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9" r:id="rId5"/>
    <p:sldId id="264" r:id="rId6"/>
    <p:sldId id="265" r:id="rId7"/>
    <p:sldId id="257" r:id="rId8"/>
    <p:sldId id="259" r:id="rId9"/>
    <p:sldId id="260" r:id="rId10"/>
    <p:sldId id="268" r:id="rId11"/>
    <p:sldId id="26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61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4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486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044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8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19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21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73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29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19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543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132A-A168-461D-8026-E66892A71D20}" type="datetimeFigureOut">
              <a:rPr lang="vi-VN" smtClean="0"/>
              <a:t>02/01/2024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511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2" y="4285673"/>
            <a:ext cx="2186730" cy="166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7" y="-68483"/>
            <a:ext cx="6650182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28" y="710517"/>
            <a:ext cx="1948725" cy="1136756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70907" y="1843394"/>
            <a:ext cx="6248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10632" y="2638403"/>
            <a:ext cx="5568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 ÀM  QUEN VĂN HỌC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8248" y="3204510"/>
            <a:ext cx="416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vi-V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62937" y="3734956"/>
            <a:ext cx="4949825" cy="16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676592C-5E0A-F75C-5DF9-87731A83E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92124"/>
              </p:ext>
            </p:extLst>
          </p:nvPr>
        </p:nvGraphicFramePr>
        <p:xfrm>
          <a:off x="4687019" y="5622934"/>
          <a:ext cx="3992563" cy="517525"/>
        </p:xfrm>
        <a:graphic>
          <a:graphicData uri="http://schemas.openxmlformats.org/drawingml/2006/table">
            <a:tbl>
              <a:tblPr/>
              <a:tblGrid>
                <a:gridCol w="3992563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56" marR="91456" marT="45664" marB="45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86539"/>
              </p:ext>
            </p:extLst>
          </p:nvPr>
        </p:nvGraphicFramePr>
        <p:xfrm>
          <a:off x="783248" y="956180"/>
          <a:ext cx="10515600" cy="822325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45685" marB="45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3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5744" y="2013528"/>
            <a:ext cx="6382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*</a:t>
            </a:r>
            <a:r>
              <a:rPr lang="en-US" sz="4000" b="1" i="1" dirty="0" err="1" smtClean="0"/>
              <a:t>Hoạt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động</a:t>
            </a:r>
            <a:r>
              <a:rPr lang="en-US" sz="4000" b="1" i="1" dirty="0" smtClean="0"/>
              <a:t> 3: </a:t>
            </a:r>
          </a:p>
          <a:p>
            <a:r>
              <a:rPr lang="en-US" sz="4000" i="1" dirty="0" smtClean="0"/>
              <a:t> </a:t>
            </a:r>
            <a:r>
              <a:rPr lang="en-US" sz="4000" i="1" dirty="0" err="1" smtClean="0"/>
              <a:t>Trẻ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đọc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thơ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cùng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cô</a:t>
            </a:r>
            <a:endParaRPr lang="vi-VN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28" y="3505971"/>
            <a:ext cx="3067772" cy="233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78" y="-282284"/>
            <a:ext cx="1676976" cy="16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03236" y="2124365"/>
            <a:ext cx="6580910" cy="2567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en-US" sz="60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6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5744" y="2013528"/>
            <a:ext cx="6382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*</a:t>
            </a:r>
            <a:r>
              <a:rPr lang="en-US" sz="4000" b="1" i="1" dirty="0" err="1" smtClean="0"/>
              <a:t>Hoạt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động</a:t>
            </a:r>
            <a:r>
              <a:rPr lang="en-US" sz="4000" b="1" i="1" dirty="0" smtClean="0"/>
              <a:t> 1: </a:t>
            </a:r>
          </a:p>
          <a:p>
            <a:r>
              <a:rPr lang="en-US" sz="4000" i="1" dirty="0" err="1" smtClean="0"/>
              <a:t>Ổn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định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tổ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chức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gây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hứng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thú</a:t>
            </a:r>
            <a:endParaRPr lang="vi-VN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157018"/>
            <a:ext cx="1737302" cy="1985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09" y="4294909"/>
            <a:ext cx="1667014" cy="174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ÁU YÊU CÔ THỢ DỆT! (KARAOKE) bản sử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9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912377"/>
            <a:ext cx="5941676" cy="50658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34" y="912377"/>
            <a:ext cx="5765800" cy="5065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345" y="6124707"/>
            <a:ext cx="22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Cô thợ dệt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3679" y="6115471"/>
            <a:ext cx="22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Cô thợ may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0224" y="149589"/>
            <a:ext cx="282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Các cô thợ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5744" y="2013528"/>
            <a:ext cx="6382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*</a:t>
            </a:r>
            <a:r>
              <a:rPr lang="en-US" sz="4000" b="1" i="1" dirty="0" err="1" smtClean="0"/>
              <a:t>Hoạt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động</a:t>
            </a:r>
            <a:r>
              <a:rPr lang="en-US" sz="4000" b="1" i="1" dirty="0" smtClean="0"/>
              <a:t> 2: </a:t>
            </a:r>
          </a:p>
          <a:p>
            <a:r>
              <a:rPr lang="en-US" sz="4000" i="1" dirty="0" err="1" smtClean="0"/>
              <a:t>Dạy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trẻ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đọc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thơ</a:t>
            </a:r>
            <a:endParaRPr lang="vi-VN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28" y="3505971"/>
            <a:ext cx="3067772" cy="233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78" y="-282284"/>
            <a:ext cx="1676976" cy="167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5981" y="1890117"/>
            <a:ext cx="768003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0070C0"/>
                </a:solidFill>
              </a:rPr>
              <a:t>Bài</a:t>
            </a:r>
            <a:r>
              <a:rPr lang="en-US" sz="5400" b="1" i="1" dirty="0" smtClean="0">
                <a:solidFill>
                  <a:srgbClr val="0070C0"/>
                </a:solidFill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</a:rPr>
              <a:t>thơ</a:t>
            </a:r>
            <a:r>
              <a:rPr lang="en-US" sz="5400" b="1" i="1" dirty="0" smtClean="0">
                <a:solidFill>
                  <a:srgbClr val="0070C0"/>
                </a:solidFill>
              </a:rPr>
              <a:t>:  </a:t>
            </a:r>
            <a:r>
              <a:rPr lang="en-US" sz="5400" b="1" i="1" dirty="0" err="1" smtClean="0">
                <a:solidFill>
                  <a:srgbClr val="0070C0"/>
                </a:solidFill>
              </a:rPr>
              <a:t>Các</a:t>
            </a:r>
            <a:r>
              <a:rPr lang="en-US" sz="5400" b="1" i="1" dirty="0" smtClean="0">
                <a:solidFill>
                  <a:srgbClr val="0070C0"/>
                </a:solidFill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</a:rPr>
              <a:t>cô</a:t>
            </a:r>
            <a:r>
              <a:rPr lang="en-US" sz="5400" b="1" i="1" dirty="0" smtClean="0">
                <a:solidFill>
                  <a:srgbClr val="0070C0"/>
                </a:solidFill>
              </a:rPr>
              <a:t> </a:t>
            </a:r>
            <a:r>
              <a:rPr lang="en-US" sz="5400" b="1" i="1" dirty="0" err="1" smtClean="0">
                <a:solidFill>
                  <a:srgbClr val="0070C0"/>
                </a:solidFill>
              </a:rPr>
              <a:t>thợ</a:t>
            </a:r>
            <a:endParaRPr lang="en-US" sz="5400" b="1" i="1" dirty="0" smtClean="0">
              <a:solidFill>
                <a:srgbClr val="0070C0"/>
              </a:solidFill>
            </a:endParaRPr>
          </a:p>
          <a:p>
            <a:r>
              <a:rPr lang="en-US" sz="4000" b="1" i="1" dirty="0" smtClean="0">
                <a:solidFill>
                  <a:srgbClr val="0070C0"/>
                </a:solidFill>
              </a:rPr>
              <a:t>                                   </a:t>
            </a:r>
            <a:r>
              <a:rPr lang="en-US" sz="3600" i="1" dirty="0" smtClean="0">
                <a:solidFill>
                  <a:srgbClr val="0070C0"/>
                </a:solidFill>
              </a:rPr>
              <a:t>(</a:t>
            </a:r>
            <a:r>
              <a:rPr lang="en-US" sz="3600" i="1" dirty="0" err="1" smtClean="0">
                <a:solidFill>
                  <a:srgbClr val="0070C0"/>
                </a:solidFill>
              </a:rPr>
              <a:t>Tác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giả</a:t>
            </a:r>
            <a:r>
              <a:rPr lang="en-US" sz="3600" i="1" dirty="0" smtClean="0">
                <a:solidFill>
                  <a:srgbClr val="0070C0"/>
                </a:solidFill>
              </a:rPr>
              <a:t>: </a:t>
            </a:r>
            <a:r>
              <a:rPr lang="en-US" sz="3600" i="1" dirty="0" err="1" smtClean="0">
                <a:solidFill>
                  <a:srgbClr val="0070C0"/>
                </a:solidFill>
              </a:rPr>
              <a:t>Thi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Ngọc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  <a:endParaRPr lang="vi-VN" sz="3600" i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76" y="3842327"/>
            <a:ext cx="2626305" cy="2000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78" y="-282284"/>
            <a:ext cx="1676976" cy="1676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78" y="5178858"/>
            <a:ext cx="919595" cy="11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" y="123953"/>
            <a:ext cx="11508508" cy="6193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0872" y="6316374"/>
            <a:ext cx="22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Cô thợ dệt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3165" y="787507"/>
            <a:ext cx="2484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0" dirty="0" smtClean="0">
                <a:solidFill>
                  <a:srgbClr val="FFFF00"/>
                </a:solidFill>
                <a:effectLst/>
                <a:latin typeface="Helvetica Neue"/>
              </a:rPr>
              <a:t>Cô thợ dệt</a:t>
            </a:r>
            <a:r>
              <a:rPr lang="vi-VN" sz="3200" b="1" dirty="0" smtClean="0">
                <a:solidFill>
                  <a:srgbClr val="FFFF00"/>
                </a:solidFill>
              </a:rPr>
              <a:t/>
            </a:r>
            <a:br>
              <a:rPr lang="vi-VN" sz="3200" b="1" dirty="0" smtClean="0">
                <a:solidFill>
                  <a:srgbClr val="FFFF00"/>
                </a:solidFill>
              </a:rPr>
            </a:br>
            <a:r>
              <a:rPr lang="vi-VN" sz="3200" b="1" i="0" dirty="0" smtClean="0">
                <a:solidFill>
                  <a:srgbClr val="FFFF00"/>
                </a:solidFill>
                <a:effectLst/>
                <a:latin typeface="Helvetica Neue"/>
              </a:rPr>
              <a:t>Dệt vải hoa</a:t>
            </a:r>
            <a:endParaRPr lang="vi-VN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2" y="179460"/>
            <a:ext cx="11591635" cy="6136914"/>
          </a:xfrm>
        </p:spPr>
      </p:pic>
      <p:sp>
        <p:nvSpPr>
          <p:cNvPr id="6" name="TextBox 5"/>
          <p:cNvSpPr txBox="1"/>
          <p:nvPr/>
        </p:nvSpPr>
        <p:spPr>
          <a:xfrm>
            <a:off x="4980872" y="6316374"/>
            <a:ext cx="22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Cô thợ may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309" y="4639072"/>
            <a:ext cx="3038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Helvetica Neue"/>
              </a:rPr>
              <a:t>Cô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Helvetica Neue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Helvetica Neue"/>
              </a:rPr>
              <a:t>thợ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Helvetica Neue"/>
              </a:rPr>
              <a:t> may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Helvetica Neue"/>
              </a:rPr>
              <a:t>May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Helvetica Neue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Helvetica Neue"/>
              </a:rPr>
              <a:t>thành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Helvetica Neue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Helvetica Neue"/>
              </a:rPr>
              <a:t>áo</a:t>
            </a:r>
            <a:endParaRPr lang="vi-VN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" y="116018"/>
            <a:ext cx="11554691" cy="6200356"/>
          </a:xfrm>
        </p:spPr>
      </p:pic>
      <p:sp>
        <p:nvSpPr>
          <p:cNvPr id="5" name="TextBox 4"/>
          <p:cNvSpPr txBox="1"/>
          <p:nvPr/>
        </p:nvSpPr>
        <p:spPr>
          <a:xfrm>
            <a:off x="4980872" y="6316374"/>
            <a:ext cx="226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Các cô thợ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001" y="365125"/>
            <a:ext cx="3278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FFFF00"/>
                </a:solidFill>
                <a:effectLst/>
                <a:latin typeface="Helvetica Neue"/>
              </a:rPr>
              <a:t>Mẹ cháu bảo</a:t>
            </a:r>
            <a:r>
              <a:rPr lang="vi-VN" sz="2400" b="1" dirty="0" smtClean="0">
                <a:solidFill>
                  <a:srgbClr val="FFFF00"/>
                </a:solidFill>
              </a:rPr>
              <a:t/>
            </a:r>
            <a:br>
              <a:rPr lang="vi-VN" sz="2400" b="1" dirty="0" smtClean="0">
                <a:solidFill>
                  <a:srgbClr val="FFFF00"/>
                </a:solidFill>
              </a:rPr>
            </a:br>
            <a:r>
              <a:rPr lang="vi-VN" sz="2400" b="1" i="0" dirty="0" smtClean="0">
                <a:solidFill>
                  <a:srgbClr val="FFFF00"/>
                </a:solidFill>
                <a:effectLst/>
                <a:latin typeface="Helvetica Neue"/>
              </a:rPr>
              <a:t>Phải biết ơn</a:t>
            </a:r>
            <a:r>
              <a:rPr lang="vi-VN" sz="2400" b="1" dirty="0" smtClean="0">
                <a:solidFill>
                  <a:srgbClr val="FFFF00"/>
                </a:solidFill>
              </a:rPr>
              <a:t/>
            </a:r>
            <a:br>
              <a:rPr lang="vi-VN" sz="2400" b="1" dirty="0" smtClean="0">
                <a:solidFill>
                  <a:srgbClr val="FFFF00"/>
                </a:solidFill>
              </a:rPr>
            </a:br>
            <a:r>
              <a:rPr lang="vi-VN" sz="2400" b="1" i="0" dirty="0" smtClean="0">
                <a:solidFill>
                  <a:srgbClr val="FFFF00"/>
                </a:solidFill>
                <a:effectLst/>
                <a:latin typeface="Helvetica Neue"/>
              </a:rPr>
              <a:t>Phải biết thương</a:t>
            </a:r>
            <a:r>
              <a:rPr lang="vi-VN" sz="2400" b="1" dirty="0" smtClean="0">
                <a:solidFill>
                  <a:srgbClr val="FFFF00"/>
                </a:solidFill>
              </a:rPr>
              <a:t/>
            </a:r>
            <a:br>
              <a:rPr lang="vi-VN" sz="2400" b="1" dirty="0" smtClean="0">
                <a:solidFill>
                  <a:srgbClr val="FFFF00"/>
                </a:solidFill>
              </a:rPr>
            </a:br>
            <a:r>
              <a:rPr lang="vi-VN" sz="2400" b="1" i="0" dirty="0" smtClean="0">
                <a:solidFill>
                  <a:srgbClr val="FFFF00"/>
                </a:solidFill>
                <a:effectLst/>
                <a:latin typeface="Helvetica Neue"/>
              </a:rPr>
              <a:t>Các cô thợ</a:t>
            </a:r>
            <a:endParaRPr lang="vi-VN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134</Words>
  <Application>Microsoft Office PowerPoint</Application>
  <PresentationFormat>Widescreen</PresentationFormat>
  <Paragraphs>27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ALY NGUYEN</cp:lastModifiedBy>
  <cp:revision>10</cp:revision>
  <dcterms:created xsi:type="dcterms:W3CDTF">2021-11-24T16:11:27Z</dcterms:created>
  <dcterms:modified xsi:type="dcterms:W3CDTF">2024-01-02T16:19:59Z</dcterms:modified>
</cp:coreProperties>
</file>