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5" r:id="rId2"/>
    <p:sldId id="256" r:id="rId3"/>
    <p:sldId id="266" r:id="rId4"/>
    <p:sldId id="258" r:id="rId5"/>
    <p:sldId id="257" r:id="rId6"/>
    <p:sldId id="260" r:id="rId7"/>
    <p:sldId id="261"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56807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78372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210471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248766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3613DC-7221-46BD-BBCB-67E090050927}"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25770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3613DC-7221-46BD-BBCB-67E090050927}"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1916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3613DC-7221-46BD-BBCB-67E090050927}" type="datetimeFigureOut">
              <a:rPr lang="en-US" smtClean="0"/>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93103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3613DC-7221-46BD-BBCB-67E090050927}" type="datetimeFigureOut">
              <a:rPr lang="en-US" smtClean="0"/>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51862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613DC-7221-46BD-BBCB-67E090050927}" type="datetimeFigureOut">
              <a:rPr lang="en-US" smtClean="0"/>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10873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613DC-7221-46BD-BBCB-67E090050927}"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81088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613DC-7221-46BD-BBCB-67E090050927}"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179768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613DC-7221-46BD-BBCB-67E090050927}" type="datetimeFigureOut">
              <a:rPr lang="en-US" smtClean="0"/>
              <a:t>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ECBE8-1E95-4F14-B886-6E85372086CC}" type="slidenum">
              <a:rPr lang="en-US" smtClean="0"/>
              <a:t>‹#›</a:t>
            </a:fld>
            <a:endParaRPr lang="en-US"/>
          </a:p>
        </p:txBody>
      </p:sp>
    </p:spTree>
    <p:extLst>
      <p:ext uri="{BB962C8B-B14F-4D97-AF65-F5344CB8AC3E}">
        <p14:creationId xmlns:p14="http://schemas.microsoft.com/office/powerpoint/2010/main" val="11289726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086600"/>
          </a:xfrm>
        </p:spPr>
      </p:pic>
      <p:sp>
        <p:nvSpPr>
          <p:cNvPr id="5" name="TextBox 4"/>
          <p:cNvSpPr txBox="1"/>
          <p:nvPr/>
        </p:nvSpPr>
        <p:spPr>
          <a:xfrm>
            <a:off x="2362200" y="586641"/>
            <a:ext cx="5562600" cy="830997"/>
          </a:xfrm>
          <a:prstGeom prst="rect">
            <a:avLst/>
          </a:prstGeom>
          <a:noFill/>
        </p:spPr>
        <p:txBody>
          <a:bodyPr wrap="square" rtlCol="0">
            <a:spAutoFit/>
          </a:bodyPr>
          <a:lstStyle/>
          <a:p>
            <a:r>
              <a:rPr lang="en-US" sz="2400" dirty="0" smtClean="0"/>
              <a:t>ỦY BAN NHÂN DÂN QUẬN LONG BIÊN </a:t>
            </a:r>
          </a:p>
          <a:p>
            <a:r>
              <a:rPr lang="en-US" sz="2400" dirty="0" smtClean="0"/>
              <a:t>        TRƯỜNG MẦM NON HOA SỮA </a:t>
            </a:r>
            <a:endParaRPr lang="en-US" sz="2400" dirty="0"/>
          </a:p>
        </p:txBody>
      </p:sp>
      <p:sp>
        <p:nvSpPr>
          <p:cNvPr id="6" name="TextBox 5"/>
          <p:cNvSpPr txBox="1"/>
          <p:nvPr/>
        </p:nvSpPr>
        <p:spPr>
          <a:xfrm>
            <a:off x="3276600" y="2667000"/>
            <a:ext cx="3471335" cy="369332"/>
          </a:xfrm>
          <a:prstGeom prst="rect">
            <a:avLst/>
          </a:prstGeom>
          <a:noFill/>
        </p:spPr>
        <p:txBody>
          <a:bodyPr wrap="none" rtlCol="0">
            <a:spAutoFit/>
          </a:bodyPr>
          <a:lstStyle/>
          <a:p>
            <a:r>
              <a:rPr lang="en-US" dirty="0" smtClean="0"/>
              <a:t>LĨNH VỰC PHÁT TRIỂN NGÔN NGỮ </a:t>
            </a:r>
            <a:endParaRPr lang="en-US" dirty="0"/>
          </a:p>
        </p:txBody>
      </p:sp>
      <p:sp>
        <p:nvSpPr>
          <p:cNvPr id="7" name="TextBox 6"/>
          <p:cNvSpPr txBox="1"/>
          <p:nvPr/>
        </p:nvSpPr>
        <p:spPr>
          <a:xfrm>
            <a:off x="2743200" y="3543300"/>
            <a:ext cx="3575209" cy="646331"/>
          </a:xfrm>
          <a:prstGeom prst="rect">
            <a:avLst/>
          </a:prstGeom>
          <a:noFill/>
        </p:spPr>
        <p:txBody>
          <a:bodyPr wrap="none" rtlCol="0">
            <a:spAutoFit/>
          </a:bodyPr>
          <a:lstStyle/>
          <a:p>
            <a:r>
              <a:rPr lang="en-US" dirty="0" err="1" smtClean="0"/>
              <a:t>Đề</a:t>
            </a:r>
            <a:r>
              <a:rPr lang="en-US" dirty="0" smtClean="0"/>
              <a:t> </a:t>
            </a:r>
            <a:r>
              <a:rPr lang="en-US" dirty="0" err="1" smtClean="0"/>
              <a:t>tài</a:t>
            </a:r>
            <a:r>
              <a:rPr lang="en-US" dirty="0" smtClean="0"/>
              <a:t> : </a:t>
            </a:r>
            <a:r>
              <a:rPr lang="en-US" dirty="0" err="1"/>
              <a:t>T</a:t>
            </a:r>
            <a:r>
              <a:rPr lang="en-US" dirty="0" err="1" smtClean="0"/>
              <a:t>ruyện</a:t>
            </a:r>
            <a:r>
              <a:rPr lang="en-US" dirty="0" smtClean="0"/>
              <a:t> “ </a:t>
            </a:r>
            <a:r>
              <a:rPr lang="en-US" dirty="0" err="1" smtClean="0"/>
              <a:t>Chào</a:t>
            </a:r>
            <a:r>
              <a:rPr lang="en-US" dirty="0" smtClean="0"/>
              <a:t> </a:t>
            </a:r>
            <a:r>
              <a:rPr lang="en-US" dirty="0" err="1" smtClean="0"/>
              <a:t>buổi</a:t>
            </a:r>
            <a:r>
              <a:rPr lang="en-US" dirty="0" smtClean="0"/>
              <a:t> </a:t>
            </a:r>
            <a:r>
              <a:rPr lang="en-US" dirty="0" err="1" smtClean="0"/>
              <a:t>sáng</a:t>
            </a:r>
            <a:r>
              <a:rPr lang="en-US" dirty="0" smtClean="0"/>
              <a:t> ’’</a:t>
            </a:r>
          </a:p>
          <a:p>
            <a:r>
              <a:rPr lang="en-US" dirty="0" err="1" smtClean="0"/>
              <a:t>Lứa</a:t>
            </a:r>
            <a:r>
              <a:rPr lang="en-US" dirty="0" smtClean="0"/>
              <a:t> </a:t>
            </a:r>
            <a:r>
              <a:rPr lang="en-US" dirty="0" err="1" smtClean="0"/>
              <a:t>tuổi</a:t>
            </a:r>
            <a:r>
              <a:rPr lang="en-US" dirty="0" smtClean="0"/>
              <a:t> : </a:t>
            </a:r>
            <a:r>
              <a:rPr lang="en-US" dirty="0" err="1" smtClean="0"/>
              <a:t>Nhà</a:t>
            </a:r>
            <a:r>
              <a:rPr lang="en-US" dirty="0" smtClean="0"/>
              <a:t> </a:t>
            </a:r>
            <a:r>
              <a:rPr lang="en-US" dirty="0" err="1" smtClean="0"/>
              <a:t>trẻ</a:t>
            </a:r>
            <a:r>
              <a:rPr lang="en-US" dirty="0" smtClean="0"/>
              <a:t> D1 ( 24-36 </a:t>
            </a:r>
            <a:r>
              <a:rPr lang="en-US" dirty="0" err="1" smtClean="0"/>
              <a:t>tháng</a:t>
            </a:r>
            <a:r>
              <a:rPr lang="en-US" dirty="0" smtClean="0"/>
              <a:t> )</a:t>
            </a:r>
            <a:endParaRPr lang="en-US" dirty="0"/>
          </a:p>
        </p:txBody>
      </p:sp>
      <p:sp>
        <p:nvSpPr>
          <p:cNvPr id="8" name="TextBox 7"/>
          <p:cNvSpPr txBox="1"/>
          <p:nvPr/>
        </p:nvSpPr>
        <p:spPr>
          <a:xfrm>
            <a:off x="3733800" y="6096000"/>
            <a:ext cx="2188420" cy="369332"/>
          </a:xfrm>
          <a:prstGeom prst="rect">
            <a:avLst/>
          </a:prstGeom>
          <a:noFill/>
        </p:spPr>
        <p:txBody>
          <a:bodyPr wrap="none" rtlCol="0">
            <a:spAutoFit/>
          </a:bodyPr>
          <a:lstStyle/>
          <a:p>
            <a:r>
              <a:rPr lang="en-US" dirty="0" err="1" smtClean="0"/>
              <a:t>Năm</a:t>
            </a:r>
            <a:r>
              <a:rPr lang="en-US" dirty="0" smtClean="0"/>
              <a:t> </a:t>
            </a:r>
            <a:r>
              <a:rPr lang="en-US" dirty="0" err="1" smtClean="0"/>
              <a:t>học</a:t>
            </a:r>
            <a:r>
              <a:rPr lang="en-US" smtClean="0"/>
              <a:t>  </a:t>
            </a:r>
            <a:r>
              <a:rPr lang="en-US" smtClean="0"/>
              <a:t>2023-2024 </a:t>
            </a:r>
            <a:endParaRPr lang="en-US" dirty="0"/>
          </a:p>
        </p:txBody>
      </p:sp>
    </p:spTree>
    <p:extLst>
      <p:ext uri="{BB962C8B-B14F-4D97-AF65-F5344CB8AC3E}">
        <p14:creationId xmlns:p14="http://schemas.microsoft.com/office/powerpoint/2010/main" val="3015990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97795"/>
            <a:ext cx="21993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Subtitle 7"/>
          <p:cNvSpPr>
            <a:spLocks noGrp="1"/>
          </p:cNvSpPr>
          <p:nvPr>
            <p:ph type="subTitle" idx="1"/>
          </p:nvPr>
        </p:nvSpPr>
        <p:spPr/>
        <p:txBody>
          <a:bodyPr/>
          <a:lstStyle/>
          <a:p>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457200" y="359405"/>
            <a:ext cx="7636514" cy="523220"/>
          </a:xfrm>
          <a:prstGeom prst="rect">
            <a:avLst/>
          </a:prstGeom>
          <a:noFill/>
        </p:spPr>
        <p:txBody>
          <a:bodyPr wrap="none" rtlCol="0">
            <a:spAutoFit/>
          </a:bodyPr>
          <a:lstStyle/>
          <a:p>
            <a:r>
              <a:rPr lang="en-US" sz="2800" dirty="0" smtClean="0"/>
              <a:t>1. </a:t>
            </a:r>
            <a:r>
              <a:rPr lang="en-US" sz="2800" dirty="0" err="1" smtClean="0"/>
              <a:t>Ổn</a:t>
            </a:r>
            <a:r>
              <a:rPr lang="en-US" sz="2800" dirty="0" smtClean="0"/>
              <a:t> </a:t>
            </a:r>
            <a:r>
              <a:rPr lang="en-US" sz="2800" dirty="0" err="1" smtClean="0"/>
              <a:t>định</a:t>
            </a:r>
            <a:r>
              <a:rPr lang="en-US" sz="2800" dirty="0" smtClean="0"/>
              <a:t> : </a:t>
            </a:r>
            <a:r>
              <a:rPr lang="en-US" sz="2800" dirty="0" err="1"/>
              <a:t>C</a:t>
            </a:r>
            <a:r>
              <a:rPr lang="en-US" sz="2800" dirty="0" err="1" smtClean="0"/>
              <a:t>ô</a:t>
            </a:r>
            <a:r>
              <a:rPr lang="en-US" sz="2800" dirty="0" smtClean="0"/>
              <a:t> </a:t>
            </a:r>
            <a:r>
              <a:rPr lang="en-US" sz="2800" dirty="0" err="1" smtClean="0"/>
              <a:t>và</a:t>
            </a:r>
            <a:r>
              <a:rPr lang="en-US" sz="2800" dirty="0" smtClean="0"/>
              <a:t> </a:t>
            </a:r>
            <a:r>
              <a:rPr lang="en-US" sz="2800" dirty="0" err="1" smtClean="0"/>
              <a:t>trẻ</a:t>
            </a:r>
            <a:r>
              <a:rPr lang="en-US" sz="2800" dirty="0" smtClean="0"/>
              <a:t> </a:t>
            </a:r>
            <a:r>
              <a:rPr lang="en-US" sz="2800" dirty="0" err="1" smtClean="0"/>
              <a:t>cùng</a:t>
            </a:r>
            <a:r>
              <a:rPr lang="en-US" sz="2800" dirty="0" smtClean="0"/>
              <a:t> </a:t>
            </a:r>
            <a:r>
              <a:rPr lang="en-US" sz="2800" dirty="0" err="1" smtClean="0"/>
              <a:t>hát</a:t>
            </a:r>
            <a:r>
              <a:rPr lang="en-US" sz="2800" dirty="0" smtClean="0"/>
              <a:t> </a:t>
            </a:r>
            <a:r>
              <a:rPr lang="en-US" sz="2800" dirty="0" err="1" smtClean="0"/>
              <a:t>bài</a:t>
            </a:r>
            <a:r>
              <a:rPr lang="en-US" sz="2800" dirty="0" smtClean="0"/>
              <a:t>  : Con </a:t>
            </a:r>
            <a:r>
              <a:rPr lang="en-US" sz="2800" dirty="0" err="1" smtClean="0"/>
              <a:t>chim</a:t>
            </a:r>
            <a:r>
              <a:rPr lang="en-US" sz="2800" dirty="0" smtClean="0"/>
              <a:t> non  </a:t>
            </a:r>
            <a:endParaRPr lang="en-US" sz="2800" dirty="0"/>
          </a:p>
        </p:txBody>
      </p:sp>
      <p:pic>
        <p:nvPicPr>
          <p:cNvPr id="2" name="Bài hát Con Chim Non - Nhạc Thiếu Nhi Cho Trẻ Mầm Non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6532755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42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7709"/>
            <a:ext cx="9296400" cy="6934200"/>
          </a:xfrm>
        </p:spPr>
      </p:pic>
      <p:sp>
        <p:nvSpPr>
          <p:cNvPr id="5" name="TextBox 4"/>
          <p:cNvSpPr txBox="1"/>
          <p:nvPr/>
        </p:nvSpPr>
        <p:spPr>
          <a:xfrm>
            <a:off x="1111661" y="381000"/>
            <a:ext cx="7803739" cy="707886"/>
          </a:xfrm>
          <a:prstGeom prst="rect">
            <a:avLst/>
          </a:prstGeom>
          <a:noFill/>
        </p:spPr>
        <p:txBody>
          <a:bodyPr wrap="none" rtlCol="0">
            <a:spAutoFit/>
          </a:bodyPr>
          <a:lstStyle/>
          <a:p>
            <a:r>
              <a:rPr lang="en-US" sz="4000" dirty="0" smtClean="0"/>
              <a:t>2.</a:t>
            </a:r>
            <a:r>
              <a:rPr lang="vi-VN" sz="3600" dirty="0" smtClean="0"/>
              <a:t>Phương pháp , hình thức tổ chức </a:t>
            </a:r>
            <a:r>
              <a:rPr lang="en-US" sz="4000" dirty="0" smtClean="0"/>
              <a:t>: </a:t>
            </a:r>
            <a:endParaRPr lang="en-US" sz="4000" dirty="0"/>
          </a:p>
        </p:txBody>
      </p:sp>
      <p:sp>
        <p:nvSpPr>
          <p:cNvPr id="3" name="TextBox 2"/>
          <p:cNvSpPr txBox="1"/>
          <p:nvPr/>
        </p:nvSpPr>
        <p:spPr>
          <a:xfrm>
            <a:off x="1148409" y="1363524"/>
            <a:ext cx="3228769" cy="707886"/>
          </a:xfrm>
          <a:prstGeom prst="rect">
            <a:avLst/>
          </a:prstGeom>
          <a:noFill/>
        </p:spPr>
        <p:txBody>
          <a:bodyPr wrap="none" rtlCol="0">
            <a:spAutoFit/>
          </a:bodyPr>
          <a:lstStyle/>
          <a:p>
            <a:r>
              <a:rPr lang="vi-VN" sz="2000" dirty="0" smtClean="0">
                <a:solidFill>
                  <a:srgbClr val="FF0000"/>
                </a:solidFill>
              </a:rPr>
              <a:t>* Lần 1 : Cô kể diễn cảm </a:t>
            </a:r>
          </a:p>
          <a:p>
            <a:r>
              <a:rPr lang="vi-VN" sz="2000" dirty="0" smtClean="0">
                <a:solidFill>
                  <a:srgbClr val="FF0000"/>
                </a:solidFill>
              </a:rPr>
              <a:t>* Lần 2 : Cô kể cùng tranh </a:t>
            </a:r>
            <a:endParaRPr lang="en-US" sz="2000" dirty="0">
              <a:solidFill>
                <a:srgbClr val="FF0000"/>
              </a:solidFill>
            </a:endParaRPr>
          </a:p>
        </p:txBody>
      </p:sp>
    </p:spTree>
    <p:extLst>
      <p:ext uri="{BB962C8B-B14F-4D97-AF65-F5344CB8AC3E}">
        <p14:creationId xmlns:p14="http://schemas.microsoft.com/office/powerpoint/2010/main" val="2785601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19600"/>
            <a:ext cx="9144000" cy="2362200"/>
          </a:xfrm>
        </p:spPr>
        <p:txBody>
          <a:bodyPr>
            <a:normAutofit fontScale="90000"/>
          </a:bodyPr>
          <a:lstStyle/>
          <a:p>
            <a:pPr algn="l"/>
            <a:r>
              <a:rPr lang="en-US" sz="3100" dirty="0" smtClean="0"/>
              <a:t/>
            </a:r>
            <a:br>
              <a:rPr lang="en-US" sz="3100" dirty="0" smtClean="0"/>
            </a:br>
            <a:r>
              <a:rPr lang="en-US" sz="3100" dirty="0" err="1" smtClean="0">
                <a:solidFill>
                  <a:schemeClr val="tx1"/>
                </a:solidFill>
                <a:latin typeface="Times" pitchFamily="34" charset="0"/>
                <a:ea typeface="Times" pitchFamily="34" charset="0"/>
                <a:cs typeface="Times" pitchFamily="34" charset="0"/>
              </a:rPr>
              <a:t>Buổi</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sáng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thức</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dậy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và</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mở</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cánh</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cửa</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sổ</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ra.</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thấy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ngoài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trời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nắng</a:t>
            </a:r>
            <a:r>
              <a:rPr lang="en-US" sz="3100" dirty="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đẹp</a:t>
            </a:r>
            <a:r>
              <a:rPr lang="en-US"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và</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có</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một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đậu</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trên</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cành</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cây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đang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hót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líu</a:t>
            </a:r>
            <a:r>
              <a:rPr lang="en-US" sz="3100" dirty="0">
                <a:solidFill>
                  <a:schemeClr val="tx1"/>
                </a:solidFill>
                <a:latin typeface="Times" pitchFamily="34" charset="0"/>
                <a:ea typeface="Times" pitchFamily="34" charset="0"/>
                <a:cs typeface="Times" pitchFamily="34" charset="0"/>
              </a:rPr>
              <a:t> lo, </a:t>
            </a:r>
            <a:r>
              <a:rPr lang="en-US" sz="3100" dirty="0" err="1">
                <a:solidFill>
                  <a:schemeClr val="tx1"/>
                </a:solidFill>
                <a:latin typeface="Times" pitchFamily="34" charset="0"/>
                <a:ea typeface="Times" pitchFamily="34" charset="0"/>
                <a:cs typeface="Times" pitchFamily="34" charset="0"/>
              </a:rPr>
              <a:t>líu</a:t>
            </a:r>
            <a:r>
              <a:rPr lang="en-US" sz="3100" dirty="0">
                <a:solidFill>
                  <a:schemeClr val="tx1"/>
                </a:solidFill>
                <a:latin typeface="Times" pitchFamily="34" charset="0"/>
                <a:ea typeface="Times" pitchFamily="34" charset="0"/>
                <a:cs typeface="Times" pitchFamily="34" charset="0"/>
              </a:rPr>
              <a:t> lo.</a:t>
            </a:r>
            <a:br>
              <a:rPr lang="en-US" sz="3100" dirty="0">
                <a:solidFill>
                  <a:schemeClr val="tx1"/>
                </a:solidFill>
                <a:latin typeface="Times" pitchFamily="34" charset="0"/>
                <a:ea typeface="Times" pitchFamily="34" charset="0"/>
                <a:cs typeface="Times" pitchFamily="34" charset="0"/>
              </a:rPr>
            </a:br>
            <a:r>
              <a:rPr lang="en-US" sz="3100" dirty="0">
                <a:solidFill>
                  <a:schemeClr val="tx1"/>
                </a:solidFill>
                <a:latin typeface="Times" pitchFamily="34" charset="0"/>
                <a:ea typeface="Times" pitchFamily="34" charset="0"/>
                <a:cs typeface="Times" pitchFamily="34" charset="0"/>
              </a:rPr>
              <a:t>- </a:t>
            </a:r>
            <a:r>
              <a:rPr lang="en-US" sz="3100" dirty="0">
                <a:latin typeface="Times" pitchFamily="34" charset="0"/>
                <a:ea typeface="Times" pitchFamily="34" charset="0"/>
                <a:cs typeface="Times" pitchFamily="34" charset="0"/>
              </a:rPr>
              <a:t> </a:t>
            </a:r>
            <a:r>
              <a:rPr lang="en-US" sz="3100" dirty="0" err="1" smtClean="0">
                <a:latin typeface="Times" pitchFamily="34" charset="0"/>
                <a:ea typeface="Times" pitchFamily="34" charset="0"/>
                <a:cs typeface="Times" pitchFamily="34" charset="0"/>
              </a:rPr>
              <a:t>Bé</a:t>
            </a:r>
            <a:r>
              <a:rPr lang="en-US" sz="3100" dirty="0" smtClean="0">
                <a:latin typeface="Times" pitchFamily="34" charset="0"/>
                <a:ea typeface="Times" pitchFamily="34" charset="0"/>
                <a:cs typeface="Times" pitchFamily="34" charset="0"/>
              </a:rPr>
              <a:t> </a:t>
            </a:r>
            <a:r>
              <a:rPr lang="en-US" sz="3100" dirty="0" err="1" smtClean="0">
                <a:latin typeface="Times" pitchFamily="34" charset="0"/>
                <a:ea typeface="Times" pitchFamily="34" charset="0"/>
                <a:cs typeface="Times" pitchFamily="34" charset="0"/>
              </a:rPr>
              <a:t>nói,c</a:t>
            </a:r>
            <a:r>
              <a:rPr lang="en-US" sz="3100" dirty="0" err="1" smtClean="0">
                <a:solidFill>
                  <a:schemeClr val="tx1"/>
                </a:solidFill>
                <a:latin typeface="Times" pitchFamily="34" charset="0"/>
                <a:ea typeface="Times" pitchFamily="34" charset="0"/>
                <a:cs typeface="Times" pitchFamily="34" charset="0"/>
              </a:rPr>
              <a:t>hào</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Chúc</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một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buổi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sáng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vui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vẻ</a:t>
            </a:r>
            <a:r>
              <a:rPr lang="en-US" sz="3100" dirty="0">
                <a:solidFill>
                  <a:schemeClr val="tx1"/>
                </a:solidFill>
                <a:latin typeface="Times" pitchFamily="34" charset="0"/>
                <a:ea typeface="Times" pitchFamily="34" charset="0"/>
                <a:cs typeface="Times" pitchFamily="34" charset="0"/>
              </a:rPr>
              <a:t> </a:t>
            </a:r>
            <a:br>
              <a:rPr lang="en-US" sz="3100" dirty="0">
                <a:solidFill>
                  <a:schemeClr val="tx1"/>
                </a:solidFill>
                <a:latin typeface="Times" pitchFamily="34" charset="0"/>
                <a:ea typeface="Times" pitchFamily="34" charset="0"/>
                <a:cs typeface="Times" pitchFamily="34" charset="0"/>
              </a:rPr>
            </a:br>
            <a:r>
              <a:rPr lang="en-US" sz="3100" dirty="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Chú</a:t>
            </a:r>
            <a:r>
              <a:rPr lang="en-US" sz="3100"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chim</a:t>
            </a:r>
            <a:r>
              <a:rPr lang="en-US" sz="3100"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chào</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ngoan</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chít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chít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nói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rối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rít</a:t>
            </a:r>
            <a:r>
              <a:rPr lang="en-US" sz="3100" dirty="0">
                <a:solidFill>
                  <a:schemeClr val="tx1"/>
                </a:solidFill>
                <a:latin typeface="Times" pitchFamily="34" charset="0"/>
                <a:ea typeface="Times" pitchFamily="34" charset="0"/>
                <a:cs typeface="Times" pitchFamily="34" charset="0"/>
              </a:rPr>
              <a:t>.</a:t>
            </a:r>
            <a:r>
              <a:rPr lang="en-US" dirty="0">
                <a:solidFill>
                  <a:schemeClr val="tx1"/>
                </a:solidFill>
                <a:latin typeface="Times" pitchFamily="34" charset="0"/>
                <a:ea typeface="Times" pitchFamily="34" charset="0"/>
                <a:cs typeface="Times" pitchFamily="34" charset="0"/>
              </a:rPr>
              <a:t/>
            </a:r>
            <a:br>
              <a:rPr lang="en-US" dirty="0">
                <a:solidFill>
                  <a:schemeClr val="tx1"/>
                </a:solidFill>
                <a:latin typeface="Times" pitchFamily="34" charset="0"/>
                <a:ea typeface="Times" pitchFamily="34" charset="0"/>
                <a:cs typeface="Times" pitchFamily="34" charset="0"/>
              </a:rPr>
            </a:br>
            <a:endParaRPr lang="en-US" dirty="0">
              <a:solidFill>
                <a:schemeClr val="tx1"/>
              </a:solidFill>
              <a:latin typeface="Times" pitchFamily="34" charset="0"/>
              <a:ea typeface="Times" pitchFamily="34" charset="0"/>
              <a:cs typeface="Times" pitchFamily="34" charset="0"/>
            </a:endParaRPr>
          </a:p>
        </p:txBody>
      </p:sp>
      <p:pic>
        <p:nvPicPr>
          <p:cNvPr id="4" name="Content Placeholder 3" descr="C:\Users\PC\Desktop\chao_buoi_sang_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199"/>
            <a:ext cx="9144000" cy="4191000"/>
          </a:xfrm>
          <a:prstGeom prst="rect">
            <a:avLst/>
          </a:prstGeom>
          <a:noFill/>
          <a:ln>
            <a:noFill/>
          </a:ln>
        </p:spPr>
      </p:pic>
    </p:spTree>
    <p:extLst>
      <p:ext uri="{BB962C8B-B14F-4D97-AF65-F5344CB8AC3E}">
        <p14:creationId xmlns:p14="http://schemas.microsoft.com/office/powerpoint/2010/main" val="1085678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57800"/>
            <a:ext cx="8229600" cy="1808018"/>
          </a:xfrm>
        </p:spPr>
        <p:txBody>
          <a:bodyPr>
            <a:normAutofit fontScale="90000"/>
          </a:bodyPr>
          <a:lstStyle/>
          <a:p>
            <a:pPr lvl="0"/>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Bé</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tay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chào</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Chim</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và</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chú</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Chim</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hai</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cánh</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chào</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lại</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a:t>
            </a:r>
            <a:r>
              <a:rPr kumimoji="0" lang="en-US" sz="6600" b="0" i="0" u="none" strike="noStrike" cap="none" normalizeH="0" baseline="0" dirty="0" smtClean="0">
                <a:ln>
                  <a:noFill/>
                </a:ln>
                <a:solidFill>
                  <a:schemeClr val="tx1"/>
                </a:solidFill>
                <a:effectLst/>
                <a:latin typeface="Times" pitchFamily="34" charset="0"/>
                <a:ea typeface="Times" pitchFamily="34" charset="0"/>
                <a:cs typeface="Times" pitchFamily="34" charset="0"/>
              </a:rPr>
              <a:t/>
            </a:r>
            <a:br>
              <a:rPr kumimoji="0" lang="en-US" sz="6600" b="0" i="0" u="none" strike="noStrike" cap="none" normalizeH="0" baseline="0" dirty="0" smtClean="0">
                <a:ln>
                  <a:noFill/>
                </a:ln>
                <a:solidFill>
                  <a:schemeClr val="tx1"/>
                </a:solidFill>
                <a:effectLst/>
                <a:latin typeface="Times" pitchFamily="34" charset="0"/>
                <a:ea typeface="Times" pitchFamily="34" charset="0"/>
                <a:cs typeface="Times" pitchFamily="34" charset="0"/>
              </a:rPr>
            </a:br>
            <a:endParaRPr lang="en-US" dirty="0">
              <a:latin typeface="Times" pitchFamily="34" charset="0"/>
              <a:ea typeface="Times" pitchFamily="34" charset="0"/>
              <a:cs typeface="Times" pitchFamily="34" charset="0"/>
            </a:endParaRPr>
          </a:p>
        </p:txBody>
      </p:sp>
      <p:pic>
        <p:nvPicPr>
          <p:cNvPr id="4" name="Picture 1" descr="chao_buoi_sang_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806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2514600"/>
          </a:xfrm>
        </p:spPr>
        <p:txBody>
          <a:bodyPr>
            <a:normAutofit fontScale="90000"/>
          </a:bodyPr>
          <a:lstStyle/>
          <a:p>
            <a:r>
              <a:rPr lang="en-US" sz="5300" dirty="0" smtClean="0">
                <a:latin typeface="Times New Roman" pitchFamily="18" charset="0"/>
                <a:cs typeface="Times New Roman" pitchFamily="18" charset="0"/>
              </a:rPr>
              <a:t/>
            </a:r>
            <a:br>
              <a:rPr lang="en-US" sz="5300" dirty="0" smtClean="0">
                <a:latin typeface="Times New Roman" pitchFamily="18" charset="0"/>
                <a:cs typeface="Times New Roman" pitchFamily="18" charset="0"/>
              </a:rPr>
            </a:br>
            <a:r>
              <a:rPr lang="en-US" sz="5300" dirty="0" err="1" smtClean="0">
                <a:latin typeface="Times New Roman" pitchFamily="18" charset="0"/>
                <a:cs typeface="Times New Roman" pitchFamily="18" charset="0"/>
              </a:rPr>
              <a:t>Cô</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cừa</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kể</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cho</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các</a:t>
            </a:r>
            <a:r>
              <a:rPr lang="en-US" sz="5300" dirty="0" smtClean="0">
                <a:latin typeface="Times New Roman" pitchFamily="18" charset="0"/>
                <a:cs typeface="Times New Roman" pitchFamily="18" charset="0"/>
              </a:rPr>
              <a:t> con </a:t>
            </a:r>
            <a:r>
              <a:rPr lang="en-US" sz="5300" dirty="0" err="1" smtClean="0">
                <a:latin typeface="Times New Roman" pitchFamily="18" charset="0"/>
                <a:cs typeface="Times New Roman" pitchFamily="18" charset="0"/>
              </a:rPr>
              <a:t>nghe</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câu</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chuyện</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gì</a:t>
            </a:r>
            <a:r>
              <a:rPr lang="en-US" sz="5300" dirty="0" smtClean="0">
                <a:latin typeface="Times New Roman" pitchFamily="18" charset="0"/>
                <a:cs typeface="Times New Roman" pitchFamily="18" charset="0"/>
              </a:rPr>
              <a:t>?</a:t>
            </a:r>
            <a:br>
              <a:rPr lang="en-US" sz="5300" dirty="0" smtClean="0">
                <a:latin typeface="Times New Roman" pitchFamily="18" charset="0"/>
                <a:cs typeface="Times New Roman" pitchFamily="18" charset="0"/>
              </a:rPr>
            </a:br>
            <a:r>
              <a:rPr lang="en-US" dirty="0" smtClean="0"/>
              <a:t> </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15" y="1828801"/>
            <a:ext cx="914479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618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0"/>
            <a:ext cx="8229600" cy="1143000"/>
          </a:xfrm>
        </p:spPr>
        <p:txBody>
          <a:bodyPr>
            <a:noAutofit/>
          </a:bodyPr>
          <a:lstStyle/>
          <a:p>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chuyện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nào</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09" y="0"/>
            <a:ext cx="9144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318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10200"/>
            <a:ext cx="8229600" cy="1427018"/>
          </a:xfrm>
        </p:spPr>
        <p:txBody>
          <a:bodyPr>
            <a:normAutofit fontScale="90000"/>
          </a:bodyPr>
          <a:lstStyle/>
          <a:p>
            <a:pPr algn="l"/>
            <a:r>
              <a:rPr lang="en-US" dirty="0" smtClean="0"/>
              <a:t/>
            </a:r>
            <a:br>
              <a:rPr lang="en-US" dirty="0" smtClean="0"/>
            </a:br>
            <a:r>
              <a:rPr lang="vi-VN" sz="2000" dirty="0" smtClean="0"/>
              <a:t>- </a:t>
            </a:r>
            <a:r>
              <a:rPr lang="vi-VN" sz="2000" dirty="0" smtClean="0">
                <a:latin typeface="Times New Roman" pitchFamily="18" charset="0"/>
                <a:cs typeface="Times New Roman" pitchFamily="18" charset="0"/>
              </a:rPr>
              <a:t>Buổi sáng khi thức dậy bé đã làm gì?</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vi-VN" sz="2000" dirty="0" smtClean="0">
                <a:latin typeface="Times New Roman" pitchFamily="18" charset="0"/>
                <a:cs typeface="Times New Roman" pitchFamily="18" charset="0"/>
              </a:rPr>
              <a:t>-Bé </a:t>
            </a:r>
            <a:r>
              <a:rPr lang="en-US" sz="2000" dirty="0" err="1" smtClean="0">
                <a:latin typeface="Times New Roman" pitchFamily="18" charset="0"/>
                <a:cs typeface="Times New Roman" pitchFamily="18" charset="0"/>
              </a:rPr>
              <a:t>nhìn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thấy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chú</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gì</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đậu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cành</a:t>
            </a:r>
            <a:r>
              <a:rPr lang="vi-VN" sz="2000" dirty="0" smtClean="0">
                <a:latin typeface="Times New Roman" pitchFamily="18" charset="0"/>
                <a:cs typeface="Times New Roman" pitchFamily="18" charset="0"/>
              </a:rPr>
              <a:t>?</a:t>
            </a:r>
            <a:r>
              <a:rPr lang="vi-VN" dirty="0" smtClean="0"/>
              <a:t/>
            </a:r>
            <a:br>
              <a:rPr lang="vi-VN" dirty="0" smtClean="0"/>
            </a:b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85800"/>
            <a:ext cx="4038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618" y="685800"/>
            <a:ext cx="4724400" cy="48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09347" y="5715000"/>
            <a:ext cx="3749744" cy="646331"/>
          </a:xfrm>
          <a:prstGeom prst="rect">
            <a:avLst/>
          </a:prstGeom>
          <a:noFill/>
        </p:spPr>
        <p:txBody>
          <a:bodyPr wrap="none" rtlCol="0">
            <a:spAutoFit/>
          </a:bodyPr>
          <a:lstStyle/>
          <a:p>
            <a:r>
              <a:rPr lang="vi-VN" dirty="0"/>
              <a:t>- </a:t>
            </a:r>
            <a:r>
              <a:rPr lang="en-US" dirty="0" err="1"/>
              <a:t>Bé</a:t>
            </a:r>
            <a:r>
              <a:rPr lang="en-US" dirty="0"/>
              <a:t> </a:t>
            </a:r>
            <a:r>
              <a:rPr lang="en-US" dirty="0" err="1"/>
              <a:t>làm</a:t>
            </a:r>
            <a:r>
              <a:rPr lang="en-US" dirty="0"/>
              <a:t> </a:t>
            </a:r>
            <a:r>
              <a:rPr lang="en-US" dirty="0" err="1"/>
              <a:t>gì</a:t>
            </a:r>
            <a:r>
              <a:rPr lang="en-US" dirty="0"/>
              <a:t> </a:t>
            </a:r>
            <a:r>
              <a:rPr lang="en-US" dirty="0" err="1"/>
              <a:t>để</a:t>
            </a:r>
            <a:r>
              <a:rPr lang="en-US" dirty="0"/>
              <a:t> </a:t>
            </a:r>
            <a:r>
              <a:rPr lang="en-US" dirty="0" err="1"/>
              <a:t>chào</a:t>
            </a:r>
            <a:r>
              <a:rPr lang="en-US" dirty="0"/>
              <a:t> </a:t>
            </a:r>
            <a:r>
              <a:rPr lang="en-US" dirty="0" err="1"/>
              <a:t>chú</a:t>
            </a:r>
            <a:r>
              <a:rPr lang="en-US" dirty="0"/>
              <a:t> </a:t>
            </a:r>
            <a:r>
              <a:rPr lang="en-US" dirty="0" err="1"/>
              <a:t>chim</a:t>
            </a:r>
            <a:r>
              <a:rPr lang="vi-VN" dirty="0"/>
              <a:t>? </a:t>
            </a:r>
            <a:r>
              <a:rPr lang="en-US" dirty="0"/>
              <a:t/>
            </a:r>
            <a:br>
              <a:rPr lang="en-US" dirty="0"/>
            </a:br>
            <a:r>
              <a:rPr lang="en-US" dirty="0"/>
              <a:t>- </a:t>
            </a:r>
            <a:r>
              <a:rPr lang="en-US" dirty="0" err="1"/>
              <a:t>Chú</a:t>
            </a:r>
            <a:r>
              <a:rPr lang="en-US" dirty="0"/>
              <a:t> </a:t>
            </a:r>
            <a:r>
              <a:rPr lang="en-US" dirty="0" err="1"/>
              <a:t>chim</a:t>
            </a:r>
            <a:r>
              <a:rPr lang="en-US" dirty="0"/>
              <a:t> </a:t>
            </a:r>
            <a:r>
              <a:rPr lang="en-US" dirty="0" err="1"/>
              <a:t>đã</a:t>
            </a:r>
            <a:r>
              <a:rPr lang="en-US" dirty="0"/>
              <a:t> </a:t>
            </a:r>
            <a:r>
              <a:rPr lang="en-US" dirty="0" err="1"/>
              <a:t>chào</a:t>
            </a:r>
            <a:r>
              <a:rPr lang="en-US" dirty="0"/>
              <a:t> </a:t>
            </a:r>
            <a:r>
              <a:rPr lang="en-US" dirty="0" err="1"/>
              <a:t>bé</a:t>
            </a:r>
            <a:r>
              <a:rPr lang="en-US" dirty="0"/>
              <a:t> </a:t>
            </a:r>
            <a:r>
              <a:rPr lang="en-US" dirty="0" err="1"/>
              <a:t>lại</a:t>
            </a:r>
            <a:r>
              <a:rPr lang="en-US" dirty="0"/>
              <a:t> </a:t>
            </a:r>
            <a:r>
              <a:rPr lang="en-US" dirty="0" err="1"/>
              <a:t>như</a:t>
            </a:r>
            <a:r>
              <a:rPr lang="en-US" dirty="0"/>
              <a:t> </a:t>
            </a:r>
            <a:r>
              <a:rPr lang="en-US" dirty="0" err="1"/>
              <a:t>thế</a:t>
            </a:r>
            <a:r>
              <a:rPr lang="en-US" dirty="0"/>
              <a:t> </a:t>
            </a:r>
            <a:r>
              <a:rPr lang="en-US" dirty="0" err="1"/>
              <a:t>nào</a:t>
            </a:r>
            <a:endParaRPr lang="en-US" dirty="0"/>
          </a:p>
        </p:txBody>
      </p:sp>
      <p:sp>
        <p:nvSpPr>
          <p:cNvPr id="6" name="TextBox 5"/>
          <p:cNvSpPr txBox="1"/>
          <p:nvPr/>
        </p:nvSpPr>
        <p:spPr>
          <a:xfrm>
            <a:off x="242455" y="39469"/>
            <a:ext cx="4351128" cy="646331"/>
          </a:xfrm>
          <a:prstGeom prst="rect">
            <a:avLst/>
          </a:prstGeom>
          <a:noFill/>
        </p:spPr>
        <p:txBody>
          <a:bodyPr wrap="none" rtlCol="0">
            <a:spAutoFit/>
          </a:bodyPr>
          <a:lstStyle/>
          <a:p>
            <a:r>
              <a:rPr lang="en-US" sz="3600" dirty="0" err="1" smtClean="0"/>
              <a:t>Trích</a:t>
            </a:r>
            <a:r>
              <a:rPr lang="en-US" sz="3600" dirty="0" smtClean="0"/>
              <a:t> </a:t>
            </a:r>
            <a:r>
              <a:rPr lang="en-US" sz="3600" dirty="0" err="1" smtClean="0"/>
              <a:t>dẫn</a:t>
            </a:r>
            <a:r>
              <a:rPr lang="en-US" sz="3600" dirty="0" smtClean="0"/>
              <a:t> – </a:t>
            </a:r>
            <a:r>
              <a:rPr lang="en-US" sz="3600" dirty="0" err="1" smtClean="0"/>
              <a:t>đàm</a:t>
            </a:r>
            <a:r>
              <a:rPr lang="en-US" sz="3600" dirty="0" smtClean="0"/>
              <a:t> </a:t>
            </a:r>
            <a:r>
              <a:rPr lang="en-US" sz="3600" dirty="0" err="1" smtClean="0"/>
              <a:t>thoại</a:t>
            </a:r>
            <a:r>
              <a:rPr lang="en-US" sz="3600" dirty="0" smtClean="0"/>
              <a:t> </a:t>
            </a:r>
            <a:endParaRPr lang="en-US" sz="3600" dirty="0"/>
          </a:p>
        </p:txBody>
      </p:sp>
    </p:spTree>
    <p:extLst>
      <p:ext uri="{BB962C8B-B14F-4D97-AF65-F5344CB8AC3E}">
        <p14:creationId xmlns:p14="http://schemas.microsoft.com/office/powerpoint/2010/main" val="73052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086600"/>
          </a:xfrm>
        </p:spPr>
      </p:pic>
      <p:sp>
        <p:nvSpPr>
          <p:cNvPr id="6" name="TextBox 5"/>
          <p:cNvSpPr txBox="1"/>
          <p:nvPr/>
        </p:nvSpPr>
        <p:spPr>
          <a:xfrm>
            <a:off x="1524000" y="381000"/>
            <a:ext cx="2294603" cy="646331"/>
          </a:xfrm>
          <a:prstGeom prst="rect">
            <a:avLst/>
          </a:prstGeom>
          <a:noFill/>
        </p:spPr>
        <p:txBody>
          <a:bodyPr wrap="none" rtlCol="0">
            <a:spAutoFit/>
          </a:bodyPr>
          <a:lstStyle/>
          <a:p>
            <a:r>
              <a:rPr lang="en-US" sz="3600" dirty="0" smtClean="0">
                <a:solidFill>
                  <a:srgbClr val="FF0000"/>
                </a:solidFill>
              </a:rPr>
              <a:t>3. </a:t>
            </a:r>
            <a:r>
              <a:rPr lang="en-US" sz="3600" dirty="0" err="1" smtClean="0">
                <a:solidFill>
                  <a:srgbClr val="FF0000"/>
                </a:solidFill>
              </a:rPr>
              <a:t>Kết</a:t>
            </a:r>
            <a:r>
              <a:rPr lang="en-US" sz="3600" dirty="0" smtClean="0">
                <a:solidFill>
                  <a:srgbClr val="FF0000"/>
                </a:solidFill>
              </a:rPr>
              <a:t> </a:t>
            </a:r>
            <a:r>
              <a:rPr lang="en-US" sz="3600" dirty="0" err="1" smtClean="0">
                <a:solidFill>
                  <a:srgbClr val="FF0000"/>
                </a:solidFill>
              </a:rPr>
              <a:t>thúc</a:t>
            </a:r>
            <a:r>
              <a:rPr lang="en-US" sz="3600" dirty="0" smtClean="0">
                <a:solidFill>
                  <a:srgbClr val="FF0000"/>
                </a:solidFill>
              </a:rPr>
              <a:t> </a:t>
            </a:r>
            <a:endParaRPr lang="en-US" sz="3600" dirty="0">
              <a:solidFill>
                <a:srgbClr val="FF0000"/>
              </a:solidFill>
            </a:endParaRPr>
          </a:p>
        </p:txBody>
      </p:sp>
    </p:spTree>
    <p:extLst>
      <p:ext uri="{BB962C8B-B14F-4D97-AF65-F5344CB8AC3E}">
        <p14:creationId xmlns:p14="http://schemas.microsoft.com/office/powerpoint/2010/main" val="3289294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TotalTime>
  <Words>109</Words>
  <Application>Microsoft Office PowerPoint</Application>
  <PresentationFormat>On-screen Show (4:3)</PresentationFormat>
  <Paragraphs>19</Paragraphs>
  <Slides>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vt:lpstr>
      <vt:lpstr>Times New Roman</vt:lpstr>
      <vt:lpstr>Office Theme</vt:lpstr>
      <vt:lpstr>PowerPoint Presentation</vt:lpstr>
      <vt:lpstr>PowerPoint Presentation</vt:lpstr>
      <vt:lpstr>PowerPoint Presentation</vt:lpstr>
      <vt:lpstr> Buổi sáng, bé thức dậy và mở cánh cửa sổ ra. Bé thấy ngoài trời nắng đẹp và có một chú Chim đậu trên cành cây đang hót líu lo, líu lo. -  Bé nói,chào chú Chim. Chúc chú một buổi sáng vui vẻ  - Chú chim chào bé ngoan! Chút chít, chút chít...- chú Chim nói rối rít. </vt:lpstr>
      <vt:lpstr> Bé vẫy vẫy tay chào Chim và chú Chim vẫy hai cánh chào lại. </vt:lpstr>
      <vt:lpstr> Cô cừa kể cho các con nghe câu chuyện gì?  </vt:lpstr>
      <vt:lpstr>Trong câu chuyện có những nhân vật nào?</vt:lpstr>
      <vt:lpstr> - Buổi sáng khi thức dậy bé đã làm gì? -Bé nhìn thấy chú gì đậu trên cành?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sefrg</cp:lastModifiedBy>
  <cp:revision>23</cp:revision>
  <dcterms:created xsi:type="dcterms:W3CDTF">2017-10-21T14:49:28Z</dcterms:created>
  <dcterms:modified xsi:type="dcterms:W3CDTF">2024-01-09T06:47:20Z</dcterms:modified>
</cp:coreProperties>
</file>