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F6249C-E50E-4B18-A3AA-3ED699ECB9CD}"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14024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6249C-E50E-4B18-A3AA-3ED699ECB9CD}"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46430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6249C-E50E-4B18-A3AA-3ED699ECB9CD}"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32982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6249C-E50E-4B18-A3AA-3ED699ECB9CD}"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5910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0F6249C-E50E-4B18-A3AA-3ED699ECB9CD}"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558004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F6249C-E50E-4B18-A3AA-3ED699ECB9CD}"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05565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F6249C-E50E-4B18-A3AA-3ED699ECB9CD}" type="datetimeFigureOut">
              <a:rPr lang="en-US" smtClean="0"/>
              <a:t>6/1/2023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3066301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F6249C-E50E-4B18-A3AA-3ED699ECB9CD}" type="datetimeFigureOut">
              <a:rPr lang="en-US" smtClean="0"/>
              <a:t>6/1/2023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82254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F6249C-E50E-4B18-A3AA-3ED699ECB9CD}" type="datetimeFigureOut">
              <a:rPr lang="en-US" smtClean="0"/>
              <a:t>6/1/2023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245221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F6249C-E50E-4B18-A3AA-3ED699ECB9CD}"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171697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F6249C-E50E-4B18-A3AA-3ED699ECB9CD}"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35D3-FEFF-49D9-A6FC-F3F1C8BB1493}" type="slidenum">
              <a:rPr lang="en-US" smtClean="0"/>
              <a:t>‹#›</a:t>
            </a:fld>
            <a:endParaRPr lang="en-US"/>
          </a:p>
        </p:txBody>
      </p:sp>
    </p:spTree>
    <p:extLst>
      <p:ext uri="{BB962C8B-B14F-4D97-AF65-F5344CB8AC3E}">
        <p14:creationId xmlns:p14="http://schemas.microsoft.com/office/powerpoint/2010/main" val="2345925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F6249C-E50E-4B18-A3AA-3ED699ECB9CD}" type="datetimeFigureOut">
              <a:rPr lang="en-US" smtClean="0"/>
              <a:t>6/1/2023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5135D3-FEFF-49D9-A6FC-F3F1C8BB1493}" type="slidenum">
              <a:rPr lang="en-US" smtClean="0"/>
              <a:t>‹#›</a:t>
            </a:fld>
            <a:endParaRPr lang="en-US"/>
          </a:p>
        </p:txBody>
      </p:sp>
    </p:spTree>
    <p:extLst>
      <p:ext uri="{BB962C8B-B14F-4D97-AF65-F5344CB8AC3E}">
        <p14:creationId xmlns:p14="http://schemas.microsoft.com/office/powerpoint/2010/main" val="1000699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235" y="192818"/>
            <a:ext cx="11791406" cy="461665"/>
          </a:xfrm>
          <a:prstGeom prst="rect">
            <a:avLst/>
          </a:prstGeom>
        </p:spPr>
        <p:txBody>
          <a:bodyPr wrap="square">
            <a:spAutoFit/>
          </a:bodyPr>
          <a:lstStyle/>
          <a:p>
            <a:r>
              <a:rPr lang="en-US" sz="2400" b="1" i="0" dirty="0" err="1" smtClean="0">
                <a:solidFill>
                  <a:srgbClr val="333333"/>
                </a:solidFill>
                <a:effectLst/>
                <a:latin typeface="Times New Roman" panose="02020603050405020304" pitchFamily="18" charset="0"/>
                <a:cs typeface="Times New Roman" panose="02020603050405020304" pitchFamily="18" charset="0"/>
              </a:rPr>
              <a:t>Chuyên</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đề</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Ứng</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dụng</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Công</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nghệ</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thông</a:t>
            </a:r>
            <a:r>
              <a:rPr lang="en-US" sz="2400" b="1" i="0" dirty="0" smtClean="0">
                <a:solidFill>
                  <a:srgbClr val="333333"/>
                </a:solidFill>
                <a:effectLst/>
                <a:latin typeface="Times New Roman" panose="02020603050405020304" pitchFamily="18" charset="0"/>
                <a:cs typeface="Times New Roman" panose="02020603050405020304" pitchFamily="18" charset="0"/>
              </a:rPr>
              <a:t> tin </a:t>
            </a:r>
            <a:r>
              <a:rPr lang="en-US" sz="2400" b="1" i="0" dirty="0" err="1" smtClean="0">
                <a:solidFill>
                  <a:srgbClr val="333333"/>
                </a:solidFill>
                <a:effectLst/>
                <a:latin typeface="Times New Roman" panose="02020603050405020304" pitchFamily="18" charset="0"/>
                <a:cs typeface="Times New Roman" panose="02020603050405020304" pitchFamily="18" charset="0"/>
              </a:rPr>
              <a:t>trong</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tổ</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chức</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hoạt</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động</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học</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cho</a:t>
            </a:r>
            <a:r>
              <a:rPr lang="en-US" sz="2400" b="1" i="0" dirty="0" smtClean="0">
                <a:solidFill>
                  <a:srgbClr val="333333"/>
                </a:solidFill>
                <a:effectLst/>
                <a:latin typeface="Times New Roman" panose="02020603050405020304" pitchFamily="18" charset="0"/>
                <a:cs typeface="Times New Roman" panose="02020603050405020304" pitchFamily="18" charset="0"/>
              </a:rPr>
              <a:t> </a:t>
            </a:r>
            <a:r>
              <a:rPr lang="en-US" sz="2400" b="1" i="0" dirty="0" err="1" smtClean="0">
                <a:solidFill>
                  <a:srgbClr val="333333"/>
                </a:solidFill>
                <a:effectLst/>
                <a:latin typeface="Times New Roman" panose="02020603050405020304" pitchFamily="18" charset="0"/>
                <a:cs typeface="Times New Roman" panose="02020603050405020304" pitchFamily="18" charset="0"/>
              </a:rPr>
              <a:t>trẻ</a:t>
            </a:r>
            <a:r>
              <a:rPr lang="en-US" sz="2400" b="1" i="0" dirty="0" smtClean="0">
                <a:solidFill>
                  <a:srgbClr val="333333"/>
                </a:solidFill>
                <a:effectLst/>
                <a:latin typeface="Times New Roman" panose="02020603050405020304" pitchFamily="18" charset="0"/>
                <a:cs typeface="Times New Roman" panose="02020603050405020304" pitchFamily="18" charset="0"/>
              </a:rPr>
              <a:t>"</a:t>
            </a:r>
            <a:endParaRPr lang="en-US" sz="2400" b="1" i="0" dirty="0">
              <a:solidFill>
                <a:srgbClr val="333333"/>
              </a:solidFill>
              <a:effectLst/>
              <a:latin typeface="Times New Roman" panose="02020603050405020304" pitchFamily="18" charset="0"/>
              <a:cs typeface="Times New Roman" panose="02020603050405020304" pitchFamily="18" charset="0"/>
            </a:endParaRPr>
          </a:p>
        </p:txBody>
      </p:sp>
      <p:sp>
        <p:nvSpPr>
          <p:cNvPr id="3" name="Rectangle 2"/>
          <p:cNvSpPr/>
          <p:nvPr/>
        </p:nvSpPr>
        <p:spPr>
          <a:xfrm>
            <a:off x="187234" y="1084664"/>
            <a:ext cx="11430000" cy="923330"/>
          </a:xfrm>
          <a:prstGeom prst="rect">
            <a:avLst/>
          </a:prstGeom>
        </p:spPr>
        <p:txBody>
          <a:bodyPr wrap="square">
            <a:spAutoFit/>
          </a:bodyPr>
          <a:lstStyle/>
          <a:p>
            <a:r>
              <a:rPr lang="vi-VN" i="0" dirty="0" smtClean="0">
                <a:solidFill>
                  <a:srgbClr val="444444"/>
                </a:solidFill>
                <a:effectLst/>
                <a:latin typeface="+mj-lt"/>
              </a:rPr>
              <a:t>Sự phát triển và bùng nổ của công nghệ thông tin đã mở ra những hướng đi mới cho ngành giáo dục trong việc đổi mới phương pháp và hình thức dạy học. Việc ứng dụng công nghệ thông tin vào giáo dục nói chung và giáo dục mầm non nói riêng là yêu cầu cần thiết. Đây cũng là định hướng giáo dục trong thời kỳ công nghệ 4.0</a:t>
            </a:r>
            <a:endParaRPr lang="vi-VN" i="0" dirty="0">
              <a:solidFill>
                <a:srgbClr val="444444"/>
              </a:solidFill>
              <a:effectLst/>
              <a:latin typeface="+mj-lt"/>
            </a:endParaRPr>
          </a:p>
        </p:txBody>
      </p:sp>
      <p:sp>
        <p:nvSpPr>
          <p:cNvPr id="4" name="Rectangle 3"/>
          <p:cNvSpPr/>
          <p:nvPr/>
        </p:nvSpPr>
        <p:spPr>
          <a:xfrm>
            <a:off x="187234" y="2007994"/>
            <a:ext cx="12004766" cy="1477328"/>
          </a:xfrm>
          <a:prstGeom prst="rect">
            <a:avLst/>
          </a:prstGeom>
        </p:spPr>
        <p:txBody>
          <a:bodyPr wrap="square">
            <a:spAutoFit/>
          </a:bodyPr>
          <a:lstStyle/>
          <a:p>
            <a:r>
              <a:rPr lang="vi-VN" b="0" i="0" dirty="0" smtClean="0">
                <a:solidFill>
                  <a:srgbClr val="000000"/>
                </a:solidFill>
                <a:effectLst/>
                <a:latin typeface="+mj-lt"/>
              </a:rPr>
              <a:t>Nhà trường tiếp tục đầu tư các loại máy móc kỹ thuật như: máy chiếu, màn chiếu, máy tính...</a:t>
            </a:r>
            <a:r>
              <a:rPr lang="en-US" b="0" i="0" dirty="0" smtClean="0">
                <a:solidFill>
                  <a:srgbClr val="000000"/>
                </a:solidFill>
                <a:effectLst/>
                <a:latin typeface="+mj-lt"/>
              </a:rPr>
              <a:t>, </a:t>
            </a:r>
            <a:r>
              <a:rPr lang="en-US" b="0" i="0" dirty="0" err="1" smtClean="0">
                <a:solidFill>
                  <a:srgbClr val="000000"/>
                </a:solidFill>
                <a:effectLst/>
                <a:latin typeface="Times New Roman" panose="02020603050405020304" pitchFamily="18" charset="0"/>
                <a:cs typeface="Times New Roman" panose="02020603050405020304" pitchFamily="18" charset="0"/>
              </a:rPr>
              <a:t>bảng</a:t>
            </a:r>
            <a:r>
              <a:rPr lang="en-US" b="0" i="0" dirty="0" smtClean="0">
                <a:solidFill>
                  <a:srgbClr val="000000"/>
                </a:solidFill>
                <a:effectLst/>
                <a:latin typeface="Times New Roman" panose="02020603050405020304" pitchFamily="18" charset="0"/>
                <a:cs typeface="Times New Roman" panose="02020603050405020304" pitchFamily="18" charset="0"/>
              </a:rPr>
              <a:t> </a:t>
            </a:r>
            <a:r>
              <a:rPr lang="en-US" b="0" i="0" dirty="0" err="1" smtClean="0">
                <a:solidFill>
                  <a:srgbClr val="000000"/>
                </a:solidFill>
                <a:effectLst/>
                <a:latin typeface="Times New Roman" panose="02020603050405020304" pitchFamily="18" charset="0"/>
                <a:cs typeface="Times New Roman" panose="02020603050405020304" pitchFamily="18" charset="0"/>
              </a:rPr>
              <a:t>tương</a:t>
            </a:r>
            <a:r>
              <a:rPr lang="en-US" b="0" i="0" dirty="0" smtClean="0">
                <a:solidFill>
                  <a:srgbClr val="000000"/>
                </a:solidFill>
                <a:effectLst/>
                <a:latin typeface="Times New Roman" panose="02020603050405020304" pitchFamily="18" charset="0"/>
                <a:cs typeface="Times New Roman" panose="02020603050405020304" pitchFamily="18" charset="0"/>
              </a:rPr>
              <a:t> </a:t>
            </a:r>
            <a:r>
              <a:rPr lang="en-US" b="0" i="0" dirty="0" err="1" smtClean="0">
                <a:solidFill>
                  <a:srgbClr val="000000"/>
                </a:solidFill>
                <a:effectLst/>
                <a:latin typeface="Times New Roman" panose="02020603050405020304" pitchFamily="18" charset="0"/>
                <a:cs typeface="Times New Roman" panose="02020603050405020304" pitchFamily="18" charset="0"/>
              </a:rPr>
              <a:t>tác</a:t>
            </a:r>
            <a:r>
              <a:rPr lang="en-US" b="0" i="0" dirty="0" smtClean="0">
                <a:solidFill>
                  <a:srgbClr val="000000"/>
                </a:solidFill>
                <a:effectLst/>
                <a:latin typeface="Times New Roman" panose="02020603050405020304" pitchFamily="18" charset="0"/>
                <a:cs typeface="Times New Roman" panose="02020603050405020304" pitchFamily="18" charset="0"/>
              </a:rPr>
              <a:t> </a:t>
            </a:r>
            <a:r>
              <a:rPr lang="vi-VN" b="0" i="0" dirty="0" smtClean="0">
                <a:solidFill>
                  <a:srgbClr val="000000"/>
                </a:solidFill>
                <a:effectLst/>
                <a:latin typeface="+mj-lt"/>
              </a:rPr>
              <a:t>để hỗ trợ tốt nhất cho công tác dạy học bằng ứng dụng công nghệ thông tin.</a:t>
            </a:r>
            <a:endParaRPr lang="en-US" b="0" i="0" dirty="0" smtClean="0">
              <a:solidFill>
                <a:srgbClr val="000000"/>
              </a:solidFill>
              <a:effectLst/>
              <a:latin typeface="+mj-lt"/>
            </a:endParaRPr>
          </a:p>
          <a:p>
            <a:r>
              <a:rPr lang="vi-VN" dirty="0">
                <a:latin typeface="+mj-lt"/>
              </a:rPr>
              <a:t>Tiết kể chuyện sáng tạo "Thỏ con bướng bỉnh" ở nhóm </a:t>
            </a:r>
            <a:r>
              <a:rPr lang="vi-VN" dirty="0" smtClean="0">
                <a:latin typeface="+mj-lt"/>
              </a:rPr>
              <a:t>2</a:t>
            </a:r>
            <a:r>
              <a:rPr lang="en-US" dirty="0" smtClean="0">
                <a:latin typeface="+mj-lt"/>
              </a:rPr>
              <a:t>4</a:t>
            </a:r>
            <a:r>
              <a:rPr lang="vi-VN" dirty="0" smtClean="0">
                <a:latin typeface="+mj-lt"/>
              </a:rPr>
              <a:t>-36 </a:t>
            </a:r>
            <a:r>
              <a:rPr lang="vi-VN" dirty="0">
                <a:latin typeface="+mj-lt"/>
              </a:rPr>
              <a:t>tháng được cô khéo léo kết hợp sử dụng ứng dụng Animal 4D </a:t>
            </a:r>
          </a:p>
          <a:p>
            <a:r>
              <a:rPr lang="vi-VN" dirty="0">
                <a:latin typeface="+mj-lt"/>
              </a:rPr>
              <a:t>đã thực sự lôi cuốn, hấp dẫn trẻ, trẻ rất thích thú nghe cô kể và trả lời câu hỏi của cô.</a:t>
            </a:r>
          </a:p>
          <a:p>
            <a:endParaRPr lang="en-US" dirty="0"/>
          </a:p>
        </p:txBody>
      </p:sp>
      <p:pic>
        <p:nvPicPr>
          <p:cNvPr id="1026" name="Picture 2" descr="https://filemn.hcm.edu.vn/UploadImages/mnsonca7phunhuan/2021_6/Chuy%C3%AAn%20%C4%91%E1%BB%81%20UDCNTT/Qu%E1%BA%ADn/z2301793054221b2bf6c3d5713abe6447c6e250c67b352_66202120.jpg?w=9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41848"/>
            <a:ext cx="11874137" cy="481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566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296" y="354598"/>
            <a:ext cx="11991703" cy="1477328"/>
          </a:xfrm>
          <a:prstGeom prst="rect">
            <a:avLst/>
          </a:prstGeom>
        </p:spPr>
        <p:txBody>
          <a:bodyPr wrap="square">
            <a:spAutoFit/>
          </a:bodyPr>
          <a:lstStyle/>
          <a:p>
            <a:pPr algn="just"/>
            <a:r>
              <a:rPr lang="vi-VN" dirty="0">
                <a:solidFill>
                  <a:srgbClr val="000000"/>
                </a:solidFill>
                <a:latin typeface="+mj-lt"/>
              </a:rPr>
              <a:t>Tiết Làm quen với toán, đề tài "Nhóm số lượng 1-nhiều" ở lớp Mầm cũng được kết hợp nhẹ nhàng với ứng dụng </a:t>
            </a:r>
            <a:endParaRPr lang="vi-VN" b="0" i="0" dirty="0" smtClean="0">
              <a:solidFill>
                <a:srgbClr val="333333"/>
              </a:solidFill>
              <a:effectLst/>
              <a:latin typeface="+mj-lt"/>
            </a:endParaRPr>
          </a:p>
          <a:p>
            <a:pPr algn="just"/>
            <a:r>
              <a:rPr lang="vi-VN" dirty="0">
                <a:solidFill>
                  <a:srgbClr val="000000"/>
                </a:solidFill>
                <a:latin typeface="+mj-lt"/>
              </a:rPr>
              <a:t>Animal 4D. Trẻ rất thích thú tham gia hoạt động cùng cô và bạn. Với những cử động, di chuyển của con vật đã giúp cho</a:t>
            </a:r>
            <a:endParaRPr lang="vi-VN" b="0" i="0" dirty="0" smtClean="0">
              <a:solidFill>
                <a:srgbClr val="333333"/>
              </a:solidFill>
              <a:effectLst/>
              <a:latin typeface="+mj-lt"/>
            </a:endParaRPr>
          </a:p>
          <a:p>
            <a:pPr algn="just"/>
            <a:r>
              <a:rPr lang="vi-VN" dirty="0">
                <a:solidFill>
                  <a:srgbClr val="000000"/>
                </a:solidFill>
                <a:latin typeface="+mj-lt"/>
              </a:rPr>
              <a:t>tiết học trở nên sống động và gần gũi hơn với trẻ. </a:t>
            </a:r>
            <a:endParaRPr lang="vi-VN" b="0" i="0" dirty="0" smtClean="0">
              <a:solidFill>
                <a:srgbClr val="333333"/>
              </a:solidFill>
              <a:effectLst/>
              <a:latin typeface="+mj-lt"/>
            </a:endParaRPr>
          </a:p>
          <a:p>
            <a:r>
              <a:rPr lang="vi-VN" dirty="0" smtClean="0">
                <a:latin typeface="+mj-lt"/>
              </a:rPr>
              <a:t/>
            </a:r>
            <a:br>
              <a:rPr lang="vi-VN" dirty="0" smtClean="0">
                <a:latin typeface="+mj-lt"/>
              </a:rPr>
            </a:br>
            <a:endParaRPr lang="en-US" dirty="0">
              <a:latin typeface="+mj-lt"/>
            </a:endParaRPr>
          </a:p>
        </p:txBody>
      </p:sp>
      <p:pic>
        <p:nvPicPr>
          <p:cNvPr id="2050" name="Picture 2" descr="https://adminmamnon.hcm.edu.vn/UploadImages/mnsonca7phunhuan/2021_6/Chuy%C3%AAn%20%C4%91%E1%BB%81%20UDCNTT/Qu%E1%BA%ADn/z23017924790265a4273f9aea34d961a0c99de59fea44c_66202120.jpg?w=9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296" y="1554480"/>
            <a:ext cx="11882847" cy="5590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438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Widescreen</PresentationFormat>
  <Paragraphs>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A333</dc:creator>
  <cp:lastModifiedBy>A333</cp:lastModifiedBy>
  <cp:revision>1</cp:revision>
  <dcterms:created xsi:type="dcterms:W3CDTF">2023-06-01T15:12:40Z</dcterms:created>
  <dcterms:modified xsi:type="dcterms:W3CDTF">2023-06-01T15:13:28Z</dcterms:modified>
</cp:coreProperties>
</file>