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6" r:id="rId3"/>
    <p:sldId id="259" r:id="rId4"/>
    <p:sldId id="280" r:id="rId5"/>
    <p:sldId id="261" r:id="rId6"/>
    <p:sldId id="282" r:id="rId7"/>
    <p:sldId id="263" r:id="rId8"/>
    <p:sldId id="291" r:id="rId9"/>
    <p:sldId id="264" r:id="rId10"/>
    <p:sldId id="267" r:id="rId11"/>
    <p:sldId id="283" r:id="rId12"/>
    <p:sldId id="269" r:id="rId13"/>
    <p:sldId id="284" r:id="rId14"/>
    <p:sldId id="285" r:id="rId15"/>
    <p:sldId id="286" r:id="rId16"/>
    <p:sldId id="287" r:id="rId17"/>
    <p:sldId id="288" r:id="rId18"/>
    <p:sldId id="292" r:id="rId19"/>
  </p:sldIdLst>
  <p:sldSz cx="18288000" cy="10287000"/>
  <p:notesSz cx="6858000" cy="9144000"/>
  <p:embeddedFontLst>
    <p:embeddedFont>
      <p:font typeface="TT Norms Light" panose="020B0604020202020204" charset="0"/>
      <p:regular r:id="rId20"/>
    </p:embeddedFont>
    <p:embeddedFont>
      <p:font typeface="Times" panose="02020603050405020304" pitchFamily="18" charset="0"/>
      <p:regular r:id="rId21"/>
      <p:bold r:id="rId22"/>
      <p:italic r:id="rId23"/>
      <p:boldItalic r:id="rId24"/>
    </p:embeddedFont>
    <p:embeddedFont>
      <p:font typeface="Quicksand Bold" panose="020B0604020202020204" charset="0"/>
      <p:regular r:id="rId25"/>
    </p:embeddedFont>
    <p:embeddedFont>
      <p:font typeface="Bernoru" panose="020B0604020202020204" charset="0"/>
      <p:regular r:id="rId26"/>
    </p:embeddedFont>
    <p:embeddedFont>
      <p:font typeface="Calibri" panose="020F050202020403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1B4B1C"/>
    <a:srgbClr val="AF302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5" d="100"/>
          <a:sy n="45" d="100"/>
        </p:scale>
        <p:origin x="9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i="1" dirty="0" err="1" smtClean="0">
                <a:solidFill>
                  <a:srgbClr val="006600"/>
                </a:solidFill>
                <a:latin typeface="Arial" panose="020B0604020202020204" pitchFamily="34" charset="0"/>
                <a:cs typeface="Arial" panose="020B0604020202020204" pitchFamily="34" charset="0"/>
              </a:rPr>
              <a:t>Biểu</a:t>
            </a:r>
            <a:r>
              <a:rPr lang="en-US" i="1" baseline="0" dirty="0" smtClean="0">
                <a:solidFill>
                  <a:srgbClr val="006600"/>
                </a:solidFill>
                <a:latin typeface="Arial" panose="020B0604020202020204" pitchFamily="34" charset="0"/>
                <a:cs typeface="Arial" panose="020B0604020202020204" pitchFamily="34" charset="0"/>
              </a:rPr>
              <a:t> </a:t>
            </a:r>
            <a:r>
              <a:rPr lang="en-US" i="1" baseline="0" dirty="0" err="1" smtClean="0">
                <a:solidFill>
                  <a:srgbClr val="006600"/>
                </a:solidFill>
                <a:latin typeface="Arial" panose="020B0604020202020204" pitchFamily="34" charset="0"/>
                <a:cs typeface="Arial" panose="020B0604020202020204" pitchFamily="34" charset="0"/>
              </a:rPr>
              <a:t>khảo</a:t>
            </a:r>
            <a:r>
              <a:rPr lang="en-US" i="1" baseline="0" dirty="0" smtClean="0">
                <a:solidFill>
                  <a:srgbClr val="006600"/>
                </a:solidFill>
                <a:latin typeface="Arial" panose="020B0604020202020204" pitchFamily="34" charset="0"/>
                <a:cs typeface="Arial" panose="020B0604020202020204" pitchFamily="34" charset="0"/>
              </a:rPr>
              <a:t> </a:t>
            </a:r>
            <a:r>
              <a:rPr lang="en-US" i="1" baseline="0" dirty="0" err="1" smtClean="0">
                <a:solidFill>
                  <a:srgbClr val="006600"/>
                </a:solidFill>
                <a:latin typeface="Arial" panose="020B0604020202020204" pitchFamily="34" charset="0"/>
                <a:cs typeface="Arial" panose="020B0604020202020204" pitchFamily="34" charset="0"/>
              </a:rPr>
              <a:t>sát</a:t>
            </a:r>
            <a:r>
              <a:rPr lang="en-US" i="1" baseline="0" dirty="0" smtClean="0">
                <a:solidFill>
                  <a:srgbClr val="006600"/>
                </a:solidFill>
                <a:latin typeface="Arial" panose="020B0604020202020204" pitchFamily="34" charset="0"/>
                <a:cs typeface="Arial" panose="020B0604020202020204" pitchFamily="34" charset="0"/>
              </a:rPr>
              <a:t> </a:t>
            </a:r>
            <a:r>
              <a:rPr lang="en-US" i="1" baseline="0" dirty="0" err="1" smtClean="0">
                <a:solidFill>
                  <a:srgbClr val="006600"/>
                </a:solidFill>
                <a:latin typeface="Arial" panose="020B0604020202020204" pitchFamily="34" charset="0"/>
                <a:cs typeface="Arial" panose="020B0604020202020204" pitchFamily="34" charset="0"/>
              </a:rPr>
              <a:t>trẻ</a:t>
            </a:r>
            <a:r>
              <a:rPr lang="en-US" i="1" baseline="0" dirty="0" smtClean="0">
                <a:solidFill>
                  <a:srgbClr val="006600"/>
                </a:solidFill>
                <a:latin typeface="Arial" panose="020B0604020202020204" pitchFamily="34" charset="0"/>
                <a:cs typeface="Arial" panose="020B0604020202020204" pitchFamily="34" charset="0"/>
              </a:rPr>
              <a:t> </a:t>
            </a:r>
            <a:r>
              <a:rPr lang="en-US" i="1" baseline="0" dirty="0" err="1" smtClean="0">
                <a:solidFill>
                  <a:srgbClr val="006600"/>
                </a:solidFill>
                <a:latin typeface="Arial" panose="020B0604020202020204" pitchFamily="34" charset="0"/>
                <a:cs typeface="Arial" panose="020B0604020202020204" pitchFamily="34" charset="0"/>
              </a:rPr>
              <a:t>đầu</a:t>
            </a:r>
            <a:r>
              <a:rPr lang="en-US" i="1" baseline="0" dirty="0" smtClean="0">
                <a:solidFill>
                  <a:srgbClr val="006600"/>
                </a:solidFill>
                <a:latin typeface="Arial" panose="020B0604020202020204" pitchFamily="34" charset="0"/>
                <a:cs typeface="Arial" panose="020B0604020202020204" pitchFamily="34" charset="0"/>
              </a:rPr>
              <a:t> </a:t>
            </a:r>
            <a:r>
              <a:rPr lang="en-US" i="1" baseline="0" dirty="0" err="1" smtClean="0">
                <a:solidFill>
                  <a:srgbClr val="006600"/>
                </a:solidFill>
                <a:latin typeface="Arial" panose="020B0604020202020204" pitchFamily="34" charset="0"/>
                <a:cs typeface="Arial" panose="020B0604020202020204" pitchFamily="34" charset="0"/>
              </a:rPr>
              <a:t>năm</a:t>
            </a:r>
            <a:r>
              <a:rPr lang="en-US" i="1" baseline="0" dirty="0" smtClean="0">
                <a:solidFill>
                  <a:srgbClr val="006600"/>
                </a:solidFill>
                <a:latin typeface="Arial" panose="020B0604020202020204" pitchFamily="34" charset="0"/>
                <a:cs typeface="Arial" panose="020B0604020202020204" pitchFamily="34" charset="0"/>
              </a:rPr>
              <a:t> </a:t>
            </a:r>
            <a:r>
              <a:rPr lang="en-US" i="1" baseline="0" dirty="0" err="1" smtClean="0">
                <a:solidFill>
                  <a:srgbClr val="006600"/>
                </a:solidFill>
                <a:latin typeface="Arial" panose="020B0604020202020204" pitchFamily="34" charset="0"/>
                <a:cs typeface="Arial" panose="020B0604020202020204" pitchFamily="34" charset="0"/>
              </a:rPr>
              <a:t>học</a:t>
            </a:r>
            <a:r>
              <a:rPr lang="en-US" i="1" baseline="0" dirty="0" smtClean="0">
                <a:solidFill>
                  <a:srgbClr val="006600"/>
                </a:solidFill>
                <a:latin typeface="Arial" panose="020B0604020202020204" pitchFamily="34" charset="0"/>
                <a:cs typeface="Arial" panose="020B0604020202020204" pitchFamily="34" charset="0"/>
              </a:rPr>
              <a:t> 2022-2023</a:t>
            </a:r>
            <a:endParaRPr lang="en-US" i="1" dirty="0">
              <a:solidFill>
                <a:srgbClr val="006600"/>
              </a:solidFill>
              <a:latin typeface="Arial" panose="020B0604020202020204" pitchFamily="34" charset="0"/>
              <a:cs typeface="Arial" panose="020B0604020202020204" pitchFamily="34" charset="0"/>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1470021325459318E-2"/>
          <c:y val="5.1513557094498334E-2"/>
          <c:w val="0.96464108978565177"/>
          <c:h val="0.84100795351590218"/>
        </c:manualLayout>
      </c:layout>
      <c:barChart>
        <c:barDir val="col"/>
        <c:grouping val="clustered"/>
        <c:varyColors val="0"/>
        <c:ser>
          <c:idx val="0"/>
          <c:order val="0"/>
          <c:tx>
            <c:strRef>
              <c:f>Sheet1!$B$1</c:f>
              <c:strCache>
                <c:ptCount val="1"/>
                <c:pt idx="0">
                  <c:v>Số trẻ đạt</c:v>
                </c:pt>
              </c:strCache>
            </c:strRef>
          </c:tx>
          <c:spPr>
            <a:solidFill>
              <a:schemeClr val="accent1"/>
            </a:solidFill>
            <a:ln>
              <a:noFill/>
            </a:ln>
            <a:effectLst/>
          </c:spPr>
          <c:invertIfNegative val="0"/>
          <c:cat>
            <c:strRef>
              <c:f>Sheet1!$A$2:$A$5</c:f>
              <c:strCache>
                <c:ptCount val="4"/>
                <c:pt idx="0">
                  <c:v>Sự tự tin, chủ động</c:v>
                </c:pt>
                <c:pt idx="1">
                  <c:v>Sự hứng thú, tích cực</c:v>
                </c:pt>
                <c:pt idx="2">
                  <c:v>Sự hợp tác</c:v>
                </c:pt>
                <c:pt idx="3">
                  <c:v>Sự tập trung</c:v>
                </c:pt>
              </c:strCache>
            </c:strRef>
          </c:cat>
          <c:val>
            <c:numRef>
              <c:f>Sheet1!$B$2:$B$5</c:f>
              <c:numCache>
                <c:formatCode>General</c:formatCode>
                <c:ptCount val="4"/>
                <c:pt idx="0">
                  <c:v>11</c:v>
                </c:pt>
                <c:pt idx="1">
                  <c:v>14</c:v>
                </c:pt>
                <c:pt idx="2">
                  <c:v>12</c:v>
                </c:pt>
                <c:pt idx="3">
                  <c:v>15</c:v>
                </c:pt>
              </c:numCache>
            </c:numRef>
          </c:val>
          <c:extLst>
            <c:ext xmlns:c16="http://schemas.microsoft.com/office/drawing/2014/chart" uri="{C3380CC4-5D6E-409C-BE32-E72D297353CC}">
              <c16:uniqueId val="{00000000-99D8-48AD-9398-F5CE4240B851}"/>
            </c:ext>
          </c:extLst>
        </c:ser>
        <c:ser>
          <c:idx val="1"/>
          <c:order val="1"/>
          <c:tx>
            <c:strRef>
              <c:f>Sheet1!$C$1</c:f>
              <c:strCache>
                <c:ptCount val="1"/>
                <c:pt idx="0">
                  <c:v>Tỷ lệ (%)</c:v>
                </c:pt>
              </c:strCache>
            </c:strRef>
          </c:tx>
          <c:spPr>
            <a:solidFill>
              <a:schemeClr val="accent2"/>
            </a:solidFill>
            <a:ln>
              <a:noFill/>
            </a:ln>
            <a:effectLst/>
          </c:spPr>
          <c:invertIfNegative val="0"/>
          <c:cat>
            <c:strRef>
              <c:f>Sheet1!$A$2:$A$5</c:f>
              <c:strCache>
                <c:ptCount val="4"/>
                <c:pt idx="0">
                  <c:v>Sự tự tin, chủ động</c:v>
                </c:pt>
                <c:pt idx="1">
                  <c:v>Sự hứng thú, tích cực</c:v>
                </c:pt>
                <c:pt idx="2">
                  <c:v>Sự hợp tác</c:v>
                </c:pt>
                <c:pt idx="3">
                  <c:v>Sự tập trung</c:v>
                </c:pt>
              </c:strCache>
            </c:strRef>
          </c:cat>
          <c:val>
            <c:numRef>
              <c:f>Sheet1!$C$2:$C$5</c:f>
              <c:numCache>
                <c:formatCode>General</c:formatCode>
                <c:ptCount val="4"/>
                <c:pt idx="0">
                  <c:v>33</c:v>
                </c:pt>
                <c:pt idx="1">
                  <c:v>42</c:v>
                </c:pt>
                <c:pt idx="2">
                  <c:v>36</c:v>
                </c:pt>
                <c:pt idx="3">
                  <c:v>45</c:v>
                </c:pt>
              </c:numCache>
            </c:numRef>
          </c:val>
          <c:extLst>
            <c:ext xmlns:c16="http://schemas.microsoft.com/office/drawing/2014/chart" uri="{C3380CC4-5D6E-409C-BE32-E72D297353CC}">
              <c16:uniqueId val="{00000001-99D8-48AD-9398-F5CE4240B851}"/>
            </c:ext>
          </c:extLst>
        </c:ser>
        <c:ser>
          <c:idx val="2"/>
          <c:order val="2"/>
          <c:tx>
            <c:strRef>
              <c:f>Sheet1!$D$1</c:f>
              <c:strCache>
                <c:ptCount val="1"/>
                <c:pt idx="0">
                  <c:v>Số trẻ chưa đạt</c:v>
                </c:pt>
              </c:strCache>
            </c:strRef>
          </c:tx>
          <c:spPr>
            <a:solidFill>
              <a:schemeClr val="accent3"/>
            </a:solidFill>
            <a:ln>
              <a:noFill/>
            </a:ln>
            <a:effectLst/>
          </c:spPr>
          <c:invertIfNegative val="0"/>
          <c:cat>
            <c:strRef>
              <c:f>Sheet1!$A$2:$A$5</c:f>
              <c:strCache>
                <c:ptCount val="4"/>
                <c:pt idx="0">
                  <c:v>Sự tự tin, chủ động</c:v>
                </c:pt>
                <c:pt idx="1">
                  <c:v>Sự hứng thú, tích cực</c:v>
                </c:pt>
                <c:pt idx="2">
                  <c:v>Sự hợp tác</c:v>
                </c:pt>
                <c:pt idx="3">
                  <c:v>Sự tập trung</c:v>
                </c:pt>
              </c:strCache>
            </c:strRef>
          </c:cat>
          <c:val>
            <c:numRef>
              <c:f>Sheet1!$D$2:$D$5</c:f>
              <c:numCache>
                <c:formatCode>General</c:formatCode>
                <c:ptCount val="4"/>
                <c:pt idx="0">
                  <c:v>22</c:v>
                </c:pt>
                <c:pt idx="1">
                  <c:v>19</c:v>
                </c:pt>
                <c:pt idx="2">
                  <c:v>11</c:v>
                </c:pt>
                <c:pt idx="3">
                  <c:v>8</c:v>
                </c:pt>
              </c:numCache>
            </c:numRef>
          </c:val>
          <c:extLst>
            <c:ext xmlns:c16="http://schemas.microsoft.com/office/drawing/2014/chart" uri="{C3380CC4-5D6E-409C-BE32-E72D297353CC}">
              <c16:uniqueId val="{00000002-99D8-48AD-9398-F5CE4240B851}"/>
            </c:ext>
          </c:extLst>
        </c:ser>
        <c:ser>
          <c:idx val="3"/>
          <c:order val="3"/>
          <c:tx>
            <c:strRef>
              <c:f>Sheet1!$E$1</c:f>
              <c:strCache>
                <c:ptCount val="1"/>
                <c:pt idx="0">
                  <c:v>Tỷ lệ (%)2</c:v>
                </c:pt>
              </c:strCache>
            </c:strRef>
          </c:tx>
          <c:spPr>
            <a:solidFill>
              <a:schemeClr val="accent4"/>
            </a:solidFill>
            <a:ln>
              <a:noFill/>
            </a:ln>
            <a:effectLst/>
          </c:spPr>
          <c:invertIfNegative val="0"/>
          <c:cat>
            <c:strRef>
              <c:f>Sheet1!$A$2:$A$5</c:f>
              <c:strCache>
                <c:ptCount val="4"/>
                <c:pt idx="0">
                  <c:v>Sự tự tin, chủ động</c:v>
                </c:pt>
                <c:pt idx="1">
                  <c:v>Sự hứng thú, tích cực</c:v>
                </c:pt>
                <c:pt idx="2">
                  <c:v>Sự hợp tác</c:v>
                </c:pt>
                <c:pt idx="3">
                  <c:v>Sự tập trung</c:v>
                </c:pt>
              </c:strCache>
            </c:strRef>
          </c:cat>
          <c:val>
            <c:numRef>
              <c:f>Sheet1!$E$2:$E$5</c:f>
              <c:numCache>
                <c:formatCode>General</c:formatCode>
                <c:ptCount val="4"/>
                <c:pt idx="0">
                  <c:v>67</c:v>
                </c:pt>
                <c:pt idx="1">
                  <c:v>58</c:v>
                </c:pt>
                <c:pt idx="2">
                  <c:v>64</c:v>
                </c:pt>
                <c:pt idx="3">
                  <c:v>55</c:v>
                </c:pt>
              </c:numCache>
            </c:numRef>
          </c:val>
          <c:extLst>
            <c:ext xmlns:c16="http://schemas.microsoft.com/office/drawing/2014/chart" uri="{C3380CC4-5D6E-409C-BE32-E72D297353CC}">
              <c16:uniqueId val="{00000003-99D8-48AD-9398-F5CE4240B851}"/>
            </c:ext>
          </c:extLst>
        </c:ser>
        <c:dLbls>
          <c:showLegendKey val="0"/>
          <c:showVal val="0"/>
          <c:showCatName val="0"/>
          <c:showSerName val="0"/>
          <c:showPercent val="0"/>
          <c:showBubbleSize val="0"/>
        </c:dLbls>
        <c:gapWidth val="219"/>
        <c:overlap val="-27"/>
        <c:axId val="1060309296"/>
        <c:axId val="1060315120"/>
      </c:barChart>
      <c:catAx>
        <c:axId val="1060309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60315120"/>
        <c:crosses val="autoZero"/>
        <c:auto val="1"/>
        <c:lblAlgn val="ctr"/>
        <c:lblOffset val="100"/>
        <c:noMultiLvlLbl val="0"/>
      </c:catAx>
      <c:valAx>
        <c:axId val="1060315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603092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10" Type="http://schemas.openxmlformats.org/officeDocument/2006/relationships/image" Target="../media/image6.jpg"/><Relationship Id="rId4" Type="http://schemas.openxmlformats.org/officeDocument/2006/relationships/image" Target="../media/image2.png"/><Relationship Id="rId9"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 Id="rId11" Type="http://schemas.openxmlformats.org/officeDocument/2006/relationships/image" Target="../media/image52.svg"/><Relationship Id="rId10" Type="http://schemas.openxmlformats.org/officeDocument/2006/relationships/image" Target="../media/image22.png"/><Relationship Id="rId9" Type="http://schemas.openxmlformats.org/officeDocument/2006/relationships/image" Target="../media/image50.svg"/></Relationships>
</file>

<file path=ppt/slides/_rels/slide13.xml.rels><?xml version="1.0" encoding="UTF-8" standalone="yes"?>
<Relationships xmlns="http://schemas.openxmlformats.org/package/2006/relationships"><Relationship Id="rId3" Type="http://schemas.openxmlformats.org/officeDocument/2006/relationships/image" Target="../media/image44.svg"/><Relationship Id="rId12" Type="http://schemas.openxmlformats.org/officeDocument/2006/relationships/image" Target="../media/image23.jpg"/><Relationship Id="rId2" Type="http://schemas.openxmlformats.org/officeDocument/2006/relationships/image" Target="../media/image16.png"/><Relationship Id="rId1" Type="http://schemas.openxmlformats.org/officeDocument/2006/relationships/slideLayout" Target="../slideLayouts/slideLayout7.xml"/><Relationship Id="rId11" Type="http://schemas.openxmlformats.org/officeDocument/2006/relationships/image" Target="../media/image52.svg"/><Relationship Id="rId10"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50.svg"/></Relationships>
</file>

<file path=ppt/slides/_rels/slide14.xml.rels><?xml version="1.0" encoding="UTF-8" standalone="yes"?>
<Relationships xmlns="http://schemas.openxmlformats.org/package/2006/relationships"><Relationship Id="rId3" Type="http://schemas.openxmlformats.org/officeDocument/2006/relationships/image" Target="../media/image44.svg"/><Relationship Id="rId12" Type="http://schemas.openxmlformats.org/officeDocument/2006/relationships/image" Target="../media/image24.jpg"/><Relationship Id="rId2" Type="http://schemas.openxmlformats.org/officeDocument/2006/relationships/image" Target="../media/image16.png"/><Relationship Id="rId1" Type="http://schemas.openxmlformats.org/officeDocument/2006/relationships/slideLayout" Target="../slideLayouts/slideLayout7.xml"/><Relationship Id="rId11" Type="http://schemas.openxmlformats.org/officeDocument/2006/relationships/image" Target="../media/image52.svg"/><Relationship Id="rId10"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50.svg"/></Relationships>
</file>

<file path=ppt/slides/_rels/slide1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44.svg"/><Relationship Id="rId7"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10" Type="http://schemas.openxmlformats.org/officeDocument/2006/relationships/image" Target="../media/image6.jpg"/><Relationship Id="rId4" Type="http://schemas.openxmlformats.org/officeDocument/2006/relationships/image" Target="../media/image2.png"/><Relationship Id="rId9"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19.sv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image" Target="../media/image25.sv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4.svg"/><Relationship Id="rId7"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8.svg"/><Relationship Id="rId9"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DE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flipV="1">
            <a:off x="13144500" y="5143500"/>
            <a:ext cx="5486400" cy="27432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1772900" y="1028700"/>
            <a:ext cx="2743200" cy="274320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V="1">
            <a:off x="11772900" y="3752850"/>
            <a:ext cx="2743200" cy="2743200"/>
          </a:xfrm>
          <a:prstGeom prst="rect">
            <a:avLst/>
          </a:prstGeom>
        </p:spPr>
      </p:pic>
      <p:grpSp>
        <p:nvGrpSpPr>
          <p:cNvPr id="5" name="Group 5"/>
          <p:cNvGrpSpPr/>
          <p:nvPr/>
        </p:nvGrpSpPr>
        <p:grpSpPr>
          <a:xfrm>
            <a:off x="14313345" y="1047750"/>
            <a:ext cx="2917380" cy="2917380"/>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86424"/>
            </a:solidFill>
          </p:spPr>
        </p:sp>
      </p:grpSp>
      <p:grpSp>
        <p:nvGrpSpPr>
          <p:cNvPr id="7" name="Group 7"/>
          <p:cNvGrpSpPr/>
          <p:nvPr/>
        </p:nvGrpSpPr>
        <p:grpSpPr>
          <a:xfrm>
            <a:off x="11499270" y="6232061"/>
            <a:ext cx="3026239" cy="3026239"/>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D9483"/>
            </a:solidFill>
          </p:spPr>
        </p:sp>
      </p:grpSp>
      <p:sp>
        <p:nvSpPr>
          <p:cNvPr id="23" name="TextBox 11"/>
          <p:cNvSpPr txBox="1"/>
          <p:nvPr/>
        </p:nvSpPr>
        <p:spPr>
          <a:xfrm>
            <a:off x="620608" y="43815"/>
            <a:ext cx="10801401" cy="984885"/>
          </a:xfrm>
          <a:prstGeom prst="rect">
            <a:avLst/>
          </a:prstGeom>
        </p:spPr>
        <p:txBody>
          <a:bodyPr wrap="square" lIns="0" tIns="0" rIns="0" bIns="0" rtlCol="0" anchor="t">
            <a:spAutoFit/>
          </a:bodyPr>
          <a:lstStyle/>
          <a:p>
            <a:pPr lvl="0" algn="ctr" eaLnBrk="0" fontAlgn="base" hangingPunct="0">
              <a:spcBef>
                <a:spcPct val="0"/>
              </a:spcBef>
              <a:spcAft>
                <a:spcPct val="0"/>
              </a:spcAft>
            </a:pPr>
            <a:r>
              <a:rPr lang="en-US" altLang="en-US" sz="32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UBND QUẬN LONG BIÊN</a:t>
            </a:r>
            <a:r>
              <a:rPr lang="en-US" altLang="en-US" sz="32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r>
            <a:br>
              <a:rPr lang="en-US" altLang="en-US" sz="32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br>
            <a:r>
              <a:rPr lang="en-US" altLang="en-US" sz="32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TRƯỜNG MẦM </a:t>
            </a:r>
            <a:r>
              <a:rPr lang="en-US" altLang="en-US" sz="32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NON HOA SỮA</a:t>
            </a:r>
            <a:endParaRPr lang="vi-VN" altLang="en-US" sz="3200" dirty="0">
              <a:solidFill>
                <a:srgbClr val="FF0000"/>
              </a:solidFill>
              <a:ea typeface="Times New Roman" panose="02020603050405020304" pitchFamily="18" charset="0"/>
            </a:endParaRPr>
          </a:p>
        </p:txBody>
      </p:sp>
      <p:sp>
        <p:nvSpPr>
          <p:cNvPr id="24" name="TextBox 10"/>
          <p:cNvSpPr txBox="1"/>
          <p:nvPr/>
        </p:nvSpPr>
        <p:spPr>
          <a:xfrm>
            <a:off x="304799" y="3314904"/>
            <a:ext cx="11465443" cy="3698448"/>
          </a:xfrm>
          <a:prstGeom prst="rect">
            <a:avLst/>
          </a:prstGeom>
        </p:spPr>
        <p:txBody>
          <a:bodyPr wrap="square" lIns="0" tIns="0" rIns="0" bIns="0" rtlCol="0" anchor="t">
            <a:spAutoFit/>
          </a:bodyPr>
          <a:lstStyle/>
          <a:p>
            <a:pPr algn="ctr">
              <a:lnSpc>
                <a:spcPct val="90000"/>
              </a:lnSpc>
              <a:spcBef>
                <a:spcPts val="1000"/>
              </a:spcBef>
              <a:spcAft>
                <a:spcPts val="0"/>
              </a:spcAft>
            </a:pPr>
            <a:r>
              <a:rPr lang="en-SG" sz="3000" b="1" dirty="0" smtClean="0">
                <a:solidFill>
                  <a:srgbClr val="006600"/>
                </a:solidFill>
                <a:latin typeface="Times New Roman" panose="02020603050405020304" pitchFamily="18" charset="0"/>
                <a:ea typeface="Times New Roman" panose="02020603050405020304" pitchFamily="18" charset="0"/>
              </a:rPr>
              <a:t>SÁNG KIẾN SÁNG TẠO</a:t>
            </a:r>
            <a:endParaRPr lang="en-SG" sz="3000" b="1" dirty="0">
              <a:solidFill>
                <a:srgbClr val="006600"/>
              </a:solidFill>
              <a:latin typeface="Times New Roman" panose="02020603050405020304" pitchFamily="18" charset="0"/>
              <a:ea typeface="Times New Roman" panose="02020603050405020304" pitchFamily="18" charset="0"/>
            </a:endParaRPr>
          </a:p>
          <a:p>
            <a:pPr algn="ctr">
              <a:lnSpc>
                <a:spcPct val="150000"/>
              </a:lnSpc>
              <a:spcBef>
                <a:spcPts val="1000"/>
              </a:spcBef>
              <a:spcAft>
                <a:spcPts val="0"/>
              </a:spcAft>
            </a:pPr>
            <a:r>
              <a:rPr lang="vi-VN" sz="3000" b="1" dirty="0">
                <a:solidFill>
                  <a:srgbClr val="006600"/>
                </a:solidFill>
                <a:latin typeface="Times New Roman" panose="02020603050405020304" pitchFamily="18" charset="0"/>
              </a:rPr>
              <a:t>MỘT SỐ KINH NGHIỆM </a:t>
            </a:r>
            <a:r>
              <a:rPr lang="en-US" sz="3000" b="1" dirty="0" smtClean="0">
                <a:solidFill>
                  <a:srgbClr val="006600"/>
                </a:solidFill>
                <a:latin typeface="Times New Roman" panose="02020603050405020304" pitchFamily="18" charset="0"/>
              </a:rPr>
              <a:t>ỨNG DỤNG STEAM TRONG VIỆC </a:t>
            </a:r>
          </a:p>
          <a:p>
            <a:pPr algn="ctr">
              <a:lnSpc>
                <a:spcPct val="150000"/>
              </a:lnSpc>
              <a:spcBef>
                <a:spcPts val="1000"/>
              </a:spcBef>
              <a:spcAft>
                <a:spcPts val="0"/>
              </a:spcAft>
            </a:pPr>
            <a:r>
              <a:rPr lang="en-US" sz="3000" b="1" dirty="0" smtClean="0">
                <a:solidFill>
                  <a:srgbClr val="006600"/>
                </a:solidFill>
                <a:latin typeface="Times New Roman" panose="02020603050405020304" pitchFamily="18" charset="0"/>
              </a:rPr>
              <a:t>TỔ CHỨC HOẠT ĐỘNG KHÁM PHÁ</a:t>
            </a:r>
          </a:p>
          <a:p>
            <a:pPr algn="ctr">
              <a:lnSpc>
                <a:spcPct val="150000"/>
              </a:lnSpc>
              <a:spcBef>
                <a:spcPts val="1000"/>
              </a:spcBef>
              <a:spcAft>
                <a:spcPts val="0"/>
              </a:spcAft>
            </a:pPr>
            <a:r>
              <a:rPr lang="en-US" sz="3000" b="1" dirty="0" smtClean="0">
                <a:solidFill>
                  <a:srgbClr val="006600"/>
                </a:solidFill>
                <a:latin typeface="Times New Roman" panose="02020603050405020304" pitchFamily="18" charset="0"/>
              </a:rPr>
              <a:t>LỨA TUỔI MẪU GIÁO 4-5 TUỔI TRONG TRƯỜNG MẦM NON</a:t>
            </a:r>
          </a:p>
          <a:p>
            <a:pPr algn="ctr">
              <a:lnSpc>
                <a:spcPct val="150000"/>
              </a:lnSpc>
              <a:spcBef>
                <a:spcPts val="1000"/>
              </a:spcBef>
              <a:spcAft>
                <a:spcPts val="0"/>
              </a:spcAft>
            </a:pPr>
            <a:endParaRPr lang="en-SG" sz="3000" dirty="0">
              <a:latin typeface="Times New Roman" panose="02020603050405020304" pitchFamily="18" charset="0"/>
              <a:ea typeface="Times New Roman" panose="02020603050405020304" pitchFamily="18" charset="0"/>
            </a:endParaRPr>
          </a:p>
        </p:txBody>
      </p:sp>
      <p:sp>
        <p:nvSpPr>
          <p:cNvPr id="25" name="Rectangle 24"/>
          <p:cNvSpPr/>
          <p:nvPr/>
        </p:nvSpPr>
        <p:spPr>
          <a:xfrm>
            <a:off x="4527727" y="6837165"/>
            <a:ext cx="7046929" cy="803490"/>
          </a:xfrm>
          <a:prstGeom prst="rect">
            <a:avLst/>
          </a:prstGeom>
        </p:spPr>
        <p:txBody>
          <a:bodyPr wrap="none">
            <a:spAutoFit/>
          </a:bodyPr>
          <a:lstStyle/>
          <a:p>
            <a:pPr>
              <a:lnSpc>
                <a:spcPct val="150000"/>
              </a:lnSpc>
              <a:spcAft>
                <a:spcPts val="0"/>
              </a:spcAft>
            </a:pPr>
            <a:r>
              <a:rPr lang="en-US" sz="3500" b="1" dirty="0" err="1">
                <a:solidFill>
                  <a:srgbClr val="0000CC"/>
                </a:solidFill>
                <a:latin typeface="Times New Roman" panose="02020603050405020304" pitchFamily="18" charset="0"/>
                <a:cs typeface="Times New Roman" panose="02020603050405020304" pitchFamily="18" charset="0"/>
              </a:rPr>
              <a:t>Họ</a:t>
            </a:r>
            <a:r>
              <a:rPr lang="en-US" sz="3500" b="1" dirty="0">
                <a:solidFill>
                  <a:srgbClr val="0000CC"/>
                </a:solidFill>
                <a:latin typeface="Times New Roman" panose="02020603050405020304" pitchFamily="18" charset="0"/>
                <a:cs typeface="Times New Roman" panose="02020603050405020304" pitchFamily="18" charset="0"/>
              </a:rPr>
              <a:t> </a:t>
            </a:r>
            <a:r>
              <a:rPr lang="en-US" sz="3500" b="1" dirty="0" err="1">
                <a:solidFill>
                  <a:srgbClr val="0000CC"/>
                </a:solidFill>
                <a:latin typeface="Times New Roman" panose="02020603050405020304" pitchFamily="18" charset="0"/>
                <a:cs typeface="Times New Roman" panose="02020603050405020304" pitchFamily="18" charset="0"/>
              </a:rPr>
              <a:t>và</a:t>
            </a:r>
            <a:r>
              <a:rPr lang="en-US" sz="3500" b="1" dirty="0">
                <a:solidFill>
                  <a:srgbClr val="0000CC"/>
                </a:solidFill>
                <a:latin typeface="Times New Roman" panose="02020603050405020304" pitchFamily="18" charset="0"/>
                <a:cs typeface="Times New Roman" panose="02020603050405020304" pitchFamily="18" charset="0"/>
              </a:rPr>
              <a:t> </a:t>
            </a:r>
            <a:r>
              <a:rPr lang="en-US" sz="3500" b="1" dirty="0" err="1">
                <a:solidFill>
                  <a:srgbClr val="0000CC"/>
                </a:solidFill>
                <a:latin typeface="Times New Roman" panose="02020603050405020304" pitchFamily="18" charset="0"/>
                <a:cs typeface="Times New Roman" panose="02020603050405020304" pitchFamily="18" charset="0"/>
              </a:rPr>
              <a:t>tên</a:t>
            </a:r>
            <a:r>
              <a:rPr lang="en-US" sz="3500" b="1" dirty="0">
                <a:solidFill>
                  <a:srgbClr val="0000CC"/>
                </a:solidFill>
                <a:latin typeface="Times New Roman" panose="02020603050405020304" pitchFamily="18" charset="0"/>
                <a:cs typeface="Times New Roman" panose="02020603050405020304" pitchFamily="18" charset="0"/>
              </a:rPr>
              <a:t> </a:t>
            </a:r>
            <a:r>
              <a:rPr lang="en-US" sz="3500" b="1" dirty="0" err="1">
                <a:solidFill>
                  <a:srgbClr val="0000CC"/>
                </a:solidFill>
                <a:latin typeface="Times New Roman" panose="02020603050405020304" pitchFamily="18" charset="0"/>
                <a:cs typeface="Times New Roman" panose="02020603050405020304" pitchFamily="18" charset="0"/>
              </a:rPr>
              <a:t>tác</a:t>
            </a:r>
            <a:r>
              <a:rPr lang="en-US" sz="3500" b="1" dirty="0">
                <a:solidFill>
                  <a:srgbClr val="0000CC"/>
                </a:solidFill>
                <a:latin typeface="Times New Roman" panose="02020603050405020304" pitchFamily="18" charset="0"/>
                <a:cs typeface="Times New Roman" panose="02020603050405020304" pitchFamily="18" charset="0"/>
              </a:rPr>
              <a:t> </a:t>
            </a:r>
            <a:r>
              <a:rPr lang="en-US" sz="3500" b="1" dirty="0" err="1">
                <a:solidFill>
                  <a:srgbClr val="0000CC"/>
                </a:solidFill>
                <a:latin typeface="Times New Roman" panose="02020603050405020304" pitchFamily="18" charset="0"/>
                <a:cs typeface="Times New Roman" panose="02020603050405020304" pitchFamily="18" charset="0"/>
              </a:rPr>
              <a:t>giả</a:t>
            </a:r>
            <a:r>
              <a:rPr lang="en-US" sz="3500" b="1" dirty="0">
                <a:solidFill>
                  <a:srgbClr val="0000CC"/>
                </a:solidFill>
                <a:latin typeface="Times New Roman" panose="02020603050405020304" pitchFamily="18" charset="0"/>
                <a:cs typeface="Times New Roman" panose="02020603050405020304" pitchFamily="18" charset="0"/>
              </a:rPr>
              <a:t>: </a:t>
            </a:r>
            <a:r>
              <a:rPr lang="en-US" sz="3500" b="1" dirty="0" err="1">
                <a:solidFill>
                  <a:srgbClr val="0000CC"/>
                </a:solidFill>
                <a:latin typeface="Times New Roman" panose="02020603050405020304" pitchFamily="18" charset="0"/>
                <a:cs typeface="Times New Roman" panose="02020603050405020304" pitchFamily="18" charset="0"/>
              </a:rPr>
              <a:t>Cù</a:t>
            </a:r>
            <a:r>
              <a:rPr lang="en-US" sz="3500" b="1" dirty="0">
                <a:solidFill>
                  <a:srgbClr val="0000CC"/>
                </a:solidFill>
                <a:latin typeface="Times New Roman" panose="02020603050405020304" pitchFamily="18" charset="0"/>
                <a:cs typeface="Times New Roman" panose="02020603050405020304" pitchFamily="18" charset="0"/>
              </a:rPr>
              <a:t> </a:t>
            </a:r>
            <a:r>
              <a:rPr lang="en-US" sz="3500" b="1" dirty="0" err="1">
                <a:solidFill>
                  <a:srgbClr val="0000CC"/>
                </a:solidFill>
                <a:latin typeface="Times New Roman" panose="02020603050405020304" pitchFamily="18" charset="0"/>
                <a:cs typeface="Times New Roman" panose="02020603050405020304" pitchFamily="18" charset="0"/>
              </a:rPr>
              <a:t>Thị</a:t>
            </a:r>
            <a:r>
              <a:rPr lang="en-US" sz="3500" b="1" dirty="0">
                <a:solidFill>
                  <a:srgbClr val="0000CC"/>
                </a:solidFill>
                <a:latin typeface="Times New Roman" panose="02020603050405020304" pitchFamily="18" charset="0"/>
                <a:cs typeface="Times New Roman" panose="02020603050405020304" pitchFamily="18" charset="0"/>
              </a:rPr>
              <a:t> Thu </a:t>
            </a:r>
            <a:r>
              <a:rPr lang="en-US" sz="3500" b="1" dirty="0" err="1">
                <a:solidFill>
                  <a:srgbClr val="0000CC"/>
                </a:solidFill>
                <a:latin typeface="Times New Roman" panose="02020603050405020304" pitchFamily="18" charset="0"/>
                <a:cs typeface="Times New Roman" panose="02020603050405020304" pitchFamily="18" charset="0"/>
              </a:rPr>
              <a:t>Thủy</a:t>
            </a:r>
            <a:endParaRPr lang="en-US" sz="3500" b="1" dirty="0">
              <a:solidFill>
                <a:srgbClr val="0000CC"/>
              </a:solidFill>
              <a:latin typeface="Times New Roman" panose="02020603050405020304" pitchFamily="18" charset="0"/>
              <a:cs typeface="Times New Roman" panose="02020603050405020304" pitchFamily="18" charset="0"/>
            </a:endParaRPr>
          </a:p>
        </p:txBody>
      </p:sp>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81600" y="1257300"/>
            <a:ext cx="1684313" cy="1693460"/>
          </a:xfrm>
          <a:prstGeom prst="rect">
            <a:avLst/>
          </a:prstGeom>
        </p:spPr>
      </p:pic>
      <p:sp>
        <p:nvSpPr>
          <p:cNvPr id="27" name="TextBox 11"/>
          <p:cNvSpPr txBox="1"/>
          <p:nvPr/>
        </p:nvSpPr>
        <p:spPr>
          <a:xfrm>
            <a:off x="1465212" y="9573926"/>
            <a:ext cx="10801401" cy="492443"/>
          </a:xfrm>
          <a:prstGeom prst="rect">
            <a:avLst/>
          </a:prstGeom>
        </p:spPr>
        <p:txBody>
          <a:bodyPr wrap="square" lIns="0" tIns="0" rIns="0" bIns="0" rtlCol="0" anchor="t">
            <a:spAutoFit/>
          </a:bodyPr>
          <a:lstStyle/>
          <a:p>
            <a:pPr lvl="0" algn="ctr" eaLnBrk="0" fontAlgn="base" hangingPunct="0">
              <a:spcBef>
                <a:spcPct val="0"/>
              </a:spcBef>
              <a:spcAft>
                <a:spcPct val="0"/>
              </a:spcAft>
            </a:pPr>
            <a:r>
              <a:rPr lang="en-US" altLang="en-US" sz="3200"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Năm</a:t>
            </a:r>
            <a:r>
              <a:rPr lang="en-US" altLang="en-US" sz="32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học</a:t>
            </a:r>
            <a:r>
              <a:rPr lang="en-US" altLang="en-US" sz="32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2022 - 2023</a:t>
            </a:r>
            <a:endParaRPr lang="vi-VN" altLang="en-US" sz="3200" dirty="0">
              <a:solidFill>
                <a:srgbClr val="FF0000"/>
              </a:solidFill>
              <a:ea typeface="Times New Roman" panose="02020603050405020304" pitchFamily="18" charset="0"/>
            </a:endParaRPr>
          </a:p>
        </p:txBody>
      </p:sp>
      <p:pic>
        <p:nvPicPr>
          <p:cNvPr id="28" name="Pictur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612874" y="6467613"/>
            <a:ext cx="2833852" cy="2599639"/>
          </a:xfrm>
          <a:prstGeom prst="ellipse">
            <a:avLst/>
          </a:prstGeom>
          <a:ln>
            <a:noFill/>
          </a:ln>
          <a:effectLst>
            <a:softEdge rad="112500"/>
          </a:effectLst>
        </p:spPr>
      </p:pic>
      <p:pic>
        <p:nvPicPr>
          <p:cNvPr id="29" name="Picture 2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401800" y="1181100"/>
            <a:ext cx="2710774" cy="2693056"/>
          </a:xfrm>
          <a:prstGeom prst="ellipse">
            <a:avLst/>
          </a:prstGeom>
          <a:ln>
            <a:noFill/>
          </a:ln>
          <a:effectLst>
            <a:softEdge rad="112500"/>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a:off x="16847456" y="7801957"/>
            <a:ext cx="1299383" cy="1299383"/>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966"/>
            </a:solidFill>
          </p:spPr>
        </p:sp>
      </p:grpSp>
      <p:grpSp>
        <p:nvGrpSpPr>
          <p:cNvPr id="4" name="Group 4"/>
          <p:cNvGrpSpPr/>
          <p:nvPr/>
        </p:nvGrpSpPr>
        <p:grpSpPr>
          <a:xfrm>
            <a:off x="15027749" y="6884282"/>
            <a:ext cx="1299383" cy="1299383"/>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86424"/>
            </a:solidFill>
          </p:spPr>
        </p:sp>
      </p:gr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flipH="1" flipV="1">
            <a:off x="15740651" y="8451649"/>
            <a:ext cx="1835351" cy="1835351"/>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flipH="1" flipV="1">
            <a:off x="13920945" y="7533974"/>
            <a:ext cx="1835351" cy="1835351"/>
          </a:xfrm>
          <a:prstGeom prst="rect">
            <a:avLst/>
          </a:prstGeom>
        </p:spPr>
      </p:pic>
      <p:sp>
        <p:nvSpPr>
          <p:cNvPr id="17" name="TextBox 6"/>
          <p:cNvSpPr txBox="1"/>
          <p:nvPr/>
        </p:nvSpPr>
        <p:spPr>
          <a:xfrm>
            <a:off x="0" y="-308383"/>
            <a:ext cx="18262599" cy="1184683"/>
          </a:xfrm>
          <a:prstGeom prst="rect">
            <a:avLst/>
          </a:prstGeom>
        </p:spPr>
        <p:txBody>
          <a:bodyPr wrap="square" lIns="0" tIns="0" rIns="0" bIns="0" rtlCol="0" anchor="t">
            <a:spAutoFit/>
          </a:bodyPr>
          <a:lstStyle/>
          <a:p>
            <a:pPr algn="ctr">
              <a:lnSpc>
                <a:spcPts val="10800"/>
              </a:lnSpc>
            </a:pPr>
            <a:r>
              <a:rPr lang="en-US" sz="5000" b="1" dirty="0">
                <a:solidFill>
                  <a:srgbClr val="FF0000"/>
                </a:solidFill>
                <a:latin typeface="Arial" panose="020B0604020202020204" pitchFamily="34" charset="0"/>
                <a:cs typeface="Arial" panose="020B0604020202020204" pitchFamily="34" charset="0"/>
              </a:rPr>
              <a:t>II. GIẢI QUYẾT VẤN ĐỀ</a:t>
            </a:r>
            <a:endParaRPr lang="en-US" sz="5000" dirty="0">
              <a:solidFill>
                <a:srgbClr val="F75B56"/>
              </a:solidFill>
              <a:latin typeface="Arial" panose="020B0604020202020204" pitchFamily="34" charset="0"/>
              <a:cs typeface="Arial" panose="020B0604020202020204" pitchFamily="34" charset="0"/>
            </a:endParaRPr>
          </a:p>
        </p:txBody>
      </p:sp>
      <p:grpSp>
        <p:nvGrpSpPr>
          <p:cNvPr id="18" name="Group 3"/>
          <p:cNvGrpSpPr/>
          <p:nvPr/>
        </p:nvGrpSpPr>
        <p:grpSpPr>
          <a:xfrm>
            <a:off x="297113" y="876300"/>
            <a:ext cx="12529773" cy="9144000"/>
            <a:chOff x="0" y="0"/>
            <a:chExt cx="4519493" cy="1274451"/>
          </a:xfrm>
        </p:grpSpPr>
        <p:sp>
          <p:nvSpPr>
            <p:cNvPr id="19" name="Freeform 4"/>
            <p:cNvSpPr/>
            <p:nvPr/>
          </p:nvSpPr>
          <p:spPr>
            <a:xfrm>
              <a:off x="0" y="0"/>
              <a:ext cx="4519493" cy="1274451"/>
            </a:xfrm>
            <a:custGeom>
              <a:avLst/>
              <a:gdLst/>
              <a:ahLst/>
              <a:cxnLst/>
              <a:rect l="l" t="t" r="r" b="b"/>
              <a:pathLst>
                <a:path w="4519493" h="1274451">
                  <a:moveTo>
                    <a:pt x="4395033" y="1274451"/>
                  </a:moveTo>
                  <a:lnTo>
                    <a:pt x="124460" y="1274451"/>
                  </a:lnTo>
                  <a:cubicBezTo>
                    <a:pt x="55880" y="1274451"/>
                    <a:pt x="0" y="1218571"/>
                    <a:pt x="0" y="1149991"/>
                  </a:cubicBezTo>
                  <a:lnTo>
                    <a:pt x="0" y="124460"/>
                  </a:lnTo>
                  <a:cubicBezTo>
                    <a:pt x="0" y="55880"/>
                    <a:pt x="55880" y="0"/>
                    <a:pt x="124460" y="0"/>
                  </a:cubicBezTo>
                  <a:lnTo>
                    <a:pt x="4395033" y="0"/>
                  </a:lnTo>
                  <a:cubicBezTo>
                    <a:pt x="4463613" y="0"/>
                    <a:pt x="4519493" y="55880"/>
                    <a:pt x="4519493" y="124460"/>
                  </a:cubicBezTo>
                  <a:lnTo>
                    <a:pt x="4519493" y="1149991"/>
                  </a:lnTo>
                  <a:cubicBezTo>
                    <a:pt x="4519493" y="1218571"/>
                    <a:pt x="4463613" y="1274451"/>
                    <a:pt x="4395033" y="1274451"/>
                  </a:cubicBezTo>
                  <a:close/>
                </a:path>
              </a:pathLst>
            </a:custGeom>
            <a:solidFill>
              <a:srgbClr val="EDECED"/>
            </a:solidFill>
          </p:spPr>
        </p:sp>
      </p:grpSp>
      <p:sp>
        <p:nvSpPr>
          <p:cNvPr id="20" name="Rectangle 19"/>
          <p:cNvSpPr/>
          <p:nvPr/>
        </p:nvSpPr>
        <p:spPr>
          <a:xfrm>
            <a:off x="297113" y="1990801"/>
            <a:ext cx="12275887" cy="8971687"/>
          </a:xfrm>
          <a:prstGeom prst="rect">
            <a:avLst/>
          </a:prstGeom>
        </p:spPr>
        <p:txBody>
          <a:bodyPr wrap="square">
            <a:spAutoFit/>
          </a:bodyPr>
          <a:lstStyle/>
          <a:p>
            <a:pPr marL="457200" indent="-457200" algn="just">
              <a:spcBef>
                <a:spcPts val="3000"/>
              </a:spcBef>
              <a:buFont typeface="Wingdings" panose="05000000000000000000" pitchFamily="2" charset="2"/>
              <a:buChar char="Ø"/>
            </a:pP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Lập</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kế</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hoạch</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là</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quá</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trình</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xây</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dựng</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các</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mục</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tiêu</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và</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là</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cách</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tốt</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nhất</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để</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thực</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hiện</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các</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mục</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tiêu</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đã</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đề</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ra.</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Lập</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kế</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hoạch</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có</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vai</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trò</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rất</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quan</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trọng</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nếu</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chúng</a:t>
            </a:r>
            <a:r>
              <a:rPr lang="en-SG" sz="2500" dirty="0" smtClean="0">
                <a:latin typeface="Arial" panose="020B0604020202020204" pitchFamily="34" charset="0"/>
                <a:cs typeface="Arial" panose="020B0604020202020204" pitchFamily="34" charset="0"/>
              </a:rPr>
              <a:t> ta </a:t>
            </a:r>
            <a:r>
              <a:rPr lang="en-SG" sz="2500" dirty="0" err="1" smtClean="0">
                <a:latin typeface="Arial" panose="020B0604020202020204" pitchFamily="34" charset="0"/>
                <a:cs typeface="Arial" panose="020B0604020202020204" pitchFamily="34" charset="0"/>
              </a:rPr>
              <a:t>không</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biết</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tự</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lập</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kế</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hoạch</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cho</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bản</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thân</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mình</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thì</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chúng</a:t>
            </a:r>
            <a:r>
              <a:rPr lang="en-SG" sz="2500" dirty="0" smtClean="0">
                <a:latin typeface="Arial" panose="020B0604020202020204" pitchFamily="34" charset="0"/>
                <a:cs typeface="Arial" panose="020B0604020202020204" pitchFamily="34" charset="0"/>
              </a:rPr>
              <a:t> ta </a:t>
            </a:r>
            <a:r>
              <a:rPr lang="en-SG" sz="2500" dirty="0" err="1" smtClean="0">
                <a:latin typeface="Arial" panose="020B0604020202020204" pitchFamily="34" charset="0"/>
                <a:cs typeface="Arial" panose="020B0604020202020204" pitchFamily="34" charset="0"/>
              </a:rPr>
              <a:t>không</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thể</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xác</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định</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được</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rõ</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mục</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tiêu</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chúng</a:t>
            </a:r>
            <a:r>
              <a:rPr lang="en-SG" sz="2500" dirty="0" smtClean="0">
                <a:latin typeface="Arial" panose="020B0604020202020204" pitchFamily="34" charset="0"/>
                <a:cs typeface="Arial" panose="020B0604020202020204" pitchFamily="34" charset="0"/>
              </a:rPr>
              <a:t> ta </a:t>
            </a:r>
            <a:r>
              <a:rPr lang="en-SG" sz="2500" dirty="0" err="1" smtClean="0">
                <a:latin typeface="Arial" panose="020B0604020202020204" pitchFamily="34" charset="0"/>
                <a:cs typeface="Arial" panose="020B0604020202020204" pitchFamily="34" charset="0"/>
              </a:rPr>
              <a:t>cần</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phải</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đạt</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tới</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là</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gì</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Với</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năng</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lực</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của</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mình</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thì</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chúng</a:t>
            </a:r>
            <a:r>
              <a:rPr lang="en-SG" sz="2500" dirty="0" smtClean="0">
                <a:latin typeface="Arial" panose="020B0604020202020204" pitchFamily="34" charset="0"/>
                <a:cs typeface="Arial" panose="020B0604020202020204" pitchFamily="34" charset="0"/>
              </a:rPr>
              <a:t> ta </a:t>
            </a:r>
            <a:r>
              <a:rPr lang="en-SG" sz="2500" dirty="0" err="1" smtClean="0">
                <a:latin typeface="Arial" panose="020B0604020202020204" pitchFamily="34" charset="0"/>
                <a:cs typeface="Arial" panose="020B0604020202020204" pitchFamily="34" charset="0"/>
              </a:rPr>
              <a:t>cần</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phải</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làm</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gì</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để</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đạt</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được</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mục</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tiêu</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đó</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Không</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có</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kế</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hoạch</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chúng</a:t>
            </a:r>
            <a:r>
              <a:rPr lang="en-SG" sz="2500" dirty="0" smtClean="0">
                <a:latin typeface="Arial" panose="020B0604020202020204" pitchFamily="34" charset="0"/>
                <a:cs typeface="Arial" panose="020B0604020202020204" pitchFamily="34" charset="0"/>
              </a:rPr>
              <a:t> ta </a:t>
            </a:r>
            <a:r>
              <a:rPr lang="en-SG" sz="2500" dirty="0" err="1" smtClean="0">
                <a:latin typeface="Arial" panose="020B0604020202020204" pitchFamily="34" charset="0"/>
                <a:cs typeface="Arial" panose="020B0604020202020204" pitchFamily="34" charset="0"/>
              </a:rPr>
              <a:t>sẽ</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không</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biết</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phân</a:t>
            </a:r>
            <a:r>
              <a:rPr lang="en-SG" sz="2500" dirty="0" smtClean="0">
                <a:latin typeface="Arial" panose="020B0604020202020204" pitchFamily="34" charset="0"/>
                <a:cs typeface="Arial" panose="020B0604020202020204" pitchFamily="34" charset="0"/>
              </a:rPr>
              <a:t> chia </a:t>
            </a:r>
            <a:r>
              <a:rPr lang="en-SG" sz="2500" dirty="0" err="1" smtClean="0">
                <a:latin typeface="Arial" panose="020B0604020202020204" pitchFamily="34" charset="0"/>
                <a:cs typeface="Arial" panose="020B0604020202020204" pitchFamily="34" charset="0"/>
              </a:rPr>
              <a:t>thời</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gian</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hợp</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lý</a:t>
            </a:r>
            <a:r>
              <a:rPr lang="en-SG" sz="2500" dirty="0" smtClean="0">
                <a:latin typeface="Arial" panose="020B0604020202020204" pitchFamily="34" charset="0"/>
                <a:cs typeface="Arial" panose="020B0604020202020204" pitchFamily="34" charset="0"/>
              </a:rPr>
              <a:t> ý </a:t>
            </a:r>
            <a:r>
              <a:rPr lang="en-SG" sz="2500" dirty="0" err="1" smtClean="0">
                <a:latin typeface="Arial" panose="020B0604020202020204" pitchFamily="34" charset="0"/>
                <a:cs typeface="Arial" panose="020B0604020202020204" pitchFamily="34" charset="0"/>
              </a:rPr>
              <a:t>mà</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để</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nó</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trôi</a:t>
            </a:r>
            <a:r>
              <a:rPr lang="en-SG" sz="2500" dirty="0" smtClean="0">
                <a:latin typeface="Arial" panose="020B0604020202020204" pitchFamily="34" charset="0"/>
                <a:cs typeface="Arial" panose="020B0604020202020204" pitchFamily="34" charset="0"/>
              </a:rPr>
              <a:t> qua </a:t>
            </a:r>
            <a:r>
              <a:rPr lang="en-SG" sz="2500" dirty="0" err="1" smtClean="0">
                <a:latin typeface="Arial" panose="020B0604020202020204" pitchFamily="34" charset="0"/>
                <a:cs typeface="Arial" panose="020B0604020202020204" pitchFamily="34" charset="0"/>
              </a:rPr>
              <a:t>đi</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một</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cách</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vô</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ích</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và</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thực</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hiện</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một</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cách</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thụ</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động</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trước</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sự</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thay</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đổi</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của</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môi</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trường</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xung</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quanh</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quanh</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Vậy</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nên</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việc</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lập</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kế</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hoạch</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là</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rất</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quan</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trọng</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và</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bạn</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cũng</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cần</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phải</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có</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kỹ</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năng</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lập</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kế</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hoạch</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hiệu</a:t>
            </a:r>
            <a:r>
              <a:rPr lang="en-SG" sz="2500" dirty="0" smtClean="0">
                <a:latin typeface="Arial" panose="020B0604020202020204" pitchFamily="34" charset="0"/>
                <a:cs typeface="Arial" panose="020B0604020202020204" pitchFamily="34" charset="0"/>
              </a:rPr>
              <a:t> </a:t>
            </a:r>
            <a:r>
              <a:rPr lang="en-SG" sz="2500" dirty="0" err="1" smtClean="0">
                <a:latin typeface="Arial" panose="020B0604020202020204" pitchFamily="34" charset="0"/>
                <a:cs typeface="Arial" panose="020B0604020202020204" pitchFamily="34" charset="0"/>
              </a:rPr>
              <a:t>quả</a:t>
            </a:r>
            <a:r>
              <a:rPr lang="en-SG" sz="2500" dirty="0" smtClean="0">
                <a:latin typeface="Arial" panose="020B0604020202020204" pitchFamily="34" charset="0"/>
                <a:cs typeface="Arial" panose="020B0604020202020204" pitchFamily="34" charset="0"/>
              </a:rPr>
              <a:t>.</a:t>
            </a:r>
          </a:p>
          <a:p>
            <a:pPr marL="457200" indent="-457200" algn="just">
              <a:spcBef>
                <a:spcPts val="3000"/>
              </a:spcBef>
              <a:buFont typeface="Wingdings" panose="05000000000000000000" pitchFamily="2" charset="2"/>
              <a:buChar char="Ø"/>
            </a:pPr>
            <a:r>
              <a:rPr lang="en-SG" sz="2500" dirty="0" err="1" smtClean="0">
                <a:latin typeface="Arial" panose="020B0604020202020204" pitchFamily="34" charset="0"/>
                <a:cs typeface="Arial" panose="020B0604020202020204" pitchFamily="34" charset="0"/>
              </a:rPr>
              <a:t>Đối</a:t>
            </a:r>
            <a:r>
              <a:rPr lang="en-SG" sz="2500" dirty="0" smtClean="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với</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lứa</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tuổi</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mầm</a:t>
            </a:r>
            <a:r>
              <a:rPr lang="en-SG" sz="2500" dirty="0">
                <a:latin typeface="Arial" panose="020B0604020202020204" pitchFamily="34" charset="0"/>
                <a:cs typeface="Arial" panose="020B0604020202020204" pitchFamily="34" charset="0"/>
              </a:rPr>
              <a:t> non, </a:t>
            </a:r>
            <a:r>
              <a:rPr lang="en-SG" sz="2500" dirty="0" err="1">
                <a:latin typeface="Arial" panose="020B0604020202020204" pitchFamily="34" charset="0"/>
                <a:cs typeface="Arial" panose="020B0604020202020204" pitchFamily="34" charset="0"/>
              </a:rPr>
              <a:t>việc</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lập</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kế</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hoạch</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phải</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dựa</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vào</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kế</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hoạch</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của</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năm</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học</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kế</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hoạch</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của</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chủ</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đề</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sự</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kiện</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Dựa</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vào</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nội</a:t>
            </a:r>
            <a:r>
              <a:rPr lang="en-SG" sz="2500" dirty="0">
                <a:latin typeface="Arial" panose="020B0604020202020204" pitchFamily="34" charset="0"/>
                <a:cs typeface="Arial" panose="020B0604020202020204" pitchFamily="34" charset="0"/>
              </a:rPr>
              <a:t> dung </a:t>
            </a:r>
            <a:r>
              <a:rPr lang="en-SG" sz="2500" dirty="0" err="1">
                <a:latin typeface="Arial" panose="020B0604020202020204" pitchFamily="34" charset="0"/>
                <a:cs typeface="Arial" panose="020B0604020202020204" pitchFamily="34" charset="0"/>
              </a:rPr>
              <a:t>đó</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để</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thiết</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lập</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tích</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hợp</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phương</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pháp</a:t>
            </a:r>
            <a:r>
              <a:rPr lang="en-SG" sz="2500" dirty="0">
                <a:latin typeface="Arial" panose="020B0604020202020204" pitchFamily="34" charset="0"/>
                <a:cs typeface="Arial" panose="020B0604020202020204" pitchFamily="34" charset="0"/>
              </a:rPr>
              <a:t> STEAM </a:t>
            </a:r>
            <a:r>
              <a:rPr lang="en-SG" sz="2500" dirty="0" err="1">
                <a:latin typeface="Arial" panose="020B0604020202020204" pitchFamily="34" charset="0"/>
                <a:cs typeface="Arial" panose="020B0604020202020204" pitchFamily="34" charset="0"/>
              </a:rPr>
              <a:t>với</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môi</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trường</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học</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tập</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phù</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hợp</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với</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chủ</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đề</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và</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phù</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hợp</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với</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địa</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điểm</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tổ</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chức</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hoạt</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động</a:t>
            </a:r>
            <a:r>
              <a:rPr lang="en-SG" sz="2500" dirty="0">
                <a:latin typeface="Arial" panose="020B0604020202020204" pitchFamily="34" charset="0"/>
                <a:cs typeface="Arial" panose="020B0604020202020204" pitchFamily="34" charset="0"/>
              </a:rPr>
              <a:t>. </a:t>
            </a:r>
            <a:endParaRPr lang="en-SG" sz="2500" dirty="0" smtClean="0">
              <a:latin typeface="Arial" panose="020B0604020202020204" pitchFamily="34" charset="0"/>
              <a:cs typeface="Arial" panose="020B0604020202020204" pitchFamily="34" charset="0"/>
            </a:endParaRPr>
          </a:p>
          <a:p>
            <a:pPr marL="457200" indent="-457200" algn="just">
              <a:spcBef>
                <a:spcPts val="3000"/>
              </a:spcBef>
              <a:buFont typeface="Wingdings" panose="05000000000000000000" pitchFamily="2" charset="2"/>
              <a:buChar char="Ø"/>
            </a:pPr>
            <a:r>
              <a:rPr lang="vi-VN" sz="2500" dirty="0"/>
              <a:t>Muốn thực hiện các hoạt động một cách có khoa học và có hiệu quả bản thân tôi trước hết lập ra kế hoạch cho mình. Năm học này tôi được phân công phụ trách lứa tuổi mẫu giáo nhỡ (4-5 tuổi) căn cứ dựa vào nội dung kế hoạch giáo dục của nhà trường cho từng lứa tuổi, tôi đã thiết kế những hoạt động trải nghiệm khoa học nằm trong nội dung chương trình để tích hợp STEAM giúp trẻ hoạt động sáng tạo</a:t>
            </a:r>
            <a:endParaRPr lang="en-US" sz="2500" dirty="0"/>
          </a:p>
          <a:p>
            <a:pPr marL="457200" indent="-457200" algn="just">
              <a:spcBef>
                <a:spcPts val="3000"/>
              </a:spcBef>
              <a:buFont typeface="Wingdings" panose="05000000000000000000" pitchFamily="2" charset="2"/>
              <a:buChar char="Ø"/>
            </a:pPr>
            <a:endParaRPr lang="en-US" sz="2700" dirty="0">
              <a:latin typeface="Arial" panose="020B0604020202020204" pitchFamily="34" charset="0"/>
              <a:cs typeface="Arial" panose="020B0604020202020204" pitchFamily="34" charset="0"/>
            </a:endParaRPr>
          </a:p>
        </p:txBody>
      </p:sp>
      <p:sp>
        <p:nvSpPr>
          <p:cNvPr id="21" name="TextBox 13"/>
          <p:cNvSpPr txBox="1"/>
          <p:nvPr/>
        </p:nvSpPr>
        <p:spPr>
          <a:xfrm>
            <a:off x="1929797" y="1211580"/>
            <a:ext cx="7442803" cy="415498"/>
          </a:xfrm>
          <a:prstGeom prst="rect">
            <a:avLst/>
          </a:prstGeom>
        </p:spPr>
        <p:txBody>
          <a:bodyPr wrap="square" lIns="0" tIns="0" rIns="0" bIns="0" rtlCol="0" anchor="t">
            <a:spAutoFit/>
          </a:bodyPr>
          <a:lstStyle/>
          <a:p>
            <a:r>
              <a:rPr lang="en-SG" sz="2700" b="1" i="1" dirty="0">
                <a:solidFill>
                  <a:srgbClr val="006600"/>
                </a:solidFill>
              </a:rPr>
              <a:t>3.2 </a:t>
            </a:r>
            <a:r>
              <a:rPr lang="en-SG" sz="2700" b="1" i="1" dirty="0" err="1">
                <a:solidFill>
                  <a:srgbClr val="006600"/>
                </a:solidFill>
              </a:rPr>
              <a:t>Biện</a:t>
            </a:r>
            <a:r>
              <a:rPr lang="en-SG" sz="2700" b="1" i="1" dirty="0">
                <a:solidFill>
                  <a:srgbClr val="006600"/>
                </a:solidFill>
              </a:rPr>
              <a:t> </a:t>
            </a:r>
            <a:r>
              <a:rPr lang="en-SG" sz="2700" b="1" i="1" dirty="0" err="1">
                <a:solidFill>
                  <a:srgbClr val="006600"/>
                </a:solidFill>
              </a:rPr>
              <a:t>pháp</a:t>
            </a:r>
            <a:r>
              <a:rPr lang="en-SG" sz="2700" b="1" i="1" dirty="0">
                <a:solidFill>
                  <a:srgbClr val="006600"/>
                </a:solidFill>
              </a:rPr>
              <a:t> 2: </a:t>
            </a:r>
            <a:r>
              <a:rPr lang="en-SG" sz="2700" b="1" i="1" dirty="0" smtClean="0">
                <a:solidFill>
                  <a:srgbClr val="006600"/>
                </a:solidFill>
              </a:rPr>
              <a:t> </a:t>
            </a:r>
            <a:r>
              <a:rPr lang="en-SG" sz="2700" b="1" i="1" dirty="0" err="1" smtClean="0">
                <a:solidFill>
                  <a:srgbClr val="006600"/>
                </a:solidFill>
              </a:rPr>
              <a:t>Xây</a:t>
            </a:r>
            <a:r>
              <a:rPr lang="en-SG" sz="2700" b="1" i="1" dirty="0" smtClean="0">
                <a:solidFill>
                  <a:srgbClr val="006600"/>
                </a:solidFill>
              </a:rPr>
              <a:t> </a:t>
            </a:r>
            <a:r>
              <a:rPr lang="en-SG" sz="2700" b="1" i="1" dirty="0" err="1">
                <a:solidFill>
                  <a:srgbClr val="006600"/>
                </a:solidFill>
              </a:rPr>
              <a:t>dựng</a:t>
            </a:r>
            <a:r>
              <a:rPr lang="en-SG" sz="2700" b="1" i="1" dirty="0">
                <a:solidFill>
                  <a:srgbClr val="006600"/>
                </a:solidFill>
              </a:rPr>
              <a:t> </a:t>
            </a:r>
            <a:r>
              <a:rPr lang="en-SG" sz="2700" b="1" i="1" dirty="0" err="1">
                <a:solidFill>
                  <a:srgbClr val="006600"/>
                </a:solidFill>
              </a:rPr>
              <a:t>kế</a:t>
            </a:r>
            <a:r>
              <a:rPr lang="en-SG" sz="2700" b="1" i="1" dirty="0">
                <a:solidFill>
                  <a:srgbClr val="006600"/>
                </a:solidFill>
              </a:rPr>
              <a:t> </a:t>
            </a:r>
            <a:r>
              <a:rPr lang="en-SG" sz="2700" b="1" i="1" dirty="0" err="1">
                <a:solidFill>
                  <a:srgbClr val="006600"/>
                </a:solidFill>
              </a:rPr>
              <a:t>hoạch</a:t>
            </a:r>
            <a:endParaRPr lang="en-US" sz="2700" dirty="0">
              <a:solidFill>
                <a:srgbClr val="006600"/>
              </a:solidFill>
            </a:endParaRPr>
          </a:p>
        </p:txBody>
      </p:sp>
      <p:pic>
        <p:nvPicPr>
          <p:cNvPr id="22" name="Picture 21"/>
          <p:cNvPicPr>
            <a:picLocks noChangeAspect="1"/>
          </p:cNvPicPr>
          <p:nvPr/>
        </p:nvPicPr>
        <p:blipFill rotWithShape="1">
          <a:blip r:embed="rId4">
            <a:extLst>
              <a:ext uri="{28A0092B-C50C-407E-A947-70E740481C1C}">
                <a14:useLocalDpi xmlns:a14="http://schemas.microsoft.com/office/drawing/2010/main" val="0"/>
              </a:ext>
            </a:extLst>
          </a:blip>
          <a:srcRect t="14773"/>
          <a:stretch/>
        </p:blipFill>
        <p:spPr>
          <a:xfrm>
            <a:off x="13453352" y="1014452"/>
            <a:ext cx="4448175" cy="50547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847456" y="7801957"/>
            <a:ext cx="1299383" cy="1299383"/>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966"/>
            </a:solidFill>
          </p:spPr>
        </p:sp>
      </p:grpSp>
      <p:grpSp>
        <p:nvGrpSpPr>
          <p:cNvPr id="4" name="Group 4"/>
          <p:cNvGrpSpPr/>
          <p:nvPr/>
        </p:nvGrpSpPr>
        <p:grpSpPr>
          <a:xfrm>
            <a:off x="15027749" y="6884282"/>
            <a:ext cx="1299383" cy="1299383"/>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86424"/>
            </a:solidFill>
          </p:spPr>
        </p:sp>
      </p:gr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flipH="1" flipV="1">
            <a:off x="15740651" y="8451649"/>
            <a:ext cx="1835351" cy="1835351"/>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flipH="1" flipV="1">
            <a:off x="13920945" y="7533974"/>
            <a:ext cx="1835351" cy="1835351"/>
          </a:xfrm>
          <a:prstGeom prst="rect">
            <a:avLst/>
          </a:prstGeom>
        </p:spPr>
      </p:pic>
      <p:sp>
        <p:nvSpPr>
          <p:cNvPr id="17" name="TextBox 6"/>
          <p:cNvSpPr txBox="1"/>
          <p:nvPr/>
        </p:nvSpPr>
        <p:spPr>
          <a:xfrm>
            <a:off x="0" y="-308383"/>
            <a:ext cx="18262599" cy="1184683"/>
          </a:xfrm>
          <a:prstGeom prst="rect">
            <a:avLst/>
          </a:prstGeom>
        </p:spPr>
        <p:txBody>
          <a:bodyPr wrap="square" lIns="0" tIns="0" rIns="0" bIns="0" rtlCol="0" anchor="t">
            <a:spAutoFit/>
          </a:bodyPr>
          <a:lstStyle/>
          <a:p>
            <a:pPr algn="ctr">
              <a:lnSpc>
                <a:spcPts val="10800"/>
              </a:lnSpc>
            </a:pPr>
            <a:r>
              <a:rPr lang="en-US" sz="5000" b="1" dirty="0">
                <a:solidFill>
                  <a:srgbClr val="FF0000"/>
                </a:solidFill>
                <a:latin typeface="Arial" panose="020B0604020202020204" pitchFamily="34" charset="0"/>
                <a:cs typeface="Arial" panose="020B0604020202020204" pitchFamily="34" charset="0"/>
              </a:rPr>
              <a:t>II. GIẢI QUYẾT VẤN ĐỀ</a:t>
            </a:r>
            <a:endParaRPr lang="en-US" sz="5000" dirty="0">
              <a:solidFill>
                <a:srgbClr val="F75B56"/>
              </a:solidFill>
              <a:latin typeface="Arial" panose="020B0604020202020204" pitchFamily="34" charset="0"/>
              <a:cs typeface="Arial" panose="020B0604020202020204" pitchFamily="34" charset="0"/>
            </a:endParaRPr>
          </a:p>
        </p:txBody>
      </p:sp>
      <p:grpSp>
        <p:nvGrpSpPr>
          <p:cNvPr id="18" name="Group 3"/>
          <p:cNvGrpSpPr/>
          <p:nvPr/>
        </p:nvGrpSpPr>
        <p:grpSpPr>
          <a:xfrm>
            <a:off x="297113" y="1211580"/>
            <a:ext cx="12529773" cy="8001000"/>
            <a:chOff x="0" y="0"/>
            <a:chExt cx="4519493" cy="1274451"/>
          </a:xfrm>
        </p:grpSpPr>
        <p:sp>
          <p:nvSpPr>
            <p:cNvPr id="19" name="Freeform 4"/>
            <p:cNvSpPr/>
            <p:nvPr/>
          </p:nvSpPr>
          <p:spPr>
            <a:xfrm>
              <a:off x="0" y="0"/>
              <a:ext cx="4519493" cy="1274451"/>
            </a:xfrm>
            <a:custGeom>
              <a:avLst/>
              <a:gdLst/>
              <a:ahLst/>
              <a:cxnLst/>
              <a:rect l="l" t="t" r="r" b="b"/>
              <a:pathLst>
                <a:path w="4519493" h="1274451">
                  <a:moveTo>
                    <a:pt x="4395033" y="1274451"/>
                  </a:moveTo>
                  <a:lnTo>
                    <a:pt x="124460" y="1274451"/>
                  </a:lnTo>
                  <a:cubicBezTo>
                    <a:pt x="55880" y="1274451"/>
                    <a:pt x="0" y="1218571"/>
                    <a:pt x="0" y="1149991"/>
                  </a:cubicBezTo>
                  <a:lnTo>
                    <a:pt x="0" y="124460"/>
                  </a:lnTo>
                  <a:cubicBezTo>
                    <a:pt x="0" y="55880"/>
                    <a:pt x="55880" y="0"/>
                    <a:pt x="124460" y="0"/>
                  </a:cubicBezTo>
                  <a:lnTo>
                    <a:pt x="4395033" y="0"/>
                  </a:lnTo>
                  <a:cubicBezTo>
                    <a:pt x="4463613" y="0"/>
                    <a:pt x="4519493" y="55880"/>
                    <a:pt x="4519493" y="124460"/>
                  </a:cubicBezTo>
                  <a:lnTo>
                    <a:pt x="4519493" y="1149991"/>
                  </a:lnTo>
                  <a:cubicBezTo>
                    <a:pt x="4519493" y="1218571"/>
                    <a:pt x="4463613" y="1274451"/>
                    <a:pt x="4395033" y="1274451"/>
                  </a:cubicBezTo>
                  <a:close/>
                </a:path>
              </a:pathLst>
            </a:custGeom>
            <a:solidFill>
              <a:srgbClr val="EDECED"/>
            </a:solidFill>
          </p:spPr>
        </p:sp>
      </p:grpSp>
      <p:sp>
        <p:nvSpPr>
          <p:cNvPr id="20" name="Rectangle 19"/>
          <p:cNvSpPr/>
          <p:nvPr/>
        </p:nvSpPr>
        <p:spPr>
          <a:xfrm>
            <a:off x="297113" y="2638058"/>
            <a:ext cx="12275887" cy="5509200"/>
          </a:xfrm>
          <a:prstGeom prst="rect">
            <a:avLst/>
          </a:prstGeom>
        </p:spPr>
        <p:txBody>
          <a:bodyPr wrap="square">
            <a:spAutoFit/>
          </a:bodyPr>
          <a:lstStyle/>
          <a:p>
            <a:pPr marL="342900" indent="-342900" algn="just">
              <a:buFont typeface="Wingdings" panose="05000000000000000000" pitchFamily="2" charset="2"/>
              <a:buChar char="Ø"/>
            </a:pPr>
            <a:r>
              <a:rPr lang="en-SG" sz="3000" dirty="0" smtClean="0">
                <a:latin typeface="Arial" panose="020B0604020202020204" pitchFamily="34" charset="0"/>
                <a:cs typeface="Arial" panose="020B0604020202020204" pitchFamily="34" charset="0"/>
              </a:rPr>
              <a:t> </a:t>
            </a:r>
            <a:r>
              <a:rPr lang="vi-VN" sz="3000" dirty="0"/>
              <a:t>Với mỗi chủ đề trong năm, tôi đã tạo dựng các môi trường học tập phù hợp với nội dung của chủ đề, bên cạnh những khám phá khoa học có trong chủ đề, tôi và các bạn đồng nghiệp trong khối mẫu giáo nhỡ mạnh dạn đưa dự án vào trong hoạt động giáo dục của chủ đề nhằm tạo cơ hội cho trẻ hoạt  động cũng như giúp trẻ hào hứng và hoạt động một cách tích cực khi tham gia vào chủ đề. </a:t>
            </a:r>
            <a:endParaRPr lang="en-US" sz="3000" dirty="0" smtClean="0"/>
          </a:p>
          <a:p>
            <a:pPr marL="342900" indent="-342900" algn="just">
              <a:buFont typeface="Wingdings" panose="05000000000000000000" pitchFamily="2" charset="2"/>
              <a:buChar char="Ø"/>
            </a:pPr>
            <a:r>
              <a:rPr lang="vi-VN" sz="3000" dirty="0" smtClean="0"/>
              <a:t>Mỗi </a:t>
            </a:r>
            <a:r>
              <a:rPr lang="vi-VN" sz="3000" dirty="0"/>
              <a:t>lớp lựa chọn 1-2 hoạt động phù hợp với đặc điểm của trẻ lớp mình, dự giờ, trao đổi chuyên môn giữa giáo viên các lớp về việc thực </a:t>
            </a:r>
            <a:r>
              <a:rPr lang="vi-VN" sz="3000" dirty="0" smtClean="0"/>
              <a:t>hi</a:t>
            </a:r>
            <a:r>
              <a:rPr lang="en-US" sz="3000" dirty="0" smtClean="0"/>
              <a:t>ệ</a:t>
            </a:r>
            <a:r>
              <a:rPr lang="vi-VN" sz="3000" dirty="0" smtClean="0"/>
              <a:t>n </a:t>
            </a:r>
            <a:r>
              <a:rPr lang="vi-VN" sz="3000" dirty="0"/>
              <a:t>hoạt động để có những điều chỉnh phù hợp cho những hoạt động tiếp theo.</a:t>
            </a:r>
            <a:endParaRPr lang="en-US" sz="3000" dirty="0"/>
          </a:p>
          <a:p>
            <a:pPr marL="457200" indent="-457200" algn="just">
              <a:spcBef>
                <a:spcPts val="3000"/>
              </a:spcBef>
              <a:buFont typeface="Wingdings" panose="05000000000000000000" pitchFamily="2" charset="2"/>
              <a:buChar char="Ø"/>
            </a:pPr>
            <a:endParaRPr lang="en-US" sz="2700" dirty="0">
              <a:latin typeface="Arial" panose="020B0604020202020204" pitchFamily="34" charset="0"/>
              <a:cs typeface="Arial" panose="020B0604020202020204" pitchFamily="34" charset="0"/>
            </a:endParaRPr>
          </a:p>
        </p:txBody>
      </p:sp>
      <p:sp>
        <p:nvSpPr>
          <p:cNvPr id="21" name="TextBox 13"/>
          <p:cNvSpPr txBox="1"/>
          <p:nvPr/>
        </p:nvSpPr>
        <p:spPr>
          <a:xfrm>
            <a:off x="1981200" y="1463246"/>
            <a:ext cx="7442803" cy="538609"/>
          </a:xfrm>
          <a:prstGeom prst="rect">
            <a:avLst/>
          </a:prstGeom>
        </p:spPr>
        <p:txBody>
          <a:bodyPr wrap="square" lIns="0" tIns="0" rIns="0" bIns="0" rtlCol="0" anchor="t">
            <a:spAutoFit/>
          </a:bodyPr>
          <a:lstStyle/>
          <a:p>
            <a:r>
              <a:rPr lang="en-SG" sz="3500" b="1" i="1" dirty="0">
                <a:solidFill>
                  <a:srgbClr val="006600"/>
                </a:solidFill>
              </a:rPr>
              <a:t>3.2 </a:t>
            </a:r>
            <a:r>
              <a:rPr lang="en-SG" sz="3500" b="1" i="1" dirty="0" err="1">
                <a:solidFill>
                  <a:srgbClr val="006600"/>
                </a:solidFill>
              </a:rPr>
              <a:t>Biện</a:t>
            </a:r>
            <a:r>
              <a:rPr lang="en-SG" sz="3500" b="1" i="1" dirty="0">
                <a:solidFill>
                  <a:srgbClr val="006600"/>
                </a:solidFill>
              </a:rPr>
              <a:t> </a:t>
            </a:r>
            <a:r>
              <a:rPr lang="en-SG" sz="3500" b="1" i="1" dirty="0" err="1">
                <a:solidFill>
                  <a:srgbClr val="006600"/>
                </a:solidFill>
              </a:rPr>
              <a:t>pháp</a:t>
            </a:r>
            <a:r>
              <a:rPr lang="en-SG" sz="3500" b="1" i="1" dirty="0">
                <a:solidFill>
                  <a:srgbClr val="006600"/>
                </a:solidFill>
              </a:rPr>
              <a:t> 2: </a:t>
            </a:r>
            <a:r>
              <a:rPr lang="en-SG" sz="3500" b="1" i="1" dirty="0" smtClean="0">
                <a:solidFill>
                  <a:srgbClr val="006600"/>
                </a:solidFill>
              </a:rPr>
              <a:t> </a:t>
            </a:r>
            <a:r>
              <a:rPr lang="en-SG" sz="3500" b="1" i="1" dirty="0" err="1" smtClean="0">
                <a:solidFill>
                  <a:srgbClr val="006600"/>
                </a:solidFill>
              </a:rPr>
              <a:t>Xây</a:t>
            </a:r>
            <a:r>
              <a:rPr lang="en-SG" sz="3500" b="1" i="1" dirty="0" smtClean="0">
                <a:solidFill>
                  <a:srgbClr val="006600"/>
                </a:solidFill>
              </a:rPr>
              <a:t> </a:t>
            </a:r>
            <a:r>
              <a:rPr lang="en-SG" sz="3500" b="1" i="1" dirty="0" err="1">
                <a:solidFill>
                  <a:srgbClr val="006600"/>
                </a:solidFill>
              </a:rPr>
              <a:t>dựng</a:t>
            </a:r>
            <a:r>
              <a:rPr lang="en-SG" sz="3500" b="1" i="1" dirty="0">
                <a:solidFill>
                  <a:srgbClr val="006600"/>
                </a:solidFill>
              </a:rPr>
              <a:t> </a:t>
            </a:r>
            <a:r>
              <a:rPr lang="en-SG" sz="3500" b="1" i="1" dirty="0" err="1">
                <a:solidFill>
                  <a:srgbClr val="006600"/>
                </a:solidFill>
              </a:rPr>
              <a:t>kế</a:t>
            </a:r>
            <a:r>
              <a:rPr lang="en-SG" sz="3500" b="1" i="1" dirty="0">
                <a:solidFill>
                  <a:srgbClr val="006600"/>
                </a:solidFill>
              </a:rPr>
              <a:t> </a:t>
            </a:r>
            <a:r>
              <a:rPr lang="en-SG" sz="3500" b="1" i="1" dirty="0" err="1">
                <a:solidFill>
                  <a:srgbClr val="006600"/>
                </a:solidFill>
              </a:rPr>
              <a:t>hoạch</a:t>
            </a:r>
            <a:endParaRPr lang="en-US" sz="3500" dirty="0">
              <a:solidFill>
                <a:srgbClr val="006600"/>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56387" y="282387"/>
            <a:ext cx="4367055" cy="58227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652357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
          <p:cNvSpPr>
            <a:spLocks noChangeArrowheads="1"/>
          </p:cNvSpPr>
          <p:nvPr/>
        </p:nvSpPr>
        <p:spPr bwMode="auto">
          <a:xfrm>
            <a:off x="3581400" y="647700"/>
            <a:ext cx="1103379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3000" b="1" i="0" u="none" strike="noStrike" cap="none" normalizeH="0" baseline="0" dirty="0" smtClean="0">
                <a:ln>
                  <a:noFill/>
                </a:ln>
                <a:solidFill>
                  <a:srgbClr val="FF0000"/>
                </a:solidFill>
                <a:effectLst/>
                <a:latin typeface="Arial" panose="020B0604020202020204" pitchFamily="34" charset="0"/>
                <a:ea typeface="Times New Roman" panose="02020603050405020304" pitchFamily="18" charset="0"/>
              </a:rPr>
              <a:t>Bảng kế hoạch lựa chọn chủ đề áp dụng hoạt động STEAM</a:t>
            </a:r>
            <a:endParaRPr kumimoji="0" lang="en-US" altLang="en-US" sz="3000" b="0" i="0" u="none" strike="noStrike" cap="none" normalizeH="0" baseline="0" dirty="0" smtClean="0">
              <a:ln>
                <a:noFill/>
              </a:ln>
              <a:solidFill>
                <a:srgbClr val="FF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0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23" name="Table 22"/>
          <p:cNvGraphicFramePr>
            <a:graphicFrameLocks noGrp="1"/>
          </p:cNvGraphicFramePr>
          <p:nvPr>
            <p:extLst>
              <p:ext uri="{D42A27DB-BD31-4B8C-83A1-F6EECF244321}">
                <p14:modId xmlns:p14="http://schemas.microsoft.com/office/powerpoint/2010/main" val="1615484348"/>
              </p:ext>
            </p:extLst>
          </p:nvPr>
        </p:nvGraphicFramePr>
        <p:xfrm>
          <a:off x="1981200" y="1333500"/>
          <a:ext cx="14760576" cy="7161371"/>
        </p:xfrm>
        <a:graphic>
          <a:graphicData uri="http://schemas.openxmlformats.org/drawingml/2006/table">
            <a:tbl>
              <a:tblPr firstRow="1" firstCol="1" lastRow="1" lastCol="1" bandRow="1" bandCol="1">
                <a:tableStyleId>{F5AB1C69-6EDB-4FF4-983F-18BD219EF322}</a:tableStyleId>
              </a:tblPr>
              <a:tblGrid>
                <a:gridCol w="7380288">
                  <a:extLst>
                    <a:ext uri="{9D8B030D-6E8A-4147-A177-3AD203B41FA5}">
                      <a16:colId xmlns:a16="http://schemas.microsoft.com/office/drawing/2014/main" val="3989310718"/>
                    </a:ext>
                  </a:extLst>
                </a:gridCol>
                <a:gridCol w="7380288">
                  <a:extLst>
                    <a:ext uri="{9D8B030D-6E8A-4147-A177-3AD203B41FA5}">
                      <a16:colId xmlns:a16="http://schemas.microsoft.com/office/drawing/2014/main" val="3809607834"/>
                    </a:ext>
                  </a:extLst>
                </a:gridCol>
              </a:tblGrid>
              <a:tr h="883791">
                <a:tc>
                  <a:txBody>
                    <a:bodyPr/>
                    <a:lstStyle/>
                    <a:p>
                      <a:pPr marL="1206500" marR="1202055" algn="ctr">
                        <a:lnSpc>
                          <a:spcPts val="1560"/>
                        </a:lnSpc>
                        <a:spcBef>
                          <a:spcPts val="0"/>
                        </a:spcBef>
                        <a:spcAft>
                          <a:spcPts val="0"/>
                        </a:spcAft>
                      </a:pPr>
                      <a:endParaRPr lang="en-US" sz="2500" dirty="0" smtClean="0">
                        <a:solidFill>
                          <a:schemeClr val="tx1"/>
                        </a:solidFill>
                        <a:effectLst/>
                        <a:latin typeface="Times New Roman (Headings)"/>
                      </a:endParaRPr>
                    </a:p>
                    <a:p>
                      <a:pPr marL="1206500" marR="1202055" algn="ctr">
                        <a:lnSpc>
                          <a:spcPts val="1560"/>
                        </a:lnSpc>
                        <a:spcBef>
                          <a:spcPts val="0"/>
                        </a:spcBef>
                        <a:spcAft>
                          <a:spcPts val="0"/>
                        </a:spcAft>
                      </a:pPr>
                      <a:r>
                        <a:rPr lang="vi-VN" sz="2500" dirty="0" smtClean="0">
                          <a:solidFill>
                            <a:schemeClr val="tx1"/>
                          </a:solidFill>
                          <a:effectLst/>
                          <a:latin typeface="Times New Roman (Headings)"/>
                        </a:rPr>
                        <a:t>Chủ </a:t>
                      </a:r>
                      <a:r>
                        <a:rPr lang="vi-VN" sz="2500" dirty="0">
                          <a:solidFill>
                            <a:schemeClr val="tx1"/>
                          </a:solidFill>
                          <a:effectLst/>
                          <a:latin typeface="Times New Roman (Headings)"/>
                        </a:rPr>
                        <a:t>đề</a:t>
                      </a:r>
                      <a:endParaRPr lang="en-US" sz="2500" dirty="0">
                        <a:solidFill>
                          <a:schemeClr val="tx1"/>
                        </a:solidFill>
                        <a:effectLst/>
                        <a:latin typeface="Times New Roman (Headings)"/>
                        <a:ea typeface="Times New Roman" panose="02020603050405020304" pitchFamily="18" charset="0"/>
                        <a:cs typeface="Times New Roman" panose="02020603050405020304" pitchFamily="18" charset="0"/>
                      </a:endParaRPr>
                    </a:p>
                  </a:txBody>
                  <a:tcPr marL="0" marR="0" marT="0" marB="0"/>
                </a:tc>
                <a:tc>
                  <a:txBody>
                    <a:bodyPr/>
                    <a:lstStyle/>
                    <a:p>
                      <a:pPr marL="777240" marR="0" algn="ctr">
                        <a:lnSpc>
                          <a:spcPts val="1560"/>
                        </a:lnSpc>
                        <a:spcBef>
                          <a:spcPts val="0"/>
                        </a:spcBef>
                        <a:spcAft>
                          <a:spcPts val="0"/>
                        </a:spcAft>
                      </a:pPr>
                      <a:endParaRPr lang="en-US" sz="2500" dirty="0" smtClean="0">
                        <a:solidFill>
                          <a:schemeClr val="tx1"/>
                        </a:solidFill>
                        <a:effectLst/>
                        <a:latin typeface="Times New Roman (Headings)"/>
                      </a:endParaRPr>
                    </a:p>
                    <a:p>
                      <a:pPr marL="777240" marR="0" algn="ctr">
                        <a:lnSpc>
                          <a:spcPts val="1560"/>
                        </a:lnSpc>
                        <a:spcBef>
                          <a:spcPts val="0"/>
                        </a:spcBef>
                        <a:spcAft>
                          <a:spcPts val="0"/>
                        </a:spcAft>
                      </a:pPr>
                      <a:r>
                        <a:rPr lang="vi-VN" sz="2500" dirty="0" smtClean="0">
                          <a:solidFill>
                            <a:schemeClr val="tx1"/>
                          </a:solidFill>
                          <a:effectLst/>
                          <a:latin typeface="Times New Roman (Headings)"/>
                        </a:rPr>
                        <a:t>Hoạt </a:t>
                      </a:r>
                      <a:r>
                        <a:rPr lang="vi-VN" sz="2500" dirty="0">
                          <a:solidFill>
                            <a:schemeClr val="tx1"/>
                          </a:solidFill>
                          <a:effectLst/>
                          <a:latin typeface="Times New Roman (Headings)"/>
                        </a:rPr>
                        <a:t>động STEAM</a:t>
                      </a:r>
                      <a:endParaRPr lang="en-US" sz="2500" dirty="0">
                        <a:solidFill>
                          <a:schemeClr val="tx1"/>
                        </a:solidFill>
                        <a:effectLst/>
                        <a:latin typeface="Times New Roman (Headings)"/>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55359100"/>
                  </a:ext>
                </a:extLst>
              </a:tr>
              <a:tr h="858473">
                <a:tc>
                  <a:txBody>
                    <a:bodyPr/>
                    <a:lstStyle/>
                    <a:p>
                      <a:pPr marL="67945" marR="0">
                        <a:lnSpc>
                          <a:spcPts val="1560"/>
                        </a:lnSpc>
                        <a:spcBef>
                          <a:spcPts val="0"/>
                        </a:spcBef>
                        <a:spcAft>
                          <a:spcPts val="0"/>
                        </a:spcAft>
                      </a:pPr>
                      <a:endParaRPr lang="en-US" sz="2500" dirty="0" smtClean="0">
                        <a:solidFill>
                          <a:schemeClr val="tx1"/>
                        </a:solidFill>
                        <a:effectLst/>
                        <a:latin typeface="Times New Roman (Headings)"/>
                      </a:endParaRPr>
                    </a:p>
                    <a:p>
                      <a:pPr marL="67945" marR="0">
                        <a:lnSpc>
                          <a:spcPts val="1560"/>
                        </a:lnSpc>
                        <a:spcBef>
                          <a:spcPts val="0"/>
                        </a:spcBef>
                        <a:spcAft>
                          <a:spcPts val="0"/>
                        </a:spcAft>
                      </a:pPr>
                      <a:r>
                        <a:rPr lang="vi-VN" sz="2500" dirty="0" smtClean="0">
                          <a:solidFill>
                            <a:schemeClr val="tx1"/>
                          </a:solidFill>
                          <a:effectLst/>
                          <a:latin typeface="Times New Roman (Headings)"/>
                        </a:rPr>
                        <a:t>Gia đình</a:t>
                      </a:r>
                      <a:endParaRPr lang="en-US" sz="2500" dirty="0" smtClean="0">
                        <a:solidFill>
                          <a:schemeClr val="tx1"/>
                        </a:solidFill>
                        <a:effectLst/>
                        <a:latin typeface="Times New Roman (Headings)"/>
                      </a:endParaRPr>
                    </a:p>
                    <a:p>
                      <a:pPr marL="67945" marR="0">
                        <a:lnSpc>
                          <a:spcPts val="1560"/>
                        </a:lnSpc>
                        <a:spcBef>
                          <a:spcPts val="0"/>
                        </a:spcBef>
                        <a:spcAft>
                          <a:spcPts val="0"/>
                        </a:spcAft>
                      </a:pPr>
                      <a:endParaRPr lang="en-US" sz="2500" dirty="0" smtClean="0">
                        <a:solidFill>
                          <a:schemeClr val="tx1"/>
                        </a:solidFill>
                        <a:effectLst/>
                        <a:latin typeface="Times New Roman (Headings)"/>
                        <a:ea typeface="Times New Roman" panose="02020603050405020304" pitchFamily="18" charset="0"/>
                        <a:cs typeface="Times New Roman" panose="02020603050405020304" pitchFamily="18" charset="0"/>
                      </a:endParaRPr>
                    </a:p>
                    <a:p>
                      <a:pPr marL="67945" marR="0">
                        <a:lnSpc>
                          <a:spcPts val="1560"/>
                        </a:lnSpc>
                        <a:spcBef>
                          <a:spcPts val="0"/>
                        </a:spcBef>
                        <a:spcAft>
                          <a:spcPts val="0"/>
                        </a:spcAft>
                      </a:pPr>
                      <a:endParaRPr lang="en-US" sz="2500" dirty="0">
                        <a:solidFill>
                          <a:schemeClr val="tx1"/>
                        </a:solidFill>
                        <a:effectLst/>
                        <a:latin typeface="Times New Roman (Headings)"/>
                        <a:ea typeface="Times New Roman" panose="02020603050405020304" pitchFamily="18" charset="0"/>
                        <a:cs typeface="Times New Roman" panose="02020603050405020304" pitchFamily="18" charset="0"/>
                      </a:endParaRPr>
                    </a:p>
                  </a:txBody>
                  <a:tcPr marL="0" marR="0" marT="0" marB="0"/>
                </a:tc>
                <a:tc>
                  <a:txBody>
                    <a:bodyPr/>
                    <a:lstStyle/>
                    <a:p>
                      <a:pPr marL="67945" marR="0">
                        <a:lnSpc>
                          <a:spcPts val="1560"/>
                        </a:lnSpc>
                        <a:spcBef>
                          <a:spcPts val="0"/>
                        </a:spcBef>
                        <a:spcAft>
                          <a:spcPts val="0"/>
                        </a:spcAft>
                      </a:pPr>
                      <a:endParaRPr lang="en-US" sz="2500" dirty="0" smtClean="0">
                        <a:solidFill>
                          <a:schemeClr val="tx1"/>
                        </a:solidFill>
                        <a:effectLst/>
                        <a:latin typeface="Times New Roman (Headings)"/>
                      </a:endParaRPr>
                    </a:p>
                    <a:p>
                      <a:pPr marL="67945" marR="0">
                        <a:lnSpc>
                          <a:spcPts val="1560"/>
                        </a:lnSpc>
                        <a:spcBef>
                          <a:spcPts val="0"/>
                        </a:spcBef>
                        <a:spcAft>
                          <a:spcPts val="0"/>
                        </a:spcAft>
                      </a:pPr>
                      <a:r>
                        <a:rPr lang="vi-VN" sz="2500" dirty="0" smtClean="0">
                          <a:solidFill>
                            <a:schemeClr val="tx1"/>
                          </a:solidFill>
                          <a:effectLst/>
                          <a:latin typeface="Times New Roman (Headings)"/>
                        </a:rPr>
                        <a:t>Làm </a:t>
                      </a:r>
                      <a:r>
                        <a:rPr lang="vi-VN" sz="2500" dirty="0">
                          <a:solidFill>
                            <a:schemeClr val="tx1"/>
                          </a:solidFill>
                          <a:effectLst/>
                          <a:latin typeface="Times New Roman (Headings)"/>
                        </a:rPr>
                        <a:t>nhà 2 tầng</a:t>
                      </a:r>
                      <a:endParaRPr lang="en-US" sz="2500" dirty="0">
                        <a:solidFill>
                          <a:schemeClr val="tx1"/>
                        </a:solidFill>
                        <a:effectLst/>
                        <a:latin typeface="Times New Roman (Headings)"/>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821896449"/>
                  </a:ext>
                </a:extLst>
              </a:tr>
              <a:tr h="969537">
                <a:tc>
                  <a:txBody>
                    <a:bodyPr/>
                    <a:lstStyle/>
                    <a:p>
                      <a:pPr marL="67945" marR="0">
                        <a:lnSpc>
                          <a:spcPts val="1560"/>
                        </a:lnSpc>
                        <a:spcBef>
                          <a:spcPts val="0"/>
                        </a:spcBef>
                        <a:spcAft>
                          <a:spcPts val="0"/>
                        </a:spcAft>
                      </a:pPr>
                      <a:endParaRPr lang="en-US" sz="2500" dirty="0" smtClean="0">
                        <a:solidFill>
                          <a:schemeClr val="tx1"/>
                        </a:solidFill>
                        <a:effectLst/>
                        <a:latin typeface="Times New Roman (Headings)"/>
                      </a:endParaRPr>
                    </a:p>
                    <a:p>
                      <a:pPr marL="67945" marR="0">
                        <a:lnSpc>
                          <a:spcPts val="1560"/>
                        </a:lnSpc>
                        <a:spcBef>
                          <a:spcPts val="0"/>
                        </a:spcBef>
                        <a:spcAft>
                          <a:spcPts val="0"/>
                        </a:spcAft>
                      </a:pPr>
                      <a:endParaRPr lang="en-US" sz="2500" dirty="0" smtClean="0">
                        <a:solidFill>
                          <a:schemeClr val="tx1"/>
                        </a:solidFill>
                        <a:effectLst/>
                        <a:latin typeface="Times New Roman (Headings)"/>
                      </a:endParaRPr>
                    </a:p>
                    <a:p>
                      <a:pPr marL="67945" marR="0">
                        <a:lnSpc>
                          <a:spcPts val="1560"/>
                        </a:lnSpc>
                        <a:spcBef>
                          <a:spcPts val="0"/>
                        </a:spcBef>
                        <a:spcAft>
                          <a:spcPts val="0"/>
                        </a:spcAft>
                      </a:pPr>
                      <a:r>
                        <a:rPr lang="en-US" sz="2500" dirty="0" err="1" smtClean="0">
                          <a:solidFill>
                            <a:schemeClr val="tx1"/>
                          </a:solidFill>
                          <a:effectLst/>
                          <a:latin typeface="Times New Roman (Headings)"/>
                          <a:ea typeface="Times New Roman" panose="02020603050405020304" pitchFamily="18" charset="0"/>
                          <a:cs typeface="Times New Roman" panose="02020603050405020304" pitchFamily="18" charset="0"/>
                        </a:rPr>
                        <a:t>Động</a:t>
                      </a:r>
                      <a:r>
                        <a:rPr lang="en-US" sz="2500" baseline="0" dirty="0" smtClean="0">
                          <a:solidFill>
                            <a:schemeClr val="tx1"/>
                          </a:solidFill>
                          <a:effectLst/>
                          <a:latin typeface="Times New Roman (Headings)"/>
                          <a:ea typeface="Times New Roman" panose="02020603050405020304" pitchFamily="18" charset="0"/>
                          <a:cs typeface="Times New Roman" panose="02020603050405020304" pitchFamily="18" charset="0"/>
                        </a:rPr>
                        <a:t> </a:t>
                      </a:r>
                      <a:r>
                        <a:rPr lang="en-US" sz="2500" baseline="0" dirty="0" err="1" smtClean="0">
                          <a:solidFill>
                            <a:schemeClr val="tx1"/>
                          </a:solidFill>
                          <a:effectLst/>
                          <a:latin typeface="Times New Roman (Headings)"/>
                          <a:ea typeface="Times New Roman" panose="02020603050405020304" pitchFamily="18" charset="0"/>
                          <a:cs typeface="Times New Roman" panose="02020603050405020304" pitchFamily="18" charset="0"/>
                        </a:rPr>
                        <a:t>vật</a:t>
                      </a:r>
                      <a:endParaRPr lang="en-US" sz="2500" dirty="0">
                        <a:solidFill>
                          <a:schemeClr val="tx1"/>
                        </a:solidFill>
                        <a:effectLst/>
                        <a:latin typeface="Times New Roman (Headings)"/>
                        <a:ea typeface="Times New Roman" panose="02020603050405020304" pitchFamily="18" charset="0"/>
                        <a:cs typeface="Times New Roman" panose="02020603050405020304" pitchFamily="18" charset="0"/>
                      </a:endParaRPr>
                    </a:p>
                  </a:txBody>
                  <a:tcPr marL="0" marR="0" marT="0" marB="0"/>
                </a:tc>
                <a:tc>
                  <a:txBody>
                    <a:bodyPr/>
                    <a:lstStyle/>
                    <a:p>
                      <a:pPr marL="67945" marR="0">
                        <a:lnSpc>
                          <a:spcPts val="1560"/>
                        </a:lnSpc>
                        <a:spcBef>
                          <a:spcPts val="0"/>
                        </a:spcBef>
                        <a:spcAft>
                          <a:spcPts val="0"/>
                        </a:spcAft>
                      </a:pPr>
                      <a:endParaRPr lang="en-US" sz="2500" dirty="0" smtClean="0">
                        <a:solidFill>
                          <a:schemeClr val="tx1"/>
                        </a:solidFill>
                        <a:effectLst/>
                        <a:latin typeface="Times New Roman (Headings)"/>
                      </a:endParaRPr>
                    </a:p>
                    <a:p>
                      <a:pPr marL="67945" marR="0">
                        <a:lnSpc>
                          <a:spcPts val="1560"/>
                        </a:lnSpc>
                        <a:spcBef>
                          <a:spcPts val="0"/>
                        </a:spcBef>
                        <a:spcAft>
                          <a:spcPts val="0"/>
                        </a:spcAft>
                      </a:pPr>
                      <a:r>
                        <a:rPr lang="en-US" sz="2500" dirty="0" err="1" smtClean="0">
                          <a:solidFill>
                            <a:schemeClr val="tx1"/>
                          </a:solidFill>
                          <a:effectLst/>
                          <a:latin typeface="Times New Roman (Headings)"/>
                        </a:rPr>
                        <a:t>Làm</a:t>
                      </a:r>
                      <a:r>
                        <a:rPr lang="en-US" sz="2500" baseline="0" dirty="0" smtClean="0">
                          <a:solidFill>
                            <a:schemeClr val="tx1"/>
                          </a:solidFill>
                          <a:effectLst/>
                          <a:latin typeface="Times New Roman (Headings)"/>
                        </a:rPr>
                        <a:t> </a:t>
                      </a:r>
                      <a:r>
                        <a:rPr lang="en-US" sz="2500" baseline="0" dirty="0" err="1" smtClean="0">
                          <a:solidFill>
                            <a:schemeClr val="tx1"/>
                          </a:solidFill>
                          <a:effectLst/>
                          <a:latin typeface="Times New Roman (Headings)"/>
                        </a:rPr>
                        <a:t>rối</a:t>
                      </a:r>
                      <a:r>
                        <a:rPr lang="en-US" sz="2500" baseline="0" dirty="0" smtClean="0">
                          <a:solidFill>
                            <a:schemeClr val="tx1"/>
                          </a:solidFill>
                          <a:effectLst/>
                          <a:latin typeface="Times New Roman (Headings)"/>
                        </a:rPr>
                        <a:t> con </a:t>
                      </a:r>
                      <a:r>
                        <a:rPr lang="en-US" sz="2500" baseline="0" dirty="0" err="1" smtClean="0">
                          <a:solidFill>
                            <a:schemeClr val="tx1"/>
                          </a:solidFill>
                          <a:effectLst/>
                          <a:latin typeface="Times New Roman (Headings)"/>
                        </a:rPr>
                        <a:t>vật</a:t>
                      </a:r>
                      <a:r>
                        <a:rPr lang="en-US" sz="2500" baseline="0" dirty="0" smtClean="0">
                          <a:solidFill>
                            <a:schemeClr val="tx1"/>
                          </a:solidFill>
                          <a:effectLst/>
                          <a:latin typeface="Times New Roman (Headings)"/>
                        </a:rPr>
                        <a:t> </a:t>
                      </a:r>
                      <a:r>
                        <a:rPr lang="en-US" sz="2500" baseline="0" dirty="0" err="1" smtClean="0">
                          <a:solidFill>
                            <a:schemeClr val="tx1"/>
                          </a:solidFill>
                          <a:effectLst/>
                          <a:latin typeface="Times New Roman (Headings)"/>
                        </a:rPr>
                        <a:t>từ</a:t>
                      </a:r>
                      <a:r>
                        <a:rPr lang="en-US" sz="2500" baseline="0" dirty="0" smtClean="0">
                          <a:solidFill>
                            <a:schemeClr val="tx1"/>
                          </a:solidFill>
                          <a:effectLst/>
                          <a:latin typeface="Times New Roman (Headings)"/>
                        </a:rPr>
                        <a:t> </a:t>
                      </a:r>
                      <a:r>
                        <a:rPr lang="en-US" sz="2500" baseline="0" dirty="0" err="1" smtClean="0">
                          <a:solidFill>
                            <a:schemeClr val="tx1"/>
                          </a:solidFill>
                          <a:effectLst/>
                          <a:latin typeface="Times New Roman (Headings)"/>
                        </a:rPr>
                        <a:t>lõi</a:t>
                      </a:r>
                      <a:r>
                        <a:rPr lang="en-US" sz="2500" baseline="0" dirty="0" smtClean="0">
                          <a:solidFill>
                            <a:schemeClr val="tx1"/>
                          </a:solidFill>
                          <a:effectLst/>
                          <a:latin typeface="Times New Roman (Headings)"/>
                        </a:rPr>
                        <a:t> </a:t>
                      </a:r>
                      <a:r>
                        <a:rPr lang="en-US" sz="2500" baseline="0" dirty="0" err="1" smtClean="0">
                          <a:solidFill>
                            <a:schemeClr val="tx1"/>
                          </a:solidFill>
                          <a:effectLst/>
                          <a:latin typeface="Times New Roman (Headings)"/>
                        </a:rPr>
                        <a:t>giấy</a:t>
                      </a:r>
                      <a:r>
                        <a:rPr lang="en-US" sz="2500" baseline="0" dirty="0" smtClean="0">
                          <a:solidFill>
                            <a:schemeClr val="tx1"/>
                          </a:solidFill>
                          <a:effectLst/>
                          <a:latin typeface="Times New Roman (Headings)"/>
                        </a:rPr>
                        <a:t> </a:t>
                      </a:r>
                      <a:r>
                        <a:rPr lang="en-US" sz="2500" baseline="0" dirty="0" err="1" smtClean="0">
                          <a:solidFill>
                            <a:schemeClr val="tx1"/>
                          </a:solidFill>
                          <a:effectLst/>
                          <a:latin typeface="Times New Roman (Headings)"/>
                        </a:rPr>
                        <a:t>vệ</a:t>
                      </a:r>
                      <a:r>
                        <a:rPr lang="en-US" sz="2500" baseline="0" dirty="0" smtClean="0">
                          <a:solidFill>
                            <a:schemeClr val="tx1"/>
                          </a:solidFill>
                          <a:effectLst/>
                          <a:latin typeface="Times New Roman (Headings)"/>
                        </a:rPr>
                        <a:t> </a:t>
                      </a:r>
                      <a:r>
                        <a:rPr lang="en-US" sz="2500" baseline="0" dirty="0" err="1" smtClean="0">
                          <a:solidFill>
                            <a:schemeClr val="tx1"/>
                          </a:solidFill>
                          <a:effectLst/>
                          <a:latin typeface="Times New Roman (Headings)"/>
                        </a:rPr>
                        <a:t>sinh</a:t>
                      </a:r>
                      <a:endParaRPr lang="en-US" sz="2500" dirty="0">
                        <a:solidFill>
                          <a:schemeClr val="tx1"/>
                        </a:solidFill>
                        <a:effectLst/>
                        <a:latin typeface="Times New Roman (Headings)"/>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591840763"/>
                  </a:ext>
                </a:extLst>
              </a:tr>
              <a:tr h="724336">
                <a:tc>
                  <a:txBody>
                    <a:bodyPr/>
                    <a:lstStyle/>
                    <a:p>
                      <a:pPr marL="67945" marR="0">
                        <a:lnSpc>
                          <a:spcPts val="1560"/>
                        </a:lnSpc>
                        <a:spcBef>
                          <a:spcPts val="0"/>
                        </a:spcBef>
                        <a:spcAft>
                          <a:spcPts val="0"/>
                        </a:spcAft>
                      </a:pPr>
                      <a:endParaRPr lang="en-US" sz="2500" dirty="0" smtClean="0">
                        <a:solidFill>
                          <a:schemeClr val="tx1"/>
                        </a:solidFill>
                        <a:effectLst/>
                        <a:latin typeface="Times New Roman (Headings)"/>
                      </a:endParaRPr>
                    </a:p>
                    <a:p>
                      <a:pPr marL="67945" marR="0">
                        <a:lnSpc>
                          <a:spcPts val="1560"/>
                        </a:lnSpc>
                        <a:spcBef>
                          <a:spcPts val="0"/>
                        </a:spcBef>
                        <a:spcAft>
                          <a:spcPts val="0"/>
                        </a:spcAft>
                      </a:pPr>
                      <a:endParaRPr lang="en-US" sz="2500" dirty="0" smtClean="0">
                        <a:solidFill>
                          <a:schemeClr val="tx1"/>
                        </a:solidFill>
                        <a:effectLst/>
                        <a:latin typeface="Times New Roman (Headings)"/>
                      </a:endParaRPr>
                    </a:p>
                    <a:p>
                      <a:pPr marL="67945" marR="0">
                        <a:lnSpc>
                          <a:spcPts val="1560"/>
                        </a:lnSpc>
                        <a:spcBef>
                          <a:spcPts val="0"/>
                        </a:spcBef>
                        <a:spcAft>
                          <a:spcPts val="0"/>
                        </a:spcAft>
                      </a:pPr>
                      <a:r>
                        <a:rPr lang="vi-VN" sz="2500" dirty="0" smtClean="0">
                          <a:solidFill>
                            <a:schemeClr val="tx1"/>
                          </a:solidFill>
                          <a:effectLst/>
                          <a:latin typeface="Times New Roman (Headings)"/>
                        </a:rPr>
                        <a:t>Thực vật</a:t>
                      </a:r>
                      <a:endParaRPr lang="en-US" sz="2500" dirty="0" smtClean="0">
                        <a:solidFill>
                          <a:schemeClr val="tx1"/>
                        </a:solidFill>
                        <a:effectLst/>
                        <a:latin typeface="Times New Roman (Headings)"/>
                      </a:endParaRPr>
                    </a:p>
                  </a:txBody>
                  <a:tcPr marL="0" marR="0" marT="0" marB="0"/>
                </a:tc>
                <a:tc>
                  <a:txBody>
                    <a:bodyPr/>
                    <a:lstStyle/>
                    <a:p>
                      <a:pPr marL="67945" marR="0">
                        <a:lnSpc>
                          <a:spcPts val="1560"/>
                        </a:lnSpc>
                        <a:spcBef>
                          <a:spcPts val="0"/>
                        </a:spcBef>
                        <a:spcAft>
                          <a:spcPts val="0"/>
                        </a:spcAft>
                      </a:pPr>
                      <a:endParaRPr lang="en-US" sz="2500" dirty="0" smtClean="0">
                        <a:solidFill>
                          <a:schemeClr val="tx1"/>
                        </a:solidFill>
                        <a:effectLst/>
                        <a:latin typeface="Times New Roman (Headings)"/>
                      </a:endParaRPr>
                    </a:p>
                    <a:p>
                      <a:pPr marL="67945" marR="0">
                        <a:lnSpc>
                          <a:spcPts val="1560"/>
                        </a:lnSpc>
                        <a:spcBef>
                          <a:spcPts val="0"/>
                        </a:spcBef>
                        <a:spcAft>
                          <a:spcPts val="0"/>
                        </a:spcAft>
                      </a:pPr>
                      <a:endParaRPr lang="en-US" sz="2500" dirty="0" smtClean="0">
                        <a:solidFill>
                          <a:schemeClr val="tx1"/>
                        </a:solidFill>
                        <a:effectLst/>
                        <a:latin typeface="Times New Roman (Headings)"/>
                      </a:endParaRPr>
                    </a:p>
                    <a:p>
                      <a:pPr marL="67945" marR="0">
                        <a:lnSpc>
                          <a:spcPts val="1560"/>
                        </a:lnSpc>
                        <a:spcBef>
                          <a:spcPts val="0"/>
                        </a:spcBef>
                        <a:spcAft>
                          <a:spcPts val="0"/>
                        </a:spcAft>
                      </a:pPr>
                      <a:r>
                        <a:rPr lang="vi-VN" sz="2500" dirty="0" smtClean="0">
                          <a:solidFill>
                            <a:schemeClr val="tx1"/>
                          </a:solidFill>
                          <a:effectLst/>
                          <a:latin typeface="Times New Roman (Headings)"/>
                        </a:rPr>
                        <a:t>Làm </a:t>
                      </a:r>
                      <a:r>
                        <a:rPr lang="vi-VN" sz="2500" dirty="0">
                          <a:solidFill>
                            <a:schemeClr val="tx1"/>
                          </a:solidFill>
                          <a:effectLst/>
                          <a:latin typeface="Times New Roman (Headings)"/>
                        </a:rPr>
                        <a:t>bình tưới cây nhiều vòi</a:t>
                      </a:r>
                      <a:endParaRPr lang="en-US" sz="2500" dirty="0">
                        <a:solidFill>
                          <a:schemeClr val="tx1"/>
                        </a:solidFill>
                        <a:effectLst/>
                        <a:latin typeface="Times New Roman (Headings)"/>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148682801"/>
                  </a:ext>
                </a:extLst>
              </a:tr>
              <a:tr h="854717">
                <a:tc>
                  <a:txBody>
                    <a:bodyPr/>
                    <a:lstStyle/>
                    <a:p>
                      <a:pPr marL="67945" marR="0">
                        <a:lnSpc>
                          <a:spcPts val="1560"/>
                        </a:lnSpc>
                        <a:spcBef>
                          <a:spcPts val="0"/>
                        </a:spcBef>
                        <a:spcAft>
                          <a:spcPts val="0"/>
                        </a:spcAft>
                      </a:pPr>
                      <a:endParaRPr lang="en-US" sz="2500" dirty="0" smtClean="0">
                        <a:solidFill>
                          <a:schemeClr val="tx1"/>
                        </a:solidFill>
                        <a:effectLst/>
                        <a:latin typeface="Times New Roman (Headings)"/>
                      </a:endParaRPr>
                    </a:p>
                    <a:p>
                      <a:pPr marL="67945" marR="0">
                        <a:lnSpc>
                          <a:spcPts val="1560"/>
                        </a:lnSpc>
                        <a:spcBef>
                          <a:spcPts val="0"/>
                        </a:spcBef>
                        <a:spcAft>
                          <a:spcPts val="0"/>
                        </a:spcAft>
                      </a:pPr>
                      <a:r>
                        <a:rPr lang="en-US" sz="2500" dirty="0" err="1" smtClean="0">
                          <a:solidFill>
                            <a:schemeClr val="tx1"/>
                          </a:solidFill>
                          <a:effectLst/>
                          <a:latin typeface="Times New Roman (Headings)"/>
                        </a:rPr>
                        <a:t>Giao</a:t>
                      </a:r>
                      <a:r>
                        <a:rPr lang="en-US" sz="2500" dirty="0" smtClean="0">
                          <a:solidFill>
                            <a:schemeClr val="tx1"/>
                          </a:solidFill>
                          <a:effectLst/>
                          <a:latin typeface="Times New Roman (Headings)"/>
                        </a:rPr>
                        <a:t> </a:t>
                      </a:r>
                      <a:r>
                        <a:rPr lang="en-US" sz="2500" dirty="0" err="1" smtClean="0">
                          <a:solidFill>
                            <a:schemeClr val="tx1"/>
                          </a:solidFill>
                          <a:effectLst/>
                          <a:latin typeface="Times New Roman (Headings)"/>
                        </a:rPr>
                        <a:t>thông</a:t>
                      </a:r>
                      <a:endParaRPr lang="en-US" sz="2500" dirty="0">
                        <a:solidFill>
                          <a:schemeClr val="tx1"/>
                        </a:solidFill>
                        <a:effectLst/>
                        <a:latin typeface="Times New Roman (Headings)"/>
                        <a:ea typeface="Times New Roman" panose="02020603050405020304" pitchFamily="18" charset="0"/>
                        <a:cs typeface="Times New Roman" panose="02020603050405020304" pitchFamily="18" charset="0"/>
                      </a:endParaRPr>
                    </a:p>
                  </a:txBody>
                  <a:tcPr marL="0" marR="0" marT="0" marB="0"/>
                </a:tc>
                <a:tc>
                  <a:txBody>
                    <a:bodyPr/>
                    <a:lstStyle/>
                    <a:p>
                      <a:pPr marL="67945" marR="0">
                        <a:lnSpc>
                          <a:spcPts val="1560"/>
                        </a:lnSpc>
                        <a:spcBef>
                          <a:spcPts val="0"/>
                        </a:spcBef>
                        <a:spcAft>
                          <a:spcPts val="0"/>
                        </a:spcAft>
                      </a:pPr>
                      <a:endParaRPr lang="en-US" sz="2500" dirty="0" smtClean="0">
                        <a:solidFill>
                          <a:schemeClr val="tx1"/>
                        </a:solidFill>
                        <a:effectLst/>
                        <a:latin typeface="Times New Roman (Headings)"/>
                      </a:endParaRPr>
                    </a:p>
                    <a:p>
                      <a:pPr marL="67945" marR="0">
                        <a:lnSpc>
                          <a:spcPts val="1560"/>
                        </a:lnSpc>
                        <a:spcBef>
                          <a:spcPts val="0"/>
                        </a:spcBef>
                        <a:spcAft>
                          <a:spcPts val="0"/>
                        </a:spcAft>
                      </a:pPr>
                      <a:r>
                        <a:rPr lang="en-US" sz="2500" dirty="0" err="1" smtClean="0">
                          <a:solidFill>
                            <a:schemeClr val="tx1"/>
                          </a:solidFill>
                          <a:effectLst/>
                          <a:latin typeface="Times New Roman (Headings)"/>
                        </a:rPr>
                        <a:t>Làm</a:t>
                      </a:r>
                      <a:r>
                        <a:rPr lang="en-US" sz="2500" baseline="0" dirty="0" smtClean="0">
                          <a:solidFill>
                            <a:schemeClr val="tx1"/>
                          </a:solidFill>
                          <a:effectLst/>
                          <a:latin typeface="Times New Roman (Headings)"/>
                        </a:rPr>
                        <a:t> ô </a:t>
                      </a:r>
                      <a:r>
                        <a:rPr lang="en-US" sz="2500" baseline="0" dirty="0" err="1" smtClean="0">
                          <a:solidFill>
                            <a:schemeClr val="tx1"/>
                          </a:solidFill>
                          <a:effectLst/>
                          <a:latin typeface="Times New Roman (Headings)"/>
                        </a:rPr>
                        <a:t>tô</a:t>
                      </a:r>
                      <a:r>
                        <a:rPr lang="en-US" sz="2500" baseline="0" dirty="0" smtClean="0">
                          <a:solidFill>
                            <a:schemeClr val="tx1"/>
                          </a:solidFill>
                          <a:effectLst/>
                          <a:latin typeface="Times New Roman (Headings)"/>
                        </a:rPr>
                        <a:t> </a:t>
                      </a:r>
                      <a:r>
                        <a:rPr lang="en-US" sz="2500" baseline="0" dirty="0" err="1" smtClean="0">
                          <a:solidFill>
                            <a:schemeClr val="tx1"/>
                          </a:solidFill>
                          <a:effectLst/>
                          <a:latin typeface="Times New Roman (Headings)"/>
                        </a:rPr>
                        <a:t>có</a:t>
                      </a:r>
                      <a:r>
                        <a:rPr lang="en-US" sz="2500" baseline="0" dirty="0" smtClean="0">
                          <a:solidFill>
                            <a:schemeClr val="tx1"/>
                          </a:solidFill>
                          <a:effectLst/>
                          <a:latin typeface="Times New Roman (Headings)"/>
                        </a:rPr>
                        <a:t> </a:t>
                      </a:r>
                      <a:r>
                        <a:rPr lang="en-US" sz="2500" baseline="0" dirty="0" err="1" smtClean="0">
                          <a:solidFill>
                            <a:schemeClr val="tx1"/>
                          </a:solidFill>
                          <a:effectLst/>
                          <a:latin typeface="Times New Roman (Headings)"/>
                        </a:rPr>
                        <a:t>thể</a:t>
                      </a:r>
                      <a:r>
                        <a:rPr lang="en-US" sz="2500" baseline="0" dirty="0" smtClean="0">
                          <a:solidFill>
                            <a:schemeClr val="tx1"/>
                          </a:solidFill>
                          <a:effectLst/>
                          <a:latin typeface="Times New Roman (Headings)"/>
                        </a:rPr>
                        <a:t> di </a:t>
                      </a:r>
                      <a:r>
                        <a:rPr lang="en-US" sz="2500" baseline="0" dirty="0" err="1" smtClean="0">
                          <a:solidFill>
                            <a:schemeClr val="tx1"/>
                          </a:solidFill>
                          <a:effectLst/>
                          <a:latin typeface="Times New Roman (Headings)"/>
                        </a:rPr>
                        <a:t>chuyển</a:t>
                      </a:r>
                      <a:r>
                        <a:rPr lang="en-US" sz="2500" baseline="0" dirty="0" smtClean="0">
                          <a:solidFill>
                            <a:schemeClr val="tx1"/>
                          </a:solidFill>
                          <a:effectLst/>
                          <a:latin typeface="Times New Roman (Headings)"/>
                        </a:rPr>
                        <a:t> </a:t>
                      </a:r>
                      <a:r>
                        <a:rPr lang="en-US" sz="2500" baseline="0" dirty="0" err="1" smtClean="0">
                          <a:solidFill>
                            <a:schemeClr val="tx1"/>
                          </a:solidFill>
                          <a:effectLst/>
                          <a:latin typeface="Times New Roman (Headings)"/>
                        </a:rPr>
                        <a:t>được</a:t>
                      </a:r>
                      <a:endParaRPr lang="en-US" sz="2500" dirty="0">
                        <a:solidFill>
                          <a:schemeClr val="tx1"/>
                        </a:solidFill>
                        <a:effectLst/>
                        <a:latin typeface="Times New Roman (Headings)"/>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033387484"/>
                  </a:ext>
                </a:extLst>
              </a:tr>
              <a:tr h="777991">
                <a:tc>
                  <a:txBody>
                    <a:bodyPr/>
                    <a:lstStyle/>
                    <a:p>
                      <a:pPr marL="67945" marR="0">
                        <a:lnSpc>
                          <a:spcPts val="1560"/>
                        </a:lnSpc>
                        <a:spcBef>
                          <a:spcPts val="0"/>
                        </a:spcBef>
                        <a:spcAft>
                          <a:spcPts val="0"/>
                        </a:spcAft>
                      </a:pPr>
                      <a:endParaRPr lang="en-US" sz="2500" dirty="0" smtClean="0">
                        <a:solidFill>
                          <a:schemeClr val="tx1"/>
                        </a:solidFill>
                        <a:effectLst/>
                        <a:latin typeface="Times New Roman (Headings)"/>
                      </a:endParaRPr>
                    </a:p>
                    <a:p>
                      <a:pPr marL="67945" marR="0">
                        <a:lnSpc>
                          <a:spcPts val="1560"/>
                        </a:lnSpc>
                        <a:spcBef>
                          <a:spcPts val="0"/>
                        </a:spcBef>
                        <a:spcAft>
                          <a:spcPts val="0"/>
                        </a:spcAft>
                      </a:pPr>
                      <a:r>
                        <a:rPr lang="vi-VN" sz="2500" dirty="0" smtClean="0">
                          <a:solidFill>
                            <a:schemeClr val="tx1"/>
                          </a:solidFill>
                          <a:effectLst/>
                          <a:latin typeface="Times New Roman (Headings)"/>
                        </a:rPr>
                        <a:t>Nước </a:t>
                      </a:r>
                      <a:r>
                        <a:rPr lang="vi-VN" sz="2500" dirty="0">
                          <a:solidFill>
                            <a:schemeClr val="tx1"/>
                          </a:solidFill>
                          <a:effectLst/>
                          <a:latin typeface="Times New Roman (Headings)"/>
                        </a:rPr>
                        <a:t>và các hiện tượng tự nhiên</a:t>
                      </a:r>
                      <a:endParaRPr lang="en-US" sz="2500" dirty="0">
                        <a:solidFill>
                          <a:schemeClr val="tx1"/>
                        </a:solidFill>
                        <a:effectLst/>
                        <a:latin typeface="Times New Roman (Headings)"/>
                        <a:ea typeface="Times New Roman" panose="02020603050405020304" pitchFamily="18" charset="0"/>
                        <a:cs typeface="Times New Roman" panose="02020603050405020304" pitchFamily="18" charset="0"/>
                      </a:endParaRPr>
                    </a:p>
                  </a:txBody>
                  <a:tcPr marL="0" marR="0" marT="0" marB="0"/>
                </a:tc>
                <a:tc>
                  <a:txBody>
                    <a:bodyPr/>
                    <a:lstStyle/>
                    <a:p>
                      <a:pPr marL="67945" marR="0">
                        <a:lnSpc>
                          <a:spcPts val="1560"/>
                        </a:lnSpc>
                        <a:spcBef>
                          <a:spcPts val="0"/>
                        </a:spcBef>
                        <a:spcAft>
                          <a:spcPts val="0"/>
                        </a:spcAft>
                      </a:pPr>
                      <a:endParaRPr lang="en-US" sz="2500" dirty="0" smtClean="0">
                        <a:solidFill>
                          <a:schemeClr val="tx1"/>
                        </a:solidFill>
                        <a:effectLst/>
                        <a:latin typeface="Times New Roman (Headings)"/>
                      </a:endParaRPr>
                    </a:p>
                    <a:p>
                      <a:pPr marL="67945" marR="0">
                        <a:lnSpc>
                          <a:spcPts val="1560"/>
                        </a:lnSpc>
                        <a:spcBef>
                          <a:spcPts val="0"/>
                        </a:spcBef>
                        <a:spcAft>
                          <a:spcPts val="0"/>
                        </a:spcAft>
                      </a:pPr>
                      <a:r>
                        <a:rPr lang="en-US" sz="2500" dirty="0" err="1" smtClean="0">
                          <a:solidFill>
                            <a:schemeClr val="tx1"/>
                          </a:solidFill>
                          <a:effectLst/>
                          <a:latin typeface="Times New Roman (Headings)"/>
                        </a:rPr>
                        <a:t>Làm</a:t>
                      </a:r>
                      <a:r>
                        <a:rPr lang="en-US" sz="2500" baseline="0" dirty="0" smtClean="0">
                          <a:solidFill>
                            <a:schemeClr val="tx1"/>
                          </a:solidFill>
                          <a:effectLst/>
                          <a:latin typeface="Times New Roman (Headings)"/>
                        </a:rPr>
                        <a:t> </a:t>
                      </a:r>
                      <a:r>
                        <a:rPr lang="en-US" sz="2500" baseline="0" dirty="0" err="1" smtClean="0">
                          <a:solidFill>
                            <a:schemeClr val="tx1"/>
                          </a:solidFill>
                          <a:effectLst/>
                          <a:latin typeface="Times New Roman (Headings)"/>
                        </a:rPr>
                        <a:t>vòi</a:t>
                      </a:r>
                      <a:r>
                        <a:rPr lang="en-US" sz="2500" baseline="0" dirty="0" smtClean="0">
                          <a:solidFill>
                            <a:schemeClr val="tx1"/>
                          </a:solidFill>
                          <a:effectLst/>
                          <a:latin typeface="Times New Roman (Headings)"/>
                        </a:rPr>
                        <a:t> </a:t>
                      </a:r>
                      <a:r>
                        <a:rPr lang="en-US" sz="2500" baseline="0" dirty="0" err="1" smtClean="0">
                          <a:solidFill>
                            <a:schemeClr val="tx1"/>
                          </a:solidFill>
                          <a:effectLst/>
                          <a:latin typeface="Times New Roman (Headings)"/>
                        </a:rPr>
                        <a:t>phun</a:t>
                      </a:r>
                      <a:r>
                        <a:rPr lang="en-US" sz="2500" baseline="0" dirty="0" smtClean="0">
                          <a:solidFill>
                            <a:schemeClr val="tx1"/>
                          </a:solidFill>
                          <a:effectLst/>
                          <a:latin typeface="Times New Roman (Headings)"/>
                        </a:rPr>
                        <a:t> </a:t>
                      </a:r>
                      <a:r>
                        <a:rPr lang="en-US" sz="2500" baseline="0" dirty="0" err="1" smtClean="0">
                          <a:solidFill>
                            <a:schemeClr val="tx1"/>
                          </a:solidFill>
                          <a:effectLst/>
                          <a:latin typeface="Times New Roman (Headings)"/>
                        </a:rPr>
                        <a:t>nước</a:t>
                      </a:r>
                      <a:r>
                        <a:rPr lang="en-US" sz="2500" baseline="0" dirty="0" smtClean="0">
                          <a:solidFill>
                            <a:schemeClr val="tx1"/>
                          </a:solidFill>
                          <a:effectLst/>
                          <a:latin typeface="Times New Roman (Headings)"/>
                        </a:rPr>
                        <a:t> mini</a:t>
                      </a:r>
                      <a:endParaRPr lang="en-US" sz="2500" dirty="0">
                        <a:solidFill>
                          <a:schemeClr val="tx1"/>
                        </a:solidFill>
                        <a:effectLst/>
                        <a:latin typeface="Times New Roman (Headings)"/>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935961816"/>
                  </a:ext>
                </a:extLst>
              </a:tr>
              <a:tr h="804818">
                <a:tc>
                  <a:txBody>
                    <a:bodyPr/>
                    <a:lstStyle/>
                    <a:p>
                      <a:pPr marL="67945" marR="0">
                        <a:lnSpc>
                          <a:spcPts val="1560"/>
                        </a:lnSpc>
                        <a:spcBef>
                          <a:spcPts val="0"/>
                        </a:spcBef>
                        <a:spcAft>
                          <a:spcPts val="0"/>
                        </a:spcAft>
                      </a:pPr>
                      <a:endParaRPr lang="en-US" sz="2500" dirty="0" smtClean="0">
                        <a:solidFill>
                          <a:schemeClr val="tx1"/>
                        </a:solidFill>
                        <a:effectLst/>
                        <a:latin typeface="Times New Roman (Headings)"/>
                      </a:endParaRPr>
                    </a:p>
                    <a:p>
                      <a:pPr marL="67945" marR="0">
                        <a:lnSpc>
                          <a:spcPts val="1560"/>
                        </a:lnSpc>
                        <a:spcBef>
                          <a:spcPts val="0"/>
                        </a:spcBef>
                        <a:spcAft>
                          <a:spcPts val="0"/>
                        </a:spcAft>
                      </a:pPr>
                      <a:r>
                        <a:rPr lang="vi-VN" sz="2500" dirty="0" smtClean="0">
                          <a:solidFill>
                            <a:schemeClr val="tx1"/>
                          </a:solidFill>
                          <a:effectLst/>
                          <a:latin typeface="Times New Roman (Headings)"/>
                        </a:rPr>
                        <a:t>Nước và các hiện tượng tự nhiên</a:t>
                      </a:r>
                      <a:endParaRPr lang="en-US" sz="2500" dirty="0">
                        <a:solidFill>
                          <a:schemeClr val="tx1"/>
                        </a:solidFill>
                        <a:effectLst/>
                        <a:latin typeface="Times New Roman (Headings)"/>
                        <a:ea typeface="Times New Roman" panose="02020603050405020304" pitchFamily="18" charset="0"/>
                        <a:cs typeface="Times New Roman" panose="02020603050405020304" pitchFamily="18" charset="0"/>
                      </a:endParaRPr>
                    </a:p>
                  </a:txBody>
                  <a:tcPr marL="0" marR="0" marT="0" marB="0"/>
                </a:tc>
                <a:tc>
                  <a:txBody>
                    <a:bodyPr/>
                    <a:lstStyle/>
                    <a:p>
                      <a:pPr marL="67945" marR="0">
                        <a:lnSpc>
                          <a:spcPts val="1560"/>
                        </a:lnSpc>
                        <a:spcBef>
                          <a:spcPts val="0"/>
                        </a:spcBef>
                        <a:spcAft>
                          <a:spcPts val="0"/>
                        </a:spcAft>
                      </a:pPr>
                      <a:endParaRPr lang="en-US" sz="2500" dirty="0" smtClean="0">
                        <a:solidFill>
                          <a:schemeClr val="tx1"/>
                        </a:solidFill>
                        <a:effectLst/>
                        <a:latin typeface="Times New Roman (Headings)"/>
                      </a:endParaRPr>
                    </a:p>
                    <a:p>
                      <a:pPr marL="67945" marR="0">
                        <a:lnSpc>
                          <a:spcPts val="1560"/>
                        </a:lnSpc>
                        <a:spcBef>
                          <a:spcPts val="0"/>
                        </a:spcBef>
                        <a:spcAft>
                          <a:spcPts val="0"/>
                        </a:spcAft>
                      </a:pPr>
                      <a:r>
                        <a:rPr lang="en-US" sz="2500" dirty="0" err="1" smtClean="0">
                          <a:solidFill>
                            <a:schemeClr val="tx1"/>
                          </a:solidFill>
                          <a:effectLst/>
                          <a:latin typeface="Times New Roman (Headings)"/>
                        </a:rPr>
                        <a:t>Làm</a:t>
                      </a:r>
                      <a:r>
                        <a:rPr lang="en-US" sz="2500" baseline="0" dirty="0" smtClean="0">
                          <a:solidFill>
                            <a:schemeClr val="tx1"/>
                          </a:solidFill>
                          <a:effectLst/>
                          <a:latin typeface="Times New Roman (Headings)"/>
                        </a:rPr>
                        <a:t> </a:t>
                      </a:r>
                      <a:r>
                        <a:rPr lang="en-US" sz="2500" baseline="0" dirty="0" err="1" smtClean="0">
                          <a:solidFill>
                            <a:schemeClr val="tx1"/>
                          </a:solidFill>
                          <a:effectLst/>
                          <a:latin typeface="Times New Roman (Headings)"/>
                        </a:rPr>
                        <a:t>khinh</a:t>
                      </a:r>
                      <a:r>
                        <a:rPr lang="en-US" sz="2500" baseline="0" dirty="0" smtClean="0">
                          <a:solidFill>
                            <a:schemeClr val="tx1"/>
                          </a:solidFill>
                          <a:effectLst/>
                          <a:latin typeface="Times New Roman (Headings)"/>
                        </a:rPr>
                        <a:t> </a:t>
                      </a:r>
                      <a:r>
                        <a:rPr lang="en-US" sz="2500" baseline="0" dirty="0" err="1" smtClean="0">
                          <a:solidFill>
                            <a:schemeClr val="tx1"/>
                          </a:solidFill>
                          <a:effectLst/>
                          <a:latin typeface="Times New Roman (Headings)"/>
                        </a:rPr>
                        <a:t>khí</a:t>
                      </a:r>
                      <a:r>
                        <a:rPr lang="en-US" sz="2500" baseline="0" dirty="0" smtClean="0">
                          <a:solidFill>
                            <a:schemeClr val="tx1"/>
                          </a:solidFill>
                          <a:effectLst/>
                          <a:latin typeface="Times New Roman (Headings)"/>
                        </a:rPr>
                        <a:t> </a:t>
                      </a:r>
                      <a:r>
                        <a:rPr lang="en-US" sz="2500" baseline="0" dirty="0" err="1" smtClean="0">
                          <a:solidFill>
                            <a:schemeClr val="tx1"/>
                          </a:solidFill>
                          <a:effectLst/>
                          <a:latin typeface="Times New Roman (Headings)"/>
                        </a:rPr>
                        <a:t>cầu</a:t>
                      </a:r>
                      <a:endParaRPr lang="en-US" sz="2500" dirty="0">
                        <a:solidFill>
                          <a:schemeClr val="tx1"/>
                        </a:solidFill>
                        <a:effectLst/>
                        <a:latin typeface="Times New Roman (Headings)"/>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290019337"/>
                  </a:ext>
                </a:extLst>
              </a:tr>
              <a:tr h="643854">
                <a:tc>
                  <a:txBody>
                    <a:bodyPr/>
                    <a:lstStyle/>
                    <a:p>
                      <a:pPr marL="67945" marR="0">
                        <a:lnSpc>
                          <a:spcPts val="1560"/>
                        </a:lnSpc>
                        <a:spcBef>
                          <a:spcPts val="0"/>
                        </a:spcBef>
                        <a:spcAft>
                          <a:spcPts val="0"/>
                        </a:spcAft>
                      </a:pPr>
                      <a:endParaRPr lang="en-US" sz="2500" dirty="0" smtClean="0">
                        <a:solidFill>
                          <a:schemeClr val="tx1"/>
                        </a:solidFill>
                        <a:effectLst/>
                        <a:latin typeface="Times New Roman (Headings)"/>
                      </a:endParaRPr>
                    </a:p>
                    <a:p>
                      <a:pPr marL="67945" marR="0">
                        <a:lnSpc>
                          <a:spcPts val="1560"/>
                        </a:lnSpc>
                        <a:spcBef>
                          <a:spcPts val="0"/>
                        </a:spcBef>
                        <a:spcAft>
                          <a:spcPts val="0"/>
                        </a:spcAft>
                      </a:pPr>
                      <a:r>
                        <a:rPr lang="vi-VN" sz="2500" dirty="0" smtClean="0">
                          <a:solidFill>
                            <a:schemeClr val="tx1"/>
                          </a:solidFill>
                          <a:effectLst/>
                          <a:latin typeface="Times New Roman (Headings)"/>
                        </a:rPr>
                        <a:t>Chất liệu</a:t>
                      </a:r>
                      <a:endParaRPr lang="en-US" sz="2500" dirty="0" smtClean="0">
                        <a:solidFill>
                          <a:schemeClr val="tx1"/>
                        </a:solidFill>
                        <a:effectLst/>
                        <a:latin typeface="Times New Roman (Headings)"/>
                      </a:endParaRPr>
                    </a:p>
                  </a:txBody>
                  <a:tcPr marL="0" marR="0" marT="0" marB="0"/>
                </a:tc>
                <a:tc>
                  <a:txBody>
                    <a:bodyPr/>
                    <a:lstStyle/>
                    <a:p>
                      <a:pPr marL="67945" marR="0">
                        <a:lnSpc>
                          <a:spcPts val="1560"/>
                        </a:lnSpc>
                        <a:spcBef>
                          <a:spcPts val="0"/>
                        </a:spcBef>
                        <a:spcAft>
                          <a:spcPts val="0"/>
                        </a:spcAft>
                      </a:pPr>
                      <a:endParaRPr lang="en-US" sz="2500" dirty="0" smtClean="0">
                        <a:solidFill>
                          <a:schemeClr val="tx1"/>
                        </a:solidFill>
                        <a:effectLst/>
                        <a:latin typeface="Times New Roman (Headings)"/>
                      </a:endParaRPr>
                    </a:p>
                    <a:p>
                      <a:pPr marL="67945" marR="0">
                        <a:lnSpc>
                          <a:spcPts val="1560"/>
                        </a:lnSpc>
                        <a:spcBef>
                          <a:spcPts val="0"/>
                        </a:spcBef>
                        <a:spcAft>
                          <a:spcPts val="0"/>
                        </a:spcAft>
                      </a:pPr>
                      <a:r>
                        <a:rPr lang="vi-VN" sz="2500" dirty="0" smtClean="0">
                          <a:solidFill>
                            <a:schemeClr val="tx1"/>
                          </a:solidFill>
                          <a:effectLst/>
                          <a:latin typeface="Times New Roman (Headings)"/>
                        </a:rPr>
                        <a:t>Làm </a:t>
                      </a:r>
                      <a:r>
                        <a:rPr lang="vi-VN" sz="2500" dirty="0">
                          <a:solidFill>
                            <a:schemeClr val="tx1"/>
                          </a:solidFill>
                          <a:effectLst/>
                          <a:latin typeface="Times New Roman (Headings)"/>
                        </a:rPr>
                        <a:t>bàn có thể đứng được</a:t>
                      </a:r>
                      <a:endParaRPr lang="en-US" sz="2500" dirty="0">
                        <a:solidFill>
                          <a:schemeClr val="tx1"/>
                        </a:solidFill>
                        <a:effectLst/>
                        <a:latin typeface="Times New Roman (Headings)"/>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872779094"/>
                  </a:ext>
                </a:extLst>
              </a:tr>
              <a:tr h="643854">
                <a:tc>
                  <a:txBody>
                    <a:bodyPr/>
                    <a:lstStyle/>
                    <a:p>
                      <a:pPr marL="67945" marR="0">
                        <a:lnSpc>
                          <a:spcPts val="1560"/>
                        </a:lnSpc>
                        <a:spcBef>
                          <a:spcPts val="0"/>
                        </a:spcBef>
                        <a:spcAft>
                          <a:spcPts val="0"/>
                        </a:spcAft>
                      </a:pPr>
                      <a:endParaRPr lang="en-US" sz="2500" dirty="0" smtClean="0">
                        <a:solidFill>
                          <a:schemeClr val="tx1"/>
                        </a:solidFill>
                        <a:effectLst/>
                        <a:latin typeface="Times New Roman (Headings)"/>
                      </a:endParaRPr>
                    </a:p>
                    <a:p>
                      <a:pPr marL="67945" marR="0">
                        <a:lnSpc>
                          <a:spcPts val="1560"/>
                        </a:lnSpc>
                        <a:spcBef>
                          <a:spcPts val="0"/>
                        </a:spcBef>
                        <a:spcAft>
                          <a:spcPts val="0"/>
                        </a:spcAft>
                      </a:pPr>
                      <a:endParaRPr lang="en-US" sz="2500" dirty="0" smtClean="0">
                        <a:solidFill>
                          <a:schemeClr val="tx1"/>
                        </a:solidFill>
                        <a:effectLst/>
                        <a:latin typeface="Times New Roman (Headings)"/>
                      </a:endParaRPr>
                    </a:p>
                    <a:p>
                      <a:pPr marL="67945" marR="0">
                        <a:lnSpc>
                          <a:spcPts val="1560"/>
                        </a:lnSpc>
                        <a:spcBef>
                          <a:spcPts val="0"/>
                        </a:spcBef>
                        <a:spcAft>
                          <a:spcPts val="0"/>
                        </a:spcAft>
                      </a:pPr>
                      <a:r>
                        <a:rPr lang="vi-VN" sz="2500" dirty="0" smtClean="0">
                          <a:solidFill>
                            <a:schemeClr val="tx1"/>
                          </a:solidFill>
                          <a:effectLst/>
                          <a:latin typeface="Times New Roman (Headings)"/>
                        </a:rPr>
                        <a:t>Thực vật</a:t>
                      </a:r>
                      <a:endParaRPr lang="en-US" sz="2500" dirty="0" smtClean="0">
                        <a:solidFill>
                          <a:schemeClr val="tx1"/>
                        </a:solidFill>
                        <a:effectLst/>
                        <a:latin typeface="Times New Roman (Headings)"/>
                      </a:endParaRPr>
                    </a:p>
                  </a:txBody>
                  <a:tcPr marL="0" marR="0" marT="0" marB="0"/>
                </a:tc>
                <a:tc>
                  <a:txBody>
                    <a:bodyPr/>
                    <a:lstStyle/>
                    <a:p>
                      <a:pPr marL="67945" marR="0">
                        <a:lnSpc>
                          <a:spcPts val="1560"/>
                        </a:lnSpc>
                        <a:spcBef>
                          <a:spcPts val="0"/>
                        </a:spcBef>
                        <a:spcAft>
                          <a:spcPts val="0"/>
                        </a:spcAft>
                      </a:pPr>
                      <a:endParaRPr lang="en-US" sz="2500" dirty="0" smtClean="0">
                        <a:solidFill>
                          <a:schemeClr val="tx1"/>
                        </a:solidFill>
                        <a:effectLst/>
                        <a:latin typeface="Times New Roman (Headings)"/>
                      </a:endParaRPr>
                    </a:p>
                    <a:p>
                      <a:pPr marL="67945" marR="0">
                        <a:lnSpc>
                          <a:spcPts val="1560"/>
                        </a:lnSpc>
                        <a:spcBef>
                          <a:spcPts val="0"/>
                        </a:spcBef>
                        <a:spcAft>
                          <a:spcPts val="0"/>
                        </a:spcAft>
                      </a:pPr>
                      <a:endParaRPr lang="en-US" sz="2500" dirty="0" smtClean="0">
                        <a:solidFill>
                          <a:schemeClr val="tx1"/>
                        </a:solidFill>
                        <a:effectLst/>
                        <a:latin typeface="Times New Roman (Headings)"/>
                      </a:endParaRPr>
                    </a:p>
                    <a:p>
                      <a:pPr marL="67945" marR="0">
                        <a:lnSpc>
                          <a:spcPts val="1560"/>
                        </a:lnSpc>
                        <a:spcBef>
                          <a:spcPts val="0"/>
                        </a:spcBef>
                        <a:spcAft>
                          <a:spcPts val="0"/>
                        </a:spcAft>
                      </a:pPr>
                      <a:r>
                        <a:rPr lang="vi-VN" sz="2500" dirty="0" smtClean="0">
                          <a:solidFill>
                            <a:schemeClr val="tx1"/>
                          </a:solidFill>
                          <a:effectLst/>
                          <a:latin typeface="Times New Roman (Headings)"/>
                        </a:rPr>
                        <a:t>Làm </a:t>
                      </a:r>
                      <a:r>
                        <a:rPr lang="vi-VN" sz="2500" dirty="0">
                          <a:solidFill>
                            <a:schemeClr val="tx1"/>
                          </a:solidFill>
                          <a:effectLst/>
                          <a:latin typeface="Times New Roman (Headings)"/>
                        </a:rPr>
                        <a:t>bình tưới cây nhiều vòi</a:t>
                      </a:r>
                      <a:endParaRPr lang="en-US" sz="2500" dirty="0">
                        <a:solidFill>
                          <a:schemeClr val="tx1"/>
                        </a:solidFill>
                        <a:effectLst/>
                        <a:latin typeface="Times New Roman (Headings)"/>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759928937"/>
                  </a:ext>
                </a:extLst>
              </a:tr>
            </a:tbl>
          </a:graphicData>
        </a:graphic>
      </p:graphicFrame>
      <p:pic>
        <p:nvPicPr>
          <p:cNvPr id="24"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3586261" y="8108655"/>
            <a:ext cx="2148009" cy="2171700"/>
          </a:xfrm>
          <a:prstGeom prst="rect">
            <a:avLst/>
          </a:prstGeom>
        </p:spPr>
      </p:pic>
      <p:pic>
        <p:nvPicPr>
          <p:cNvPr id="25"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871803" y="8008490"/>
            <a:ext cx="2172730" cy="227186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297114" y="1028700"/>
            <a:ext cx="10142286" cy="8763000"/>
            <a:chOff x="0" y="0"/>
            <a:chExt cx="4519493" cy="1274451"/>
          </a:xfrm>
        </p:grpSpPr>
        <p:sp>
          <p:nvSpPr>
            <p:cNvPr id="4" name="Freeform 4"/>
            <p:cNvSpPr/>
            <p:nvPr/>
          </p:nvSpPr>
          <p:spPr>
            <a:xfrm>
              <a:off x="0" y="0"/>
              <a:ext cx="4519493" cy="1274451"/>
            </a:xfrm>
            <a:custGeom>
              <a:avLst/>
              <a:gdLst/>
              <a:ahLst/>
              <a:cxnLst/>
              <a:rect l="l" t="t" r="r" b="b"/>
              <a:pathLst>
                <a:path w="4519493" h="1274451">
                  <a:moveTo>
                    <a:pt x="4395033" y="1274451"/>
                  </a:moveTo>
                  <a:lnTo>
                    <a:pt x="124460" y="1274451"/>
                  </a:lnTo>
                  <a:cubicBezTo>
                    <a:pt x="55880" y="1274451"/>
                    <a:pt x="0" y="1218571"/>
                    <a:pt x="0" y="1149991"/>
                  </a:cubicBezTo>
                  <a:lnTo>
                    <a:pt x="0" y="124460"/>
                  </a:lnTo>
                  <a:cubicBezTo>
                    <a:pt x="0" y="55880"/>
                    <a:pt x="55880" y="0"/>
                    <a:pt x="124460" y="0"/>
                  </a:cubicBezTo>
                  <a:lnTo>
                    <a:pt x="4395033" y="0"/>
                  </a:lnTo>
                  <a:cubicBezTo>
                    <a:pt x="4463613" y="0"/>
                    <a:pt x="4519493" y="55880"/>
                    <a:pt x="4519493" y="124460"/>
                  </a:cubicBezTo>
                  <a:lnTo>
                    <a:pt x="4519493" y="1149991"/>
                  </a:lnTo>
                  <a:cubicBezTo>
                    <a:pt x="4519493" y="1218571"/>
                    <a:pt x="4463613" y="1274451"/>
                    <a:pt x="4395033" y="1274451"/>
                  </a:cubicBezTo>
                  <a:close/>
                </a:path>
              </a:pathLst>
            </a:custGeom>
            <a:solidFill>
              <a:srgbClr val="EDECED"/>
            </a:solidFill>
          </p:spPr>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0930102">
            <a:off x="727772" y="727296"/>
            <a:ext cx="931453" cy="1118557"/>
          </a:xfrm>
          <a:prstGeom prst="rect">
            <a:avLst/>
          </a:prstGeom>
        </p:spPr>
      </p:pic>
      <p:sp>
        <p:nvSpPr>
          <p:cNvPr id="13" name="TextBox 13"/>
          <p:cNvSpPr txBox="1"/>
          <p:nvPr/>
        </p:nvSpPr>
        <p:spPr>
          <a:xfrm>
            <a:off x="1929797" y="1211580"/>
            <a:ext cx="7442803" cy="415498"/>
          </a:xfrm>
          <a:prstGeom prst="rect">
            <a:avLst/>
          </a:prstGeom>
        </p:spPr>
        <p:txBody>
          <a:bodyPr wrap="square" lIns="0" tIns="0" rIns="0" bIns="0" rtlCol="0" anchor="t">
            <a:spAutoFit/>
          </a:bodyPr>
          <a:lstStyle/>
          <a:p>
            <a:r>
              <a:rPr lang="en-SG" sz="2700" b="1" i="1" dirty="0" smtClean="0">
                <a:solidFill>
                  <a:srgbClr val="006600"/>
                </a:solidFill>
              </a:rPr>
              <a:t>3.3 </a:t>
            </a:r>
            <a:r>
              <a:rPr lang="en-SG" sz="2700" b="1" i="1" dirty="0" err="1">
                <a:solidFill>
                  <a:srgbClr val="006600"/>
                </a:solidFill>
              </a:rPr>
              <a:t>Biện</a:t>
            </a:r>
            <a:r>
              <a:rPr lang="en-SG" sz="2700" b="1" i="1" dirty="0">
                <a:solidFill>
                  <a:srgbClr val="006600"/>
                </a:solidFill>
              </a:rPr>
              <a:t> </a:t>
            </a:r>
            <a:r>
              <a:rPr lang="en-SG" sz="2700" b="1" i="1" dirty="0" err="1">
                <a:solidFill>
                  <a:srgbClr val="006600"/>
                </a:solidFill>
              </a:rPr>
              <a:t>pháp</a:t>
            </a:r>
            <a:r>
              <a:rPr lang="en-SG" sz="2700" b="1" i="1" dirty="0">
                <a:solidFill>
                  <a:srgbClr val="006600"/>
                </a:solidFill>
              </a:rPr>
              <a:t> </a:t>
            </a:r>
            <a:r>
              <a:rPr lang="en-SG" sz="2700" b="1" i="1" dirty="0" smtClean="0">
                <a:solidFill>
                  <a:srgbClr val="006600"/>
                </a:solidFill>
              </a:rPr>
              <a:t>3:  </a:t>
            </a:r>
            <a:r>
              <a:rPr lang="en-SG" sz="2700" b="1" i="1" dirty="0" err="1" smtClean="0">
                <a:solidFill>
                  <a:srgbClr val="006600"/>
                </a:solidFill>
              </a:rPr>
              <a:t>Xây</a:t>
            </a:r>
            <a:r>
              <a:rPr lang="en-SG" sz="2700" b="1" i="1" dirty="0" smtClean="0">
                <a:solidFill>
                  <a:srgbClr val="006600"/>
                </a:solidFill>
              </a:rPr>
              <a:t> </a:t>
            </a:r>
            <a:r>
              <a:rPr lang="en-SG" sz="2700" b="1" i="1" dirty="0" err="1">
                <a:solidFill>
                  <a:srgbClr val="006600"/>
                </a:solidFill>
              </a:rPr>
              <a:t>dựng</a:t>
            </a:r>
            <a:r>
              <a:rPr lang="en-SG" sz="2700" b="1" i="1" dirty="0">
                <a:solidFill>
                  <a:srgbClr val="006600"/>
                </a:solidFill>
              </a:rPr>
              <a:t> </a:t>
            </a:r>
            <a:r>
              <a:rPr lang="en-SG" sz="2700" b="1" i="1" dirty="0" err="1" smtClean="0">
                <a:solidFill>
                  <a:srgbClr val="006600"/>
                </a:solidFill>
              </a:rPr>
              <a:t>môi</a:t>
            </a:r>
            <a:r>
              <a:rPr lang="en-SG" sz="2700" b="1" i="1" dirty="0" smtClean="0">
                <a:solidFill>
                  <a:srgbClr val="006600"/>
                </a:solidFill>
              </a:rPr>
              <a:t> </a:t>
            </a:r>
            <a:r>
              <a:rPr lang="en-SG" sz="2700" b="1" i="1" dirty="0" err="1" smtClean="0">
                <a:solidFill>
                  <a:srgbClr val="006600"/>
                </a:solidFill>
              </a:rPr>
              <a:t>trường</a:t>
            </a:r>
            <a:r>
              <a:rPr lang="en-SG" sz="2700" b="1" i="1" dirty="0" smtClean="0">
                <a:solidFill>
                  <a:srgbClr val="006600"/>
                </a:solidFill>
              </a:rPr>
              <a:t> </a:t>
            </a:r>
            <a:r>
              <a:rPr lang="en-SG" sz="2700" b="1" i="1" dirty="0" err="1" smtClean="0">
                <a:solidFill>
                  <a:srgbClr val="006600"/>
                </a:solidFill>
              </a:rPr>
              <a:t>lớp</a:t>
            </a:r>
            <a:r>
              <a:rPr lang="en-SG" sz="2700" b="1" i="1" dirty="0" smtClean="0">
                <a:solidFill>
                  <a:srgbClr val="006600"/>
                </a:solidFill>
              </a:rPr>
              <a:t> </a:t>
            </a:r>
            <a:r>
              <a:rPr lang="en-SG" sz="2700" b="1" i="1" dirty="0" err="1" smtClean="0">
                <a:solidFill>
                  <a:srgbClr val="006600"/>
                </a:solidFill>
              </a:rPr>
              <a:t>học</a:t>
            </a:r>
            <a:endParaRPr lang="en-US" sz="2700" dirty="0">
              <a:solidFill>
                <a:srgbClr val="006600"/>
              </a:solidFill>
            </a:endParaRPr>
          </a:p>
        </p:txBody>
      </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3586261" y="8108655"/>
            <a:ext cx="2148009" cy="2171700"/>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871803" y="8008490"/>
            <a:ext cx="2172730" cy="2271865"/>
          </a:xfrm>
          <a:prstGeom prst="rect">
            <a:avLst/>
          </a:prstGeom>
        </p:spPr>
      </p:pic>
      <p:sp>
        <p:nvSpPr>
          <p:cNvPr id="18" name="TextBox 6"/>
          <p:cNvSpPr txBox="1"/>
          <p:nvPr/>
        </p:nvSpPr>
        <p:spPr>
          <a:xfrm>
            <a:off x="0" y="-308383"/>
            <a:ext cx="18262599" cy="1184683"/>
          </a:xfrm>
          <a:prstGeom prst="rect">
            <a:avLst/>
          </a:prstGeom>
        </p:spPr>
        <p:txBody>
          <a:bodyPr wrap="square" lIns="0" tIns="0" rIns="0" bIns="0" rtlCol="0" anchor="t">
            <a:spAutoFit/>
          </a:bodyPr>
          <a:lstStyle/>
          <a:p>
            <a:pPr algn="ctr">
              <a:lnSpc>
                <a:spcPts val="10800"/>
              </a:lnSpc>
            </a:pPr>
            <a:r>
              <a:rPr lang="en-US" sz="5000" b="1" dirty="0">
                <a:solidFill>
                  <a:srgbClr val="FF0000"/>
                </a:solidFill>
                <a:latin typeface="Arial" panose="020B0604020202020204" pitchFamily="34" charset="0"/>
                <a:cs typeface="Arial" panose="020B0604020202020204" pitchFamily="34" charset="0"/>
              </a:rPr>
              <a:t>II. GIẢI QUYẾT VẤN ĐỀ</a:t>
            </a:r>
            <a:endParaRPr lang="en-US" sz="5000" dirty="0">
              <a:solidFill>
                <a:srgbClr val="F75B56"/>
              </a:solidFill>
              <a:latin typeface="Arial" panose="020B0604020202020204" pitchFamily="34" charset="0"/>
              <a:cs typeface="Arial" panose="020B0604020202020204" pitchFamily="34" charset="0"/>
            </a:endParaRPr>
          </a:p>
        </p:txBody>
      </p:sp>
      <p:sp>
        <p:nvSpPr>
          <p:cNvPr id="22" name="Rectangle 21"/>
          <p:cNvSpPr/>
          <p:nvPr/>
        </p:nvSpPr>
        <p:spPr>
          <a:xfrm>
            <a:off x="297114" y="1990801"/>
            <a:ext cx="9739352" cy="7155805"/>
          </a:xfrm>
          <a:prstGeom prst="rect">
            <a:avLst/>
          </a:prstGeom>
        </p:spPr>
        <p:txBody>
          <a:bodyPr wrap="square">
            <a:spAutoFit/>
          </a:bodyPr>
          <a:lstStyle/>
          <a:p>
            <a:pPr marL="457200" indent="-457200" algn="just">
              <a:buFont typeface="Wingdings" panose="05000000000000000000" pitchFamily="2" charset="2"/>
              <a:buChar char="Ø"/>
            </a:pP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Xây</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dựng</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môi</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trường</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giáo</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dục</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trong</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trường</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mầm</a:t>
            </a:r>
            <a:r>
              <a:rPr lang="en-SG" sz="2700" dirty="0">
                <a:latin typeface="Arial" panose="020B0604020202020204" pitchFamily="34" charset="0"/>
                <a:cs typeface="Arial" panose="020B0604020202020204" pitchFamily="34" charset="0"/>
              </a:rPr>
              <a:t> non </a:t>
            </a:r>
            <a:r>
              <a:rPr lang="en-SG" sz="2700" dirty="0" err="1">
                <a:latin typeface="Arial" panose="020B0604020202020204" pitchFamily="34" charset="0"/>
                <a:cs typeface="Arial" panose="020B0604020202020204" pitchFamily="34" charset="0"/>
              </a:rPr>
              <a:t>là</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một</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nhiệm</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vụ</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hết</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sức</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quan</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trọng</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và</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có</a:t>
            </a:r>
            <a:r>
              <a:rPr lang="en-SG" sz="2700" dirty="0">
                <a:latin typeface="Arial" panose="020B0604020202020204" pitchFamily="34" charset="0"/>
                <a:cs typeface="Arial" panose="020B0604020202020204" pitchFamily="34" charset="0"/>
              </a:rPr>
              <a:t> ý </a:t>
            </a:r>
            <a:r>
              <a:rPr lang="en-SG" sz="2700" dirty="0" err="1">
                <a:latin typeface="Arial" panose="020B0604020202020204" pitchFamily="34" charset="0"/>
                <a:cs typeface="Arial" panose="020B0604020202020204" pitchFamily="34" charset="0"/>
              </a:rPr>
              <a:t>nghĩa</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đối</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với</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sự</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phát</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triển</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của</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trẻ</a:t>
            </a:r>
            <a:r>
              <a:rPr lang="en-SG" sz="2700" dirty="0">
                <a:latin typeface="Arial" panose="020B0604020202020204" pitchFamily="34" charset="0"/>
                <a:cs typeface="Arial" panose="020B0604020202020204" pitchFamily="34" charset="0"/>
              </a:rPr>
              <a:t> ở </a:t>
            </a:r>
            <a:r>
              <a:rPr lang="en-SG" sz="2700" dirty="0" err="1">
                <a:latin typeface="Arial" panose="020B0604020202020204" pitchFamily="34" charset="0"/>
                <a:cs typeface="Arial" panose="020B0604020202020204" pitchFamily="34" charset="0"/>
              </a:rPr>
              <a:t>lứa</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tuổi</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này</a:t>
            </a:r>
            <a:r>
              <a:rPr lang="en-SG" sz="2700" dirty="0" smtClean="0">
                <a:latin typeface="Arial" panose="020B0604020202020204" pitchFamily="34" charset="0"/>
                <a:cs typeface="Arial" panose="020B0604020202020204" pitchFamily="34" charset="0"/>
              </a:rPr>
              <a:t>.</a:t>
            </a:r>
            <a:r>
              <a:rPr lang="vi-VN" sz="2700" dirty="0">
                <a:latin typeface="Arial" panose="020B0604020202020204" pitchFamily="34" charset="0"/>
                <a:cs typeface="Arial" panose="020B0604020202020204" pitchFamily="34" charset="0"/>
              </a:rPr>
              <a:t> Khi có môi trường để hoạt động thì trẻ sẽ phát triển được các  kỹ năng,  như: kỹ năng quan sát, so sánh, phân loại, giải quyết vấn đề, sáng tạo, ra quyết định, làm việc nhóm, giao tiếp, khai thác các công cụ thông tin truyền thông… Các kỹ năng đó chỉ có thể hình thành được trong quá trình “thực làm” trải nghiệm chứ không thể có được khi chỉ đọc sách hay xem trên tivi.</a:t>
            </a:r>
            <a:endParaRPr lang="en-US" sz="2700" dirty="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r>
              <a:rPr lang="en-US" sz="2700" dirty="0" smtClean="0">
                <a:latin typeface="Arial" panose="020B0604020202020204" pitchFamily="34" charset="0"/>
                <a:cs typeface="Arial" panose="020B0604020202020204" pitchFamily="34" charset="0"/>
              </a:rPr>
              <a:t> </a:t>
            </a:r>
            <a:r>
              <a:rPr lang="vi-VN" sz="2700" dirty="0"/>
              <a:t>Muốn trẻ được chơi tích cực, chơi sáng tạo gây ấn tượng và tạo hứng thú cho trẻ tôi đã tạo góc </a:t>
            </a:r>
            <a:r>
              <a:rPr lang="vi-VN" sz="2700" dirty="0" smtClean="0"/>
              <a:t>STEAM</a:t>
            </a:r>
            <a:r>
              <a:rPr lang="vi-VN" sz="2700" dirty="0"/>
              <a:t>. Ở đây, trẻ được tiếp xúc với những nguyên liệu mới, được khám phá và thiết kế, thi công các sản phẩm của mình một cách khoa học, được trải nghiệm các thí nhiệm và được thực hành. Ngay từ đầu tôi giới thiệu vị trí góc chơi giúp trẻ chủ động tìm kiếm đồ dùng khi cần thiết để hoàn thiện sản phẩm một cách dễ dàng.</a:t>
            </a:r>
            <a:endParaRPr lang="en-US" sz="2700" dirty="0"/>
          </a:p>
        </p:txBody>
      </p:sp>
      <p:pic>
        <p:nvPicPr>
          <p:cNvPr id="6" name="Picture 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080468" y="1627078"/>
            <a:ext cx="5159593" cy="57461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021388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297114" y="1028699"/>
            <a:ext cx="11666286" cy="9067801"/>
            <a:chOff x="0" y="0"/>
            <a:chExt cx="4519493" cy="1274451"/>
          </a:xfrm>
        </p:grpSpPr>
        <p:sp>
          <p:nvSpPr>
            <p:cNvPr id="4" name="Freeform 4"/>
            <p:cNvSpPr/>
            <p:nvPr/>
          </p:nvSpPr>
          <p:spPr>
            <a:xfrm>
              <a:off x="0" y="0"/>
              <a:ext cx="4519493" cy="1274451"/>
            </a:xfrm>
            <a:custGeom>
              <a:avLst/>
              <a:gdLst/>
              <a:ahLst/>
              <a:cxnLst/>
              <a:rect l="l" t="t" r="r" b="b"/>
              <a:pathLst>
                <a:path w="4519493" h="1274451">
                  <a:moveTo>
                    <a:pt x="4395033" y="1274451"/>
                  </a:moveTo>
                  <a:lnTo>
                    <a:pt x="124460" y="1274451"/>
                  </a:lnTo>
                  <a:cubicBezTo>
                    <a:pt x="55880" y="1274451"/>
                    <a:pt x="0" y="1218571"/>
                    <a:pt x="0" y="1149991"/>
                  </a:cubicBezTo>
                  <a:lnTo>
                    <a:pt x="0" y="124460"/>
                  </a:lnTo>
                  <a:cubicBezTo>
                    <a:pt x="0" y="55880"/>
                    <a:pt x="55880" y="0"/>
                    <a:pt x="124460" y="0"/>
                  </a:cubicBezTo>
                  <a:lnTo>
                    <a:pt x="4395033" y="0"/>
                  </a:lnTo>
                  <a:cubicBezTo>
                    <a:pt x="4463613" y="0"/>
                    <a:pt x="4519493" y="55880"/>
                    <a:pt x="4519493" y="124460"/>
                  </a:cubicBezTo>
                  <a:lnTo>
                    <a:pt x="4519493" y="1149991"/>
                  </a:lnTo>
                  <a:cubicBezTo>
                    <a:pt x="4519493" y="1218571"/>
                    <a:pt x="4463613" y="1274451"/>
                    <a:pt x="4395033" y="1274451"/>
                  </a:cubicBezTo>
                  <a:close/>
                </a:path>
              </a:pathLst>
            </a:custGeom>
            <a:solidFill>
              <a:srgbClr val="EDECED"/>
            </a:solidFill>
          </p:spPr>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0930102">
            <a:off x="727772" y="727296"/>
            <a:ext cx="931453" cy="1118557"/>
          </a:xfrm>
          <a:prstGeom prst="rect">
            <a:avLst/>
          </a:prstGeom>
        </p:spPr>
      </p:pic>
      <p:sp>
        <p:nvSpPr>
          <p:cNvPr id="13" name="TextBox 13"/>
          <p:cNvSpPr txBox="1"/>
          <p:nvPr/>
        </p:nvSpPr>
        <p:spPr>
          <a:xfrm>
            <a:off x="1929797" y="1211580"/>
            <a:ext cx="7442803" cy="415498"/>
          </a:xfrm>
          <a:prstGeom prst="rect">
            <a:avLst/>
          </a:prstGeom>
        </p:spPr>
        <p:txBody>
          <a:bodyPr wrap="square" lIns="0" tIns="0" rIns="0" bIns="0" rtlCol="0" anchor="t">
            <a:spAutoFit/>
          </a:bodyPr>
          <a:lstStyle/>
          <a:p>
            <a:r>
              <a:rPr lang="en-SG" sz="2700" b="1" i="1" dirty="0" smtClean="0">
                <a:solidFill>
                  <a:srgbClr val="006600"/>
                </a:solidFill>
              </a:rPr>
              <a:t>3.3 </a:t>
            </a:r>
            <a:r>
              <a:rPr lang="en-SG" sz="2700" b="1" i="1" dirty="0" err="1">
                <a:solidFill>
                  <a:srgbClr val="006600"/>
                </a:solidFill>
              </a:rPr>
              <a:t>Biện</a:t>
            </a:r>
            <a:r>
              <a:rPr lang="en-SG" sz="2700" b="1" i="1" dirty="0">
                <a:solidFill>
                  <a:srgbClr val="006600"/>
                </a:solidFill>
              </a:rPr>
              <a:t> </a:t>
            </a:r>
            <a:r>
              <a:rPr lang="en-SG" sz="2700" b="1" i="1" dirty="0" err="1">
                <a:solidFill>
                  <a:srgbClr val="006600"/>
                </a:solidFill>
              </a:rPr>
              <a:t>pháp</a:t>
            </a:r>
            <a:r>
              <a:rPr lang="en-SG" sz="2700" b="1" i="1" dirty="0">
                <a:solidFill>
                  <a:srgbClr val="006600"/>
                </a:solidFill>
              </a:rPr>
              <a:t> </a:t>
            </a:r>
            <a:r>
              <a:rPr lang="en-SG" sz="2700" b="1" i="1" dirty="0" smtClean="0">
                <a:solidFill>
                  <a:srgbClr val="006600"/>
                </a:solidFill>
              </a:rPr>
              <a:t>3:  </a:t>
            </a:r>
            <a:r>
              <a:rPr lang="en-SG" sz="2700" b="1" i="1" dirty="0" err="1" smtClean="0">
                <a:solidFill>
                  <a:srgbClr val="006600"/>
                </a:solidFill>
              </a:rPr>
              <a:t>Xây</a:t>
            </a:r>
            <a:r>
              <a:rPr lang="en-SG" sz="2700" b="1" i="1" dirty="0" smtClean="0">
                <a:solidFill>
                  <a:srgbClr val="006600"/>
                </a:solidFill>
              </a:rPr>
              <a:t> </a:t>
            </a:r>
            <a:r>
              <a:rPr lang="en-SG" sz="2700" b="1" i="1" dirty="0" err="1">
                <a:solidFill>
                  <a:srgbClr val="006600"/>
                </a:solidFill>
              </a:rPr>
              <a:t>dựng</a:t>
            </a:r>
            <a:r>
              <a:rPr lang="en-SG" sz="2700" b="1" i="1" dirty="0">
                <a:solidFill>
                  <a:srgbClr val="006600"/>
                </a:solidFill>
              </a:rPr>
              <a:t> </a:t>
            </a:r>
            <a:r>
              <a:rPr lang="en-SG" sz="2700" b="1" i="1" dirty="0" err="1" smtClean="0">
                <a:solidFill>
                  <a:srgbClr val="006600"/>
                </a:solidFill>
              </a:rPr>
              <a:t>môi</a:t>
            </a:r>
            <a:r>
              <a:rPr lang="en-SG" sz="2700" b="1" i="1" dirty="0" smtClean="0">
                <a:solidFill>
                  <a:srgbClr val="006600"/>
                </a:solidFill>
              </a:rPr>
              <a:t> </a:t>
            </a:r>
            <a:r>
              <a:rPr lang="en-SG" sz="2700" b="1" i="1" dirty="0" err="1" smtClean="0">
                <a:solidFill>
                  <a:srgbClr val="006600"/>
                </a:solidFill>
              </a:rPr>
              <a:t>trường</a:t>
            </a:r>
            <a:r>
              <a:rPr lang="en-SG" sz="2700" b="1" i="1" dirty="0" smtClean="0">
                <a:solidFill>
                  <a:srgbClr val="006600"/>
                </a:solidFill>
              </a:rPr>
              <a:t> </a:t>
            </a:r>
            <a:r>
              <a:rPr lang="en-SG" sz="2700" b="1" i="1" dirty="0" err="1" smtClean="0">
                <a:solidFill>
                  <a:srgbClr val="006600"/>
                </a:solidFill>
              </a:rPr>
              <a:t>lớp</a:t>
            </a:r>
            <a:r>
              <a:rPr lang="en-SG" sz="2700" b="1" i="1" dirty="0" smtClean="0">
                <a:solidFill>
                  <a:srgbClr val="006600"/>
                </a:solidFill>
              </a:rPr>
              <a:t> </a:t>
            </a:r>
            <a:r>
              <a:rPr lang="en-SG" sz="2700" b="1" i="1" dirty="0" err="1" smtClean="0">
                <a:solidFill>
                  <a:srgbClr val="006600"/>
                </a:solidFill>
              </a:rPr>
              <a:t>học</a:t>
            </a:r>
            <a:endParaRPr lang="en-US" sz="2700" dirty="0">
              <a:solidFill>
                <a:srgbClr val="006600"/>
              </a:solidFill>
            </a:endParaRPr>
          </a:p>
        </p:txBody>
      </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3586261" y="8108655"/>
            <a:ext cx="2148009" cy="2171700"/>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871803" y="8008490"/>
            <a:ext cx="2172730" cy="2271865"/>
          </a:xfrm>
          <a:prstGeom prst="rect">
            <a:avLst/>
          </a:prstGeom>
        </p:spPr>
      </p:pic>
      <p:sp>
        <p:nvSpPr>
          <p:cNvPr id="18" name="TextBox 6"/>
          <p:cNvSpPr txBox="1"/>
          <p:nvPr/>
        </p:nvSpPr>
        <p:spPr>
          <a:xfrm>
            <a:off x="0" y="-308383"/>
            <a:ext cx="18262599" cy="1184683"/>
          </a:xfrm>
          <a:prstGeom prst="rect">
            <a:avLst/>
          </a:prstGeom>
        </p:spPr>
        <p:txBody>
          <a:bodyPr wrap="square" lIns="0" tIns="0" rIns="0" bIns="0" rtlCol="0" anchor="t">
            <a:spAutoFit/>
          </a:bodyPr>
          <a:lstStyle/>
          <a:p>
            <a:pPr algn="ctr">
              <a:lnSpc>
                <a:spcPts val="10800"/>
              </a:lnSpc>
            </a:pPr>
            <a:r>
              <a:rPr lang="en-US" sz="5000" b="1" dirty="0">
                <a:solidFill>
                  <a:srgbClr val="FF0000"/>
                </a:solidFill>
                <a:latin typeface="Arial" panose="020B0604020202020204" pitchFamily="34" charset="0"/>
                <a:cs typeface="Arial" panose="020B0604020202020204" pitchFamily="34" charset="0"/>
              </a:rPr>
              <a:t>II. GIẢI QUYẾT VẤN ĐỀ</a:t>
            </a:r>
            <a:endParaRPr lang="en-US" sz="5000" dirty="0">
              <a:solidFill>
                <a:srgbClr val="F75B56"/>
              </a:solidFill>
              <a:latin typeface="Arial" panose="020B0604020202020204" pitchFamily="34" charset="0"/>
              <a:cs typeface="Arial" panose="020B0604020202020204" pitchFamily="34" charset="0"/>
            </a:endParaRPr>
          </a:p>
        </p:txBody>
      </p:sp>
      <p:sp>
        <p:nvSpPr>
          <p:cNvPr id="22" name="Rectangle 21"/>
          <p:cNvSpPr/>
          <p:nvPr/>
        </p:nvSpPr>
        <p:spPr>
          <a:xfrm>
            <a:off x="297114" y="1990801"/>
            <a:ext cx="11666286" cy="8402300"/>
          </a:xfrm>
          <a:prstGeom prst="rect">
            <a:avLst/>
          </a:prstGeom>
        </p:spPr>
        <p:txBody>
          <a:bodyPr wrap="square">
            <a:spAutoFit/>
          </a:bodyPr>
          <a:lstStyle/>
          <a:p>
            <a:pPr marL="457200" indent="-457200" algn="just">
              <a:buFont typeface="Wingdings" panose="05000000000000000000" pitchFamily="2" charset="2"/>
              <a:buChar char="Ø"/>
            </a:pPr>
            <a:r>
              <a:rPr lang="en-SG" sz="2700" dirty="0">
                <a:latin typeface="Arial" panose="020B0604020202020204" pitchFamily="34" charset="0"/>
                <a:cs typeface="Arial" panose="020B0604020202020204" pitchFamily="34" charset="0"/>
              </a:rPr>
              <a:t> </a:t>
            </a:r>
            <a:r>
              <a:rPr lang="vi-VN" sz="2700" dirty="0"/>
              <a:t>Khi có môi trường thì tạo điều kiện để trẻ phát triển tư duy.Trong các hoạt động học khoa học, trẻ em được học cách quan sát, phân tích và đưa ra kết luận theo kiểu tư duy quy nạp. </a:t>
            </a:r>
            <a:endParaRPr lang="en-US" sz="2700" dirty="0" smtClean="0"/>
          </a:p>
          <a:p>
            <a:pPr marL="457200" indent="-457200" algn="just">
              <a:buFont typeface="Wingdings" panose="05000000000000000000" pitchFamily="2" charset="2"/>
              <a:buChar char="Ø"/>
            </a:pPr>
            <a:r>
              <a:rPr lang="vi-VN" sz="2700" dirty="0" smtClean="0"/>
              <a:t>Sự </a:t>
            </a:r>
            <a:r>
              <a:rPr lang="vi-VN" sz="2700" dirty="0"/>
              <a:t>háo hức, say sưa, quên hết mọi thứ xung quanh chỉ để tập trung vào cái điều mình mong muốn đó cũng chính là những phẩm chất của những nhà khoa học thực thụ. </a:t>
            </a:r>
            <a:r>
              <a:rPr lang="vi-VN" sz="2700" dirty="0" smtClean="0"/>
              <a:t>Trẻ </a:t>
            </a:r>
            <a:r>
              <a:rPr lang="vi-VN" sz="2700" dirty="0"/>
              <a:t>em rất cần những môi trường giáo dục tốt để được tiếp tục phát triển những phẩm chất </a:t>
            </a:r>
            <a:r>
              <a:rPr lang="vi-VN" sz="2700" dirty="0" smtClean="0"/>
              <a:t>ấy.</a:t>
            </a:r>
            <a:endParaRPr lang="en-US" sz="2700" dirty="0"/>
          </a:p>
          <a:p>
            <a:pPr marL="457200" indent="-457200" algn="just">
              <a:buFont typeface="Wingdings" panose="05000000000000000000" pitchFamily="2" charset="2"/>
              <a:buChar char="Ø"/>
            </a:pPr>
            <a:r>
              <a:rPr lang="en-SG" sz="2700" dirty="0" err="1" smtClean="0">
                <a:latin typeface="Arial" panose="020B0604020202020204" pitchFamily="34" charset="0"/>
                <a:cs typeface="Arial" panose="020B0604020202020204" pitchFamily="34" charset="0"/>
              </a:rPr>
              <a:t>Bằng</a:t>
            </a:r>
            <a:r>
              <a:rPr lang="en-SG" sz="2700" dirty="0" smtClean="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sự</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nỗ</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lực</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và</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cố</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gắng</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học</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hỏi</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thông</a:t>
            </a:r>
            <a:r>
              <a:rPr lang="en-SG" sz="2700" dirty="0">
                <a:latin typeface="Arial" panose="020B0604020202020204" pitchFamily="34" charset="0"/>
                <a:cs typeface="Arial" panose="020B0604020202020204" pitchFamily="34" charset="0"/>
              </a:rPr>
              <a:t> qua </a:t>
            </a:r>
            <a:r>
              <a:rPr lang="en-SG" sz="2700" dirty="0" err="1">
                <a:latin typeface="Arial" panose="020B0604020202020204" pitchFamily="34" charset="0"/>
                <a:cs typeface="Arial" panose="020B0604020202020204" pitchFamily="34" charset="0"/>
              </a:rPr>
              <a:t>các</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lớp</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tập</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huấn</a:t>
            </a:r>
            <a:r>
              <a:rPr lang="en-SG" sz="2700" dirty="0">
                <a:latin typeface="Arial" panose="020B0604020202020204" pitchFamily="34" charset="0"/>
                <a:cs typeface="Arial" panose="020B0604020202020204" pitchFamily="34" charset="0"/>
              </a:rPr>
              <a:t>, qua </a:t>
            </a:r>
            <a:r>
              <a:rPr lang="en-SG" sz="2700" dirty="0" err="1">
                <a:latin typeface="Arial" panose="020B0604020202020204" pitchFamily="34" charset="0"/>
                <a:cs typeface="Arial" panose="020B0604020202020204" pitchFamily="34" charset="0"/>
              </a:rPr>
              <a:t>trao</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đổi</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với</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đồng</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nghiệp</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và</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tham</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khảo</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tư</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liệu</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trên</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các</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trang</a:t>
            </a:r>
            <a:r>
              <a:rPr lang="en-SG" sz="2700" dirty="0">
                <a:latin typeface="Arial" panose="020B0604020202020204" pitchFamily="34" charset="0"/>
                <a:cs typeface="Arial" panose="020B0604020202020204" pitchFamily="34" charset="0"/>
              </a:rPr>
              <a:t> web </a:t>
            </a:r>
            <a:r>
              <a:rPr lang="en-SG" sz="2700" dirty="0" err="1">
                <a:latin typeface="Arial" panose="020B0604020202020204" pitchFamily="34" charset="0"/>
                <a:cs typeface="Arial" panose="020B0604020202020204" pitchFamily="34" charset="0"/>
              </a:rPr>
              <a:t>đã</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giúp</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tôi</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có</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thể</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định</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hình</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được</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mình</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phải</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làm</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gì</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để</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có</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được</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môi</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trường</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hoạt</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động</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theo</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phương</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pháp</a:t>
            </a:r>
            <a:r>
              <a:rPr lang="en-SG" sz="2700" dirty="0">
                <a:latin typeface="Arial" panose="020B0604020202020204" pitchFamily="34" charset="0"/>
                <a:cs typeface="Arial" panose="020B0604020202020204" pitchFamily="34" charset="0"/>
              </a:rPr>
              <a:t> STEAM </a:t>
            </a:r>
            <a:r>
              <a:rPr lang="en-SG" sz="2700" dirty="0" err="1">
                <a:latin typeface="Arial" panose="020B0604020202020204" pitchFamily="34" charset="0"/>
                <a:cs typeface="Arial" panose="020B0604020202020204" pitchFamily="34" charset="0"/>
              </a:rPr>
              <a:t>cho</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trẻ</a:t>
            </a:r>
            <a:r>
              <a:rPr lang="en-SG" sz="2700" dirty="0">
                <a:latin typeface="Arial" panose="020B0604020202020204" pitchFamily="34" charset="0"/>
                <a:cs typeface="Arial" panose="020B0604020202020204" pitchFamily="34" charset="0"/>
              </a:rPr>
              <a:t> ở </a:t>
            </a:r>
            <a:r>
              <a:rPr lang="en-SG" sz="2700" dirty="0" err="1">
                <a:latin typeface="Arial" panose="020B0604020202020204" pitchFamily="34" charset="0"/>
                <a:cs typeface="Arial" panose="020B0604020202020204" pitchFamily="34" charset="0"/>
              </a:rPr>
              <a:t>lớp</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phù</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hợp</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với</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điều</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kiện</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hoàn</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cảnh</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thực</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tế</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của</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lớp</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mình</a:t>
            </a:r>
            <a:r>
              <a:rPr lang="en-SG" sz="2700" dirty="0">
                <a:latin typeface="Arial" panose="020B0604020202020204" pitchFamily="34" charset="0"/>
                <a:cs typeface="Arial" panose="020B0604020202020204" pitchFamily="34" charset="0"/>
              </a:rPr>
              <a:t>. </a:t>
            </a:r>
            <a:endParaRPr lang="en-SG" sz="2700" dirty="0" smtClean="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r>
              <a:rPr lang="en-SG" sz="2700" dirty="0" smtClean="0">
                <a:latin typeface="Arial" panose="020B0604020202020204" pitchFamily="34" charset="0"/>
                <a:cs typeface="Arial" panose="020B0604020202020204" pitchFamily="34" charset="0"/>
              </a:rPr>
              <a:t>Đ</a:t>
            </a:r>
            <a:r>
              <a:rPr lang="en-US" sz="2700" dirty="0">
                <a:latin typeface="Arial" panose="020B0604020202020204" pitchFamily="34" charset="0"/>
                <a:cs typeface="Arial" panose="020B0604020202020204" pitchFamily="34" charset="0"/>
              </a:rPr>
              <a:t>ể </a:t>
            </a:r>
            <a:r>
              <a:rPr lang="en-US" sz="2700" dirty="0" err="1">
                <a:latin typeface="Arial" panose="020B0604020202020204" pitchFamily="34" charset="0"/>
                <a:cs typeface="Arial" panose="020B0604020202020204" pitchFamily="34" charset="0"/>
              </a:rPr>
              <a:t>phù</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hợp</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với</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tình</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hình</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thực</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tế</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khi</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bắt</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tay</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vào</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thiết</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kế</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góc</a:t>
            </a:r>
            <a:r>
              <a:rPr lang="en-US" sz="2700" dirty="0">
                <a:latin typeface="Arial" panose="020B0604020202020204" pitchFamily="34" charset="0"/>
                <a:cs typeface="Arial" panose="020B0604020202020204" pitchFamily="34" charset="0"/>
              </a:rPr>
              <a:t> </a:t>
            </a:r>
            <a:r>
              <a:rPr lang="en-US" sz="2700" dirty="0" err="1" smtClean="0">
                <a:latin typeface="Arial" panose="020B0604020202020204" pitchFamily="34" charset="0"/>
                <a:cs typeface="Arial" panose="020B0604020202020204" pitchFamily="34" charset="0"/>
              </a:rPr>
              <a:t>tại</a:t>
            </a:r>
            <a:r>
              <a:rPr lang="en-US" sz="2700" dirty="0" smtClean="0">
                <a:latin typeface="Arial" panose="020B0604020202020204" pitchFamily="34" charset="0"/>
                <a:cs typeface="Arial" panose="020B0604020202020204" pitchFamily="34" charset="0"/>
              </a:rPr>
              <a:t> </a:t>
            </a:r>
            <a:r>
              <a:rPr lang="en-US" sz="2700" dirty="0" err="1" smtClean="0">
                <a:latin typeface="Arial" panose="020B0604020202020204" pitchFamily="34" charset="0"/>
                <a:cs typeface="Arial" panose="020B0604020202020204" pitchFamily="34" charset="0"/>
              </a:rPr>
              <a:t>lớp</a:t>
            </a:r>
            <a:r>
              <a:rPr lang="en-US" sz="2700" dirty="0" smtClean="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tôi</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luôn</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muốn</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cùng</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trẻ</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tìm</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kiếm</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và</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sử</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dụng</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những</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đồ</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dùng</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tự</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nhiên</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thân</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thiện</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với</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môi</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trường</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đơn</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giản</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và</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gần</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gũi</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như</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Các</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đoạn</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gỗ</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bìa</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cattong</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ống</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hút</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các</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loại</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giấy</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màu</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lá</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cây</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túi</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bóng</a:t>
            </a:r>
            <a:r>
              <a:rPr lang="en-US" sz="2700" dirty="0">
                <a:latin typeface="Arial" panose="020B0604020202020204" pitchFamily="34" charset="0"/>
                <a:cs typeface="Arial" panose="020B0604020202020204" pitchFamily="34" charset="0"/>
              </a:rPr>
              <a:t>, que </a:t>
            </a:r>
            <a:r>
              <a:rPr lang="en-US" sz="2700" dirty="0" err="1">
                <a:latin typeface="Arial" panose="020B0604020202020204" pitchFamily="34" charset="0"/>
                <a:cs typeface="Arial" panose="020B0604020202020204" pitchFamily="34" charset="0"/>
              </a:rPr>
              <a:t>kem</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dây</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vải</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đá</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sỏi</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lá</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cây</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hạt</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gấc</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là</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các</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nguyên</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vật</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liệu</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có</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thể</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sưu</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tầm</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không</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mất</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tiền</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mua</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nhằm</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đảm</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bảo</a:t>
            </a:r>
            <a:r>
              <a:rPr lang="en-US" sz="2700" dirty="0">
                <a:latin typeface="Arial" panose="020B0604020202020204" pitchFamily="34" charset="0"/>
                <a:cs typeface="Arial" panose="020B0604020202020204" pitchFamily="34" charset="0"/>
              </a:rPr>
              <a:t> an </a:t>
            </a:r>
            <a:r>
              <a:rPr lang="en-US" sz="2700" dirty="0" err="1">
                <a:latin typeface="Arial" panose="020B0604020202020204" pitchFamily="34" charset="0"/>
                <a:cs typeface="Arial" panose="020B0604020202020204" pitchFamily="34" charset="0"/>
              </a:rPr>
              <a:t>toàn</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đồng</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thời</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kích</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thích</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sự</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sáng</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tạo</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của</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trẻ</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trong</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quá</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trình</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trẻ</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hoạt</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động</a:t>
            </a:r>
            <a:r>
              <a:rPr lang="en-US" sz="2700" dirty="0">
                <a:latin typeface="Arial" panose="020B0604020202020204" pitchFamily="34" charset="0"/>
                <a:cs typeface="Arial" panose="020B0604020202020204" pitchFamily="34" charset="0"/>
              </a:rPr>
              <a:t>.</a:t>
            </a:r>
          </a:p>
          <a:p>
            <a:pPr marL="457200" indent="-457200" algn="just">
              <a:buFont typeface="Wingdings" panose="05000000000000000000" pitchFamily="2" charset="2"/>
              <a:buChar char="Ø"/>
            </a:pPr>
            <a:endParaRPr lang="en-US" sz="2700" dirty="0"/>
          </a:p>
        </p:txBody>
      </p:sp>
      <p:pic>
        <p:nvPicPr>
          <p:cNvPr id="2" name="Pictur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304714" y="1211580"/>
            <a:ext cx="4879181" cy="58844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078702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297114" y="1028700"/>
            <a:ext cx="12123486" cy="8763000"/>
            <a:chOff x="0" y="0"/>
            <a:chExt cx="4519493" cy="1274451"/>
          </a:xfrm>
        </p:grpSpPr>
        <p:sp>
          <p:nvSpPr>
            <p:cNvPr id="4" name="Freeform 4"/>
            <p:cNvSpPr/>
            <p:nvPr/>
          </p:nvSpPr>
          <p:spPr>
            <a:xfrm>
              <a:off x="0" y="0"/>
              <a:ext cx="4519493" cy="1274451"/>
            </a:xfrm>
            <a:custGeom>
              <a:avLst/>
              <a:gdLst/>
              <a:ahLst/>
              <a:cxnLst/>
              <a:rect l="l" t="t" r="r" b="b"/>
              <a:pathLst>
                <a:path w="4519493" h="1274451">
                  <a:moveTo>
                    <a:pt x="4395033" y="1274451"/>
                  </a:moveTo>
                  <a:lnTo>
                    <a:pt x="124460" y="1274451"/>
                  </a:lnTo>
                  <a:cubicBezTo>
                    <a:pt x="55880" y="1274451"/>
                    <a:pt x="0" y="1218571"/>
                    <a:pt x="0" y="1149991"/>
                  </a:cubicBezTo>
                  <a:lnTo>
                    <a:pt x="0" y="124460"/>
                  </a:lnTo>
                  <a:cubicBezTo>
                    <a:pt x="0" y="55880"/>
                    <a:pt x="55880" y="0"/>
                    <a:pt x="124460" y="0"/>
                  </a:cubicBezTo>
                  <a:lnTo>
                    <a:pt x="4395033" y="0"/>
                  </a:lnTo>
                  <a:cubicBezTo>
                    <a:pt x="4463613" y="0"/>
                    <a:pt x="4519493" y="55880"/>
                    <a:pt x="4519493" y="124460"/>
                  </a:cubicBezTo>
                  <a:lnTo>
                    <a:pt x="4519493" y="1149991"/>
                  </a:lnTo>
                  <a:cubicBezTo>
                    <a:pt x="4519493" y="1218571"/>
                    <a:pt x="4463613" y="1274451"/>
                    <a:pt x="4395033" y="1274451"/>
                  </a:cubicBezTo>
                  <a:close/>
                </a:path>
              </a:pathLst>
            </a:custGeom>
            <a:solidFill>
              <a:srgbClr val="EDECED"/>
            </a:solidFill>
          </p:spPr>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0930102">
            <a:off x="727772" y="727296"/>
            <a:ext cx="931453" cy="1118557"/>
          </a:xfrm>
          <a:prstGeom prst="rect">
            <a:avLst/>
          </a:prstGeom>
        </p:spPr>
      </p:pic>
      <p:sp>
        <p:nvSpPr>
          <p:cNvPr id="13" name="TextBox 13"/>
          <p:cNvSpPr txBox="1"/>
          <p:nvPr/>
        </p:nvSpPr>
        <p:spPr>
          <a:xfrm>
            <a:off x="1929797" y="1211580"/>
            <a:ext cx="9957403" cy="830997"/>
          </a:xfrm>
          <a:prstGeom prst="rect">
            <a:avLst/>
          </a:prstGeom>
        </p:spPr>
        <p:txBody>
          <a:bodyPr wrap="square" lIns="0" tIns="0" rIns="0" bIns="0" rtlCol="0" anchor="t">
            <a:spAutoFit/>
          </a:bodyPr>
          <a:lstStyle/>
          <a:p>
            <a:r>
              <a:rPr lang="en-SG" sz="2700" b="1" i="1" dirty="0">
                <a:solidFill>
                  <a:srgbClr val="006600"/>
                </a:solidFill>
              </a:rPr>
              <a:t>3.4 </a:t>
            </a:r>
            <a:r>
              <a:rPr lang="en-SG" sz="2700" b="1" i="1" dirty="0" err="1">
                <a:solidFill>
                  <a:srgbClr val="006600"/>
                </a:solidFill>
              </a:rPr>
              <a:t>Biện</a:t>
            </a:r>
            <a:r>
              <a:rPr lang="en-SG" sz="2700" b="1" i="1" dirty="0">
                <a:solidFill>
                  <a:srgbClr val="006600"/>
                </a:solidFill>
              </a:rPr>
              <a:t> </a:t>
            </a:r>
            <a:r>
              <a:rPr lang="en-SG" sz="2700" b="1" i="1" dirty="0" err="1">
                <a:solidFill>
                  <a:srgbClr val="006600"/>
                </a:solidFill>
              </a:rPr>
              <a:t>pháp</a:t>
            </a:r>
            <a:r>
              <a:rPr lang="en-SG" sz="2700" b="1" i="1" dirty="0">
                <a:solidFill>
                  <a:srgbClr val="006600"/>
                </a:solidFill>
              </a:rPr>
              <a:t> 4: </a:t>
            </a:r>
            <a:r>
              <a:rPr lang="en-SG" sz="2700" b="1" i="1" dirty="0" err="1" smtClean="0">
                <a:solidFill>
                  <a:srgbClr val="006600"/>
                </a:solidFill>
              </a:rPr>
              <a:t>Tích</a:t>
            </a:r>
            <a:r>
              <a:rPr lang="en-SG" sz="2700" b="1" i="1" dirty="0" smtClean="0">
                <a:solidFill>
                  <a:srgbClr val="006600"/>
                </a:solidFill>
              </a:rPr>
              <a:t> </a:t>
            </a:r>
            <a:r>
              <a:rPr lang="en-SG" sz="2700" b="1" i="1" dirty="0" err="1" smtClean="0">
                <a:solidFill>
                  <a:srgbClr val="006600"/>
                </a:solidFill>
              </a:rPr>
              <a:t>hợp</a:t>
            </a:r>
            <a:r>
              <a:rPr lang="en-SG" sz="2700" b="1" i="1" dirty="0" smtClean="0">
                <a:solidFill>
                  <a:srgbClr val="006600"/>
                </a:solidFill>
              </a:rPr>
              <a:t> </a:t>
            </a:r>
            <a:r>
              <a:rPr lang="en-SG" sz="2700" b="1" i="1" dirty="0" err="1" smtClean="0">
                <a:solidFill>
                  <a:srgbClr val="006600"/>
                </a:solidFill>
              </a:rPr>
              <a:t>phương</a:t>
            </a:r>
            <a:r>
              <a:rPr lang="en-SG" sz="2700" b="1" i="1" dirty="0" smtClean="0">
                <a:solidFill>
                  <a:srgbClr val="006600"/>
                </a:solidFill>
              </a:rPr>
              <a:t> </a:t>
            </a:r>
            <a:r>
              <a:rPr lang="en-SG" sz="2700" b="1" i="1" dirty="0" err="1">
                <a:solidFill>
                  <a:srgbClr val="006600"/>
                </a:solidFill>
              </a:rPr>
              <a:t>pháp</a:t>
            </a:r>
            <a:r>
              <a:rPr lang="en-SG" sz="2700" b="1" i="1" dirty="0">
                <a:solidFill>
                  <a:srgbClr val="006600"/>
                </a:solidFill>
              </a:rPr>
              <a:t> STEAM </a:t>
            </a:r>
            <a:r>
              <a:rPr lang="en-SG" sz="2700" b="1" i="1" dirty="0" err="1">
                <a:solidFill>
                  <a:srgbClr val="006600"/>
                </a:solidFill>
              </a:rPr>
              <a:t>trong</a:t>
            </a:r>
            <a:r>
              <a:rPr lang="en-SG" sz="2700" b="1" i="1" dirty="0">
                <a:solidFill>
                  <a:srgbClr val="006600"/>
                </a:solidFill>
              </a:rPr>
              <a:t> </a:t>
            </a:r>
            <a:r>
              <a:rPr lang="en-SG" sz="2700" b="1" i="1" dirty="0" err="1">
                <a:solidFill>
                  <a:srgbClr val="006600"/>
                </a:solidFill>
              </a:rPr>
              <a:t>các</a:t>
            </a:r>
            <a:r>
              <a:rPr lang="en-SG" sz="2700" b="1" i="1" dirty="0">
                <a:solidFill>
                  <a:srgbClr val="006600"/>
                </a:solidFill>
              </a:rPr>
              <a:t> </a:t>
            </a:r>
            <a:r>
              <a:rPr lang="en-SG" sz="2700" b="1" i="1" dirty="0" err="1">
                <a:solidFill>
                  <a:srgbClr val="006600"/>
                </a:solidFill>
              </a:rPr>
              <a:t>hoạt</a:t>
            </a:r>
            <a:r>
              <a:rPr lang="en-SG" sz="2700" b="1" i="1" dirty="0">
                <a:solidFill>
                  <a:srgbClr val="006600"/>
                </a:solidFill>
              </a:rPr>
              <a:t> </a:t>
            </a:r>
            <a:r>
              <a:rPr lang="en-SG" sz="2700" b="1" i="1" dirty="0" err="1">
                <a:solidFill>
                  <a:srgbClr val="006600"/>
                </a:solidFill>
              </a:rPr>
              <a:t>động</a:t>
            </a:r>
            <a:r>
              <a:rPr lang="en-SG" sz="2700" b="1" i="1" dirty="0">
                <a:solidFill>
                  <a:srgbClr val="006600"/>
                </a:solidFill>
              </a:rPr>
              <a:t> </a:t>
            </a:r>
            <a:r>
              <a:rPr lang="en-SG" sz="2700" b="1" i="1" dirty="0" err="1">
                <a:solidFill>
                  <a:srgbClr val="006600"/>
                </a:solidFill>
              </a:rPr>
              <a:t>học</a:t>
            </a:r>
            <a:r>
              <a:rPr lang="en-SG" sz="2700" b="1" i="1" dirty="0">
                <a:solidFill>
                  <a:srgbClr val="006600"/>
                </a:solidFill>
              </a:rPr>
              <a:t> </a:t>
            </a:r>
            <a:r>
              <a:rPr lang="en-SG" sz="2700" b="1" i="1" dirty="0" err="1" smtClean="0">
                <a:solidFill>
                  <a:srgbClr val="006600"/>
                </a:solidFill>
              </a:rPr>
              <a:t>khám</a:t>
            </a:r>
            <a:r>
              <a:rPr lang="en-SG" sz="2700" b="1" i="1" dirty="0" smtClean="0">
                <a:solidFill>
                  <a:srgbClr val="006600"/>
                </a:solidFill>
              </a:rPr>
              <a:t> </a:t>
            </a:r>
            <a:r>
              <a:rPr lang="en-SG" sz="2700" b="1" i="1" dirty="0" err="1" smtClean="0">
                <a:solidFill>
                  <a:srgbClr val="006600"/>
                </a:solidFill>
              </a:rPr>
              <a:t>phá</a:t>
            </a:r>
            <a:r>
              <a:rPr lang="en-SG" sz="2700" b="1" i="1" dirty="0" smtClean="0">
                <a:solidFill>
                  <a:srgbClr val="006600"/>
                </a:solidFill>
              </a:rPr>
              <a:t> </a:t>
            </a:r>
            <a:r>
              <a:rPr lang="en-SG" sz="2700" b="1" i="1" dirty="0" err="1" smtClean="0">
                <a:solidFill>
                  <a:srgbClr val="006600"/>
                </a:solidFill>
              </a:rPr>
              <a:t>cho</a:t>
            </a:r>
            <a:r>
              <a:rPr lang="en-SG" sz="2700" b="1" i="1" dirty="0" smtClean="0">
                <a:solidFill>
                  <a:srgbClr val="006600"/>
                </a:solidFill>
              </a:rPr>
              <a:t> </a:t>
            </a:r>
            <a:r>
              <a:rPr lang="en-SG" sz="2700" b="1" i="1" dirty="0" err="1" smtClean="0">
                <a:solidFill>
                  <a:srgbClr val="006600"/>
                </a:solidFill>
              </a:rPr>
              <a:t>trẻ</a:t>
            </a:r>
            <a:endParaRPr lang="en-US" sz="2700" dirty="0">
              <a:solidFill>
                <a:srgbClr val="006600"/>
              </a:solidFill>
            </a:endParaRPr>
          </a:p>
        </p:txBody>
      </p:sp>
      <p:sp>
        <p:nvSpPr>
          <p:cNvPr id="18" name="TextBox 6"/>
          <p:cNvSpPr txBox="1"/>
          <p:nvPr/>
        </p:nvSpPr>
        <p:spPr>
          <a:xfrm>
            <a:off x="0" y="-308383"/>
            <a:ext cx="18262599" cy="1184683"/>
          </a:xfrm>
          <a:prstGeom prst="rect">
            <a:avLst/>
          </a:prstGeom>
        </p:spPr>
        <p:txBody>
          <a:bodyPr wrap="square" lIns="0" tIns="0" rIns="0" bIns="0" rtlCol="0" anchor="t">
            <a:spAutoFit/>
          </a:bodyPr>
          <a:lstStyle/>
          <a:p>
            <a:pPr algn="ctr">
              <a:lnSpc>
                <a:spcPts val="10800"/>
              </a:lnSpc>
            </a:pPr>
            <a:r>
              <a:rPr lang="en-US" sz="5000" b="1" dirty="0">
                <a:solidFill>
                  <a:srgbClr val="FF0000"/>
                </a:solidFill>
                <a:latin typeface="Arial" panose="020B0604020202020204" pitchFamily="34" charset="0"/>
                <a:cs typeface="Arial" panose="020B0604020202020204" pitchFamily="34" charset="0"/>
              </a:rPr>
              <a:t>II. GIẢI QUYẾT VẤN ĐỀ</a:t>
            </a:r>
            <a:endParaRPr lang="en-US" sz="5000" dirty="0">
              <a:solidFill>
                <a:srgbClr val="F75B56"/>
              </a:solidFill>
              <a:latin typeface="Arial" panose="020B0604020202020204" pitchFamily="34" charset="0"/>
              <a:cs typeface="Arial" panose="020B0604020202020204" pitchFamily="34" charset="0"/>
            </a:endParaRPr>
          </a:p>
        </p:txBody>
      </p:sp>
      <p:sp>
        <p:nvSpPr>
          <p:cNvPr id="22" name="Rectangle 21"/>
          <p:cNvSpPr/>
          <p:nvPr/>
        </p:nvSpPr>
        <p:spPr>
          <a:xfrm>
            <a:off x="618130" y="2070352"/>
            <a:ext cx="11201400" cy="7402026"/>
          </a:xfrm>
          <a:prstGeom prst="rect">
            <a:avLst/>
          </a:prstGeom>
        </p:spPr>
        <p:txBody>
          <a:bodyPr wrap="square">
            <a:spAutoFit/>
          </a:bodyPr>
          <a:lstStyle/>
          <a:p>
            <a:pPr marL="342900" indent="-342900" algn="just">
              <a:buFont typeface="Wingdings" panose="05000000000000000000" pitchFamily="2" charset="2"/>
              <a:buChar char="Ø"/>
            </a:pPr>
            <a:r>
              <a:rPr lang="vi-VN" sz="2500" dirty="0"/>
              <a:t>Khám phá khoa học là phương tiện để giao tiếp và làm quen với </a:t>
            </a:r>
            <a:r>
              <a:rPr lang="vi-VN" sz="2500" dirty="0" smtClean="0"/>
              <a:t>môi</a:t>
            </a:r>
            <a:r>
              <a:rPr lang="en-US" sz="2500" dirty="0" smtClean="0"/>
              <a:t> </a:t>
            </a:r>
            <a:r>
              <a:rPr lang="vi-VN" sz="2500" dirty="0" smtClean="0"/>
              <a:t>trường </a:t>
            </a:r>
            <a:r>
              <a:rPr lang="vi-VN" sz="2500" dirty="0"/>
              <a:t>xung quanh, để giao lưu và bày tỏ nguyện vọng của mình hình thành và nhận thức sự vật, hiện tượng xung quanh mà giáo dục thái độ ứng xử đúng đắn với thiên nhiên, với xã hội cho trẻ. </a:t>
            </a:r>
            <a:endParaRPr lang="en-US" sz="2500" dirty="0" smtClean="0"/>
          </a:p>
          <a:p>
            <a:pPr marL="342900" indent="-342900" algn="just">
              <a:buFont typeface="Wingdings" panose="05000000000000000000" pitchFamily="2" charset="2"/>
              <a:buChar char="Ø"/>
            </a:pPr>
            <a:r>
              <a:rPr lang="vi-VN" sz="2500" dirty="0" smtClean="0"/>
              <a:t>Thông </a:t>
            </a:r>
            <a:r>
              <a:rPr lang="vi-VN" sz="2500" dirty="0"/>
              <a:t>qua môn học này hình thành cho trẻ kỉ năng quan sát, tư duy, phân tích tổng hợp khái quát. Khám phá khoa học mang lại nguồn biểu tượng vô cùng phong phú, đa dạng, sinh động, đầy hấp dẫn với trẻ thơ, từ môi trường tự nhiên (cỏ cây, hoa lá, chim ….) đến môi trường xã hội (công việc của mỗi người trong xã hội, mối quan hệ của con người với nhau …) chính vì vậy sẽ phát triển ở trẻ năng lực quan sát, khả năng phân tích, so sánh, tổng hợp… nhờ vậy khả năng cảm nhận của trẻ sẽ nhạy bén, chính xác, những biểu tượng, kết quả trẻ thu nhận được trở nên cụ thể, sinh động và hấp dẫn hơn. </a:t>
            </a:r>
            <a:endParaRPr lang="en-US" sz="2500" dirty="0" smtClean="0"/>
          </a:p>
          <a:p>
            <a:pPr marL="342900" indent="-342900" algn="just">
              <a:buFont typeface="Wingdings" panose="05000000000000000000" pitchFamily="2" charset="2"/>
              <a:buChar char="Ø"/>
            </a:pPr>
            <a:r>
              <a:rPr lang="vi-VN" sz="2500" dirty="0" smtClean="0"/>
              <a:t>Qua </a:t>
            </a:r>
            <a:r>
              <a:rPr lang="vi-VN" sz="2500" dirty="0"/>
              <a:t>những thí nghiệm nhỏ trẻ được tự mình thực hiện trong độ tuổi mầm non sẽ hình thành ở trẻ những biểu tượng về tinh cam xã hội chính là cơ sở khoa học sau  này của  trẻ khám phá  tìm tòi. </a:t>
            </a:r>
            <a:endParaRPr lang="en-US" sz="2500" dirty="0" smtClean="0"/>
          </a:p>
          <a:p>
            <a:pPr marL="342900" indent="-342900" algn="just">
              <a:buFont typeface="Wingdings" panose="05000000000000000000" pitchFamily="2" charset="2"/>
              <a:buChar char="Ø"/>
            </a:pPr>
            <a:r>
              <a:rPr lang="vi-VN" sz="2500" dirty="0" smtClean="0"/>
              <a:t>Vậy </a:t>
            </a:r>
            <a:r>
              <a:rPr lang="vi-VN" sz="2500" dirty="0"/>
              <a:t>ứng dụng STEAM vào trong  hoạt </a:t>
            </a:r>
            <a:r>
              <a:rPr lang="vi-VN" sz="2500" dirty="0" smtClean="0"/>
              <a:t>động</a:t>
            </a:r>
            <a:r>
              <a:rPr lang="en-US" sz="2500" dirty="0"/>
              <a:t> </a:t>
            </a:r>
            <a:r>
              <a:rPr lang="vi-VN" sz="2500" dirty="0" smtClean="0"/>
              <a:t>này </a:t>
            </a:r>
            <a:r>
              <a:rPr lang="vi-VN" sz="2500" dirty="0"/>
              <a:t>như thế nào để vừa đạt được hiệu quả vừa tạo cơ hội để trẻ được trải nghiệm sáng tạo đó là những trăn trở của giáo viên như tôi</a:t>
            </a:r>
            <a:r>
              <a:rPr lang="vi-VN" sz="2500" dirty="0" smtClean="0"/>
              <a:t>.</a:t>
            </a:r>
            <a:endParaRPr lang="en-US" sz="25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91690" y="1925449"/>
            <a:ext cx="5196181" cy="3897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14" name="Group 13"/>
          <p:cNvGrpSpPr/>
          <p:nvPr/>
        </p:nvGrpSpPr>
        <p:grpSpPr>
          <a:xfrm>
            <a:off x="14478000" y="7499640"/>
            <a:ext cx="2528762" cy="2292060"/>
            <a:chOff x="1986475" y="2504981"/>
            <a:chExt cx="5800087" cy="5616379"/>
          </a:xfrm>
        </p:grpSpPr>
        <p:pic>
          <p:nvPicPr>
            <p:cNvPr id="17"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5400000">
              <a:off x="582381" y="3909076"/>
              <a:ext cx="5616378" cy="2808189"/>
            </a:xfrm>
            <a:prstGeom prst="rect">
              <a:avLst/>
            </a:prstGeom>
          </p:spPr>
        </p:pic>
        <p:pic>
          <p:nvPicPr>
            <p:cNvPr id="19"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flipH="1" flipV="1">
              <a:off x="4794665" y="2504981"/>
              <a:ext cx="2991897" cy="2991897"/>
            </a:xfrm>
            <a:prstGeom prst="rect">
              <a:avLst/>
            </a:prstGeom>
          </p:spPr>
        </p:pic>
        <p:grpSp>
          <p:nvGrpSpPr>
            <p:cNvPr id="20" name="Group 7"/>
            <p:cNvGrpSpPr/>
            <p:nvPr/>
          </p:nvGrpSpPr>
          <p:grpSpPr>
            <a:xfrm>
              <a:off x="5199039" y="5340439"/>
              <a:ext cx="2423218" cy="2423218"/>
              <a:chOff x="0" y="0"/>
              <a:chExt cx="6350000" cy="6350000"/>
            </a:xfrm>
          </p:grpSpPr>
          <p:sp>
            <p:nvSpPr>
              <p:cNvPr id="21"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C58A2"/>
              </a:solidFill>
            </p:spPr>
          </p:sp>
        </p:grpSp>
      </p:grpSp>
    </p:spTree>
    <p:extLst>
      <p:ext uri="{BB962C8B-B14F-4D97-AF65-F5344CB8AC3E}">
        <p14:creationId xmlns:p14="http://schemas.microsoft.com/office/powerpoint/2010/main" val="25478391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297114" y="1028700"/>
            <a:ext cx="12123486" cy="8763000"/>
            <a:chOff x="0" y="0"/>
            <a:chExt cx="4519493" cy="1274451"/>
          </a:xfrm>
        </p:grpSpPr>
        <p:sp>
          <p:nvSpPr>
            <p:cNvPr id="4" name="Freeform 4"/>
            <p:cNvSpPr/>
            <p:nvPr/>
          </p:nvSpPr>
          <p:spPr>
            <a:xfrm>
              <a:off x="0" y="0"/>
              <a:ext cx="4519493" cy="1274451"/>
            </a:xfrm>
            <a:custGeom>
              <a:avLst/>
              <a:gdLst/>
              <a:ahLst/>
              <a:cxnLst/>
              <a:rect l="l" t="t" r="r" b="b"/>
              <a:pathLst>
                <a:path w="4519493" h="1274451">
                  <a:moveTo>
                    <a:pt x="4395033" y="1274451"/>
                  </a:moveTo>
                  <a:lnTo>
                    <a:pt x="124460" y="1274451"/>
                  </a:lnTo>
                  <a:cubicBezTo>
                    <a:pt x="55880" y="1274451"/>
                    <a:pt x="0" y="1218571"/>
                    <a:pt x="0" y="1149991"/>
                  </a:cubicBezTo>
                  <a:lnTo>
                    <a:pt x="0" y="124460"/>
                  </a:lnTo>
                  <a:cubicBezTo>
                    <a:pt x="0" y="55880"/>
                    <a:pt x="55880" y="0"/>
                    <a:pt x="124460" y="0"/>
                  </a:cubicBezTo>
                  <a:lnTo>
                    <a:pt x="4395033" y="0"/>
                  </a:lnTo>
                  <a:cubicBezTo>
                    <a:pt x="4463613" y="0"/>
                    <a:pt x="4519493" y="55880"/>
                    <a:pt x="4519493" y="124460"/>
                  </a:cubicBezTo>
                  <a:lnTo>
                    <a:pt x="4519493" y="1149991"/>
                  </a:lnTo>
                  <a:cubicBezTo>
                    <a:pt x="4519493" y="1218571"/>
                    <a:pt x="4463613" y="1274451"/>
                    <a:pt x="4395033" y="1274451"/>
                  </a:cubicBezTo>
                  <a:close/>
                </a:path>
              </a:pathLst>
            </a:custGeom>
            <a:solidFill>
              <a:srgbClr val="EDECED"/>
            </a:solidFill>
          </p:spPr>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0930102">
            <a:off x="727772" y="727296"/>
            <a:ext cx="931453" cy="1118557"/>
          </a:xfrm>
          <a:prstGeom prst="rect">
            <a:avLst/>
          </a:prstGeom>
        </p:spPr>
      </p:pic>
      <p:sp>
        <p:nvSpPr>
          <p:cNvPr id="13" name="TextBox 13"/>
          <p:cNvSpPr txBox="1"/>
          <p:nvPr/>
        </p:nvSpPr>
        <p:spPr>
          <a:xfrm>
            <a:off x="1929797" y="1211580"/>
            <a:ext cx="9957403" cy="830997"/>
          </a:xfrm>
          <a:prstGeom prst="rect">
            <a:avLst/>
          </a:prstGeom>
        </p:spPr>
        <p:txBody>
          <a:bodyPr wrap="square" lIns="0" tIns="0" rIns="0" bIns="0" rtlCol="0" anchor="t">
            <a:spAutoFit/>
          </a:bodyPr>
          <a:lstStyle/>
          <a:p>
            <a:r>
              <a:rPr lang="en-SG" sz="2700" b="1" i="1" dirty="0">
                <a:solidFill>
                  <a:srgbClr val="006600"/>
                </a:solidFill>
              </a:rPr>
              <a:t>3.4 </a:t>
            </a:r>
            <a:r>
              <a:rPr lang="en-SG" sz="2700" b="1" i="1" dirty="0" err="1">
                <a:solidFill>
                  <a:srgbClr val="006600"/>
                </a:solidFill>
              </a:rPr>
              <a:t>Biện</a:t>
            </a:r>
            <a:r>
              <a:rPr lang="en-SG" sz="2700" b="1" i="1" dirty="0">
                <a:solidFill>
                  <a:srgbClr val="006600"/>
                </a:solidFill>
              </a:rPr>
              <a:t> </a:t>
            </a:r>
            <a:r>
              <a:rPr lang="en-SG" sz="2700" b="1" i="1" dirty="0" err="1">
                <a:solidFill>
                  <a:srgbClr val="006600"/>
                </a:solidFill>
              </a:rPr>
              <a:t>pháp</a:t>
            </a:r>
            <a:r>
              <a:rPr lang="en-SG" sz="2700" b="1" i="1" dirty="0">
                <a:solidFill>
                  <a:srgbClr val="006600"/>
                </a:solidFill>
              </a:rPr>
              <a:t> 4: </a:t>
            </a:r>
            <a:r>
              <a:rPr lang="en-SG" sz="2700" b="1" i="1" dirty="0" err="1" smtClean="0">
                <a:solidFill>
                  <a:srgbClr val="006600"/>
                </a:solidFill>
              </a:rPr>
              <a:t>Tích</a:t>
            </a:r>
            <a:r>
              <a:rPr lang="en-SG" sz="2700" b="1" i="1" dirty="0" smtClean="0">
                <a:solidFill>
                  <a:srgbClr val="006600"/>
                </a:solidFill>
              </a:rPr>
              <a:t> </a:t>
            </a:r>
            <a:r>
              <a:rPr lang="en-SG" sz="2700" b="1" i="1" dirty="0" err="1" smtClean="0">
                <a:solidFill>
                  <a:srgbClr val="006600"/>
                </a:solidFill>
              </a:rPr>
              <a:t>hợp</a:t>
            </a:r>
            <a:r>
              <a:rPr lang="en-SG" sz="2700" b="1" i="1" dirty="0" smtClean="0">
                <a:solidFill>
                  <a:srgbClr val="006600"/>
                </a:solidFill>
              </a:rPr>
              <a:t> </a:t>
            </a:r>
            <a:r>
              <a:rPr lang="en-SG" sz="2700" b="1" i="1" dirty="0" err="1" smtClean="0">
                <a:solidFill>
                  <a:srgbClr val="006600"/>
                </a:solidFill>
              </a:rPr>
              <a:t>phương</a:t>
            </a:r>
            <a:r>
              <a:rPr lang="en-SG" sz="2700" b="1" i="1" dirty="0" smtClean="0">
                <a:solidFill>
                  <a:srgbClr val="006600"/>
                </a:solidFill>
              </a:rPr>
              <a:t> </a:t>
            </a:r>
            <a:r>
              <a:rPr lang="en-SG" sz="2700" b="1" i="1" dirty="0" err="1">
                <a:solidFill>
                  <a:srgbClr val="006600"/>
                </a:solidFill>
              </a:rPr>
              <a:t>pháp</a:t>
            </a:r>
            <a:r>
              <a:rPr lang="en-SG" sz="2700" b="1" i="1" dirty="0">
                <a:solidFill>
                  <a:srgbClr val="006600"/>
                </a:solidFill>
              </a:rPr>
              <a:t> STEAM </a:t>
            </a:r>
            <a:r>
              <a:rPr lang="en-SG" sz="2700" b="1" i="1" dirty="0" err="1">
                <a:solidFill>
                  <a:srgbClr val="006600"/>
                </a:solidFill>
              </a:rPr>
              <a:t>trong</a:t>
            </a:r>
            <a:r>
              <a:rPr lang="en-SG" sz="2700" b="1" i="1" dirty="0">
                <a:solidFill>
                  <a:srgbClr val="006600"/>
                </a:solidFill>
              </a:rPr>
              <a:t> </a:t>
            </a:r>
            <a:r>
              <a:rPr lang="en-SG" sz="2700" b="1" i="1" dirty="0" err="1">
                <a:solidFill>
                  <a:srgbClr val="006600"/>
                </a:solidFill>
              </a:rPr>
              <a:t>các</a:t>
            </a:r>
            <a:r>
              <a:rPr lang="en-SG" sz="2700" b="1" i="1" dirty="0">
                <a:solidFill>
                  <a:srgbClr val="006600"/>
                </a:solidFill>
              </a:rPr>
              <a:t> </a:t>
            </a:r>
            <a:r>
              <a:rPr lang="en-SG" sz="2700" b="1" i="1" dirty="0" err="1">
                <a:solidFill>
                  <a:srgbClr val="006600"/>
                </a:solidFill>
              </a:rPr>
              <a:t>hoạt</a:t>
            </a:r>
            <a:r>
              <a:rPr lang="en-SG" sz="2700" b="1" i="1" dirty="0">
                <a:solidFill>
                  <a:srgbClr val="006600"/>
                </a:solidFill>
              </a:rPr>
              <a:t> </a:t>
            </a:r>
            <a:r>
              <a:rPr lang="en-SG" sz="2700" b="1" i="1" dirty="0" err="1">
                <a:solidFill>
                  <a:srgbClr val="006600"/>
                </a:solidFill>
              </a:rPr>
              <a:t>động</a:t>
            </a:r>
            <a:r>
              <a:rPr lang="en-SG" sz="2700" b="1" i="1" dirty="0">
                <a:solidFill>
                  <a:srgbClr val="006600"/>
                </a:solidFill>
              </a:rPr>
              <a:t> </a:t>
            </a:r>
            <a:r>
              <a:rPr lang="en-SG" sz="2700" b="1" i="1" dirty="0" err="1">
                <a:solidFill>
                  <a:srgbClr val="006600"/>
                </a:solidFill>
              </a:rPr>
              <a:t>học</a:t>
            </a:r>
            <a:r>
              <a:rPr lang="en-SG" sz="2700" b="1" i="1" dirty="0">
                <a:solidFill>
                  <a:srgbClr val="006600"/>
                </a:solidFill>
              </a:rPr>
              <a:t> </a:t>
            </a:r>
            <a:r>
              <a:rPr lang="en-SG" sz="2700" b="1" i="1" dirty="0" err="1" smtClean="0">
                <a:solidFill>
                  <a:srgbClr val="006600"/>
                </a:solidFill>
              </a:rPr>
              <a:t>khám</a:t>
            </a:r>
            <a:r>
              <a:rPr lang="en-SG" sz="2700" b="1" i="1" dirty="0" smtClean="0">
                <a:solidFill>
                  <a:srgbClr val="006600"/>
                </a:solidFill>
              </a:rPr>
              <a:t> </a:t>
            </a:r>
            <a:r>
              <a:rPr lang="en-SG" sz="2700" b="1" i="1" dirty="0" err="1" smtClean="0">
                <a:solidFill>
                  <a:srgbClr val="006600"/>
                </a:solidFill>
              </a:rPr>
              <a:t>phá</a:t>
            </a:r>
            <a:r>
              <a:rPr lang="en-SG" sz="2700" b="1" i="1" dirty="0" smtClean="0">
                <a:solidFill>
                  <a:srgbClr val="006600"/>
                </a:solidFill>
              </a:rPr>
              <a:t> </a:t>
            </a:r>
            <a:r>
              <a:rPr lang="en-SG" sz="2700" b="1" i="1" dirty="0" err="1" smtClean="0">
                <a:solidFill>
                  <a:srgbClr val="006600"/>
                </a:solidFill>
              </a:rPr>
              <a:t>cho</a:t>
            </a:r>
            <a:r>
              <a:rPr lang="en-SG" sz="2700" b="1" i="1" dirty="0" smtClean="0">
                <a:solidFill>
                  <a:srgbClr val="006600"/>
                </a:solidFill>
              </a:rPr>
              <a:t> </a:t>
            </a:r>
            <a:r>
              <a:rPr lang="en-SG" sz="2700" b="1" i="1" dirty="0" err="1" smtClean="0">
                <a:solidFill>
                  <a:srgbClr val="006600"/>
                </a:solidFill>
              </a:rPr>
              <a:t>trẻ</a:t>
            </a:r>
            <a:endParaRPr lang="en-US" sz="2700" dirty="0">
              <a:solidFill>
                <a:srgbClr val="006600"/>
              </a:solidFill>
            </a:endParaRPr>
          </a:p>
        </p:txBody>
      </p:sp>
      <p:sp>
        <p:nvSpPr>
          <p:cNvPr id="18" name="TextBox 6"/>
          <p:cNvSpPr txBox="1"/>
          <p:nvPr/>
        </p:nvSpPr>
        <p:spPr>
          <a:xfrm>
            <a:off x="0" y="-308383"/>
            <a:ext cx="18262599" cy="1184683"/>
          </a:xfrm>
          <a:prstGeom prst="rect">
            <a:avLst/>
          </a:prstGeom>
        </p:spPr>
        <p:txBody>
          <a:bodyPr wrap="square" lIns="0" tIns="0" rIns="0" bIns="0" rtlCol="0" anchor="t">
            <a:spAutoFit/>
          </a:bodyPr>
          <a:lstStyle/>
          <a:p>
            <a:pPr algn="ctr">
              <a:lnSpc>
                <a:spcPts val="10800"/>
              </a:lnSpc>
            </a:pPr>
            <a:r>
              <a:rPr lang="en-US" sz="5000" b="1" dirty="0">
                <a:solidFill>
                  <a:srgbClr val="FF0000"/>
                </a:solidFill>
                <a:latin typeface="Arial" panose="020B0604020202020204" pitchFamily="34" charset="0"/>
                <a:cs typeface="Arial" panose="020B0604020202020204" pitchFamily="34" charset="0"/>
              </a:rPr>
              <a:t>II. GIẢI QUYẾT VẤN ĐỀ</a:t>
            </a:r>
            <a:endParaRPr lang="en-US" sz="5000" dirty="0">
              <a:solidFill>
                <a:srgbClr val="F75B56"/>
              </a:solidFill>
              <a:latin typeface="Arial" panose="020B0604020202020204" pitchFamily="34" charset="0"/>
              <a:cs typeface="Arial" panose="020B0604020202020204" pitchFamily="34" charset="0"/>
            </a:endParaRPr>
          </a:p>
        </p:txBody>
      </p:sp>
      <p:sp>
        <p:nvSpPr>
          <p:cNvPr id="22" name="Rectangle 21"/>
          <p:cNvSpPr/>
          <p:nvPr/>
        </p:nvSpPr>
        <p:spPr>
          <a:xfrm>
            <a:off x="618130" y="2229832"/>
            <a:ext cx="11201400" cy="8171468"/>
          </a:xfrm>
          <a:prstGeom prst="rect">
            <a:avLst/>
          </a:prstGeom>
        </p:spPr>
        <p:txBody>
          <a:bodyPr wrap="square">
            <a:spAutoFit/>
          </a:bodyPr>
          <a:lstStyle/>
          <a:p>
            <a:pPr marL="342900" indent="-342900" algn="just">
              <a:buFont typeface="Wingdings" panose="05000000000000000000" pitchFamily="2" charset="2"/>
              <a:buChar char="Ø"/>
            </a:pPr>
            <a:r>
              <a:rPr lang="vi-VN" sz="2500" dirty="0"/>
              <a:t>Trong giờ học khám phá khoa học của trẻ, tôi tạo điều kiện để trẻ tri giác, tìm tòi và khám phá đồng thời khéo léo áp dụng phương pháp STEAM vào trong hoạt động như: sử dụng kính hiển vi để soi khám phá những bộ phận bên trong của hoa, tìm và ghép những bộ phận của cây hoa vào đúng vị trí của nó, sử dụng những cây hoa có sẵn vẽ hoặc xếp để tạo thành bức tranh của mình.</a:t>
            </a:r>
            <a:endParaRPr lang="en-US" sz="2500" dirty="0"/>
          </a:p>
          <a:p>
            <a:pPr marL="342900" indent="-342900" algn="just">
              <a:buFont typeface="Wingdings" panose="05000000000000000000" pitchFamily="2" charset="2"/>
              <a:buChar char="Ø"/>
            </a:pPr>
            <a:r>
              <a:rPr lang="vi-VN" sz="2500" dirty="0"/>
              <a:t>Tại trường chúng tôi khám phá khoa học là một trong những chiến lược quan trọng giúp phát triển tư duy và năng lực của trẻ, các bé không chỉ là học hỏi những kiến thức khoa học qua hình ảnh, lời kể mà còn trực tiếp trải nghiệm, tìm tòi, khám phá những gì bé quan tâm, muốn tìm hiểu. Hoạt động khoa học diễn ra đa dạng, như qua sách ảnh, video, thí nghiệm hóa học, thí nghiệm sinh học, ứng dụng khoa học thực tiễn, khoa học thường thức… </a:t>
            </a:r>
            <a:endParaRPr lang="en-US" sz="2500" dirty="0" smtClean="0"/>
          </a:p>
          <a:p>
            <a:pPr marL="342900" indent="-342900" algn="just">
              <a:buFont typeface="Wingdings" panose="05000000000000000000" pitchFamily="2" charset="2"/>
              <a:buChar char="Ø"/>
            </a:pPr>
            <a:r>
              <a:rPr lang="vi-VN" sz="2500" dirty="0"/>
              <a:t>Các cô giáo gợi ý, giúp trẻ suy nghĩ nhiều hơn về những gì các bé nhìn thấy và đang làm, kích thích trẻ quan sát, xem xét, phỏng đoán.. và hình thành thói quen hiểu đúng, hiểu chính xác về các hoạt động xung quanh. Các tiết học khoa học được thiết kế  theo chủ đề tuần, gồm có: Giờ học khám phá khoa học; Thí nghiệm khoa học; Đọc sách khoa học, xem các video về các vấn đề khoa học và trẻ là người được khám phá và trải nghiệm tìm hiểu vấn đề…</a:t>
            </a:r>
            <a:endParaRPr lang="en-US" sz="2500" dirty="0"/>
          </a:p>
          <a:p>
            <a:pPr marL="342900" indent="-342900" algn="just">
              <a:buFont typeface="Wingdings" panose="05000000000000000000" pitchFamily="2" charset="2"/>
              <a:buChar char="Ø"/>
            </a:pPr>
            <a:endParaRPr lang="en-US" sz="2500" dirty="0"/>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23333"/>
          <a:stretch/>
        </p:blipFill>
        <p:spPr>
          <a:xfrm>
            <a:off x="12721296" y="1286574"/>
            <a:ext cx="3853400" cy="39390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t="19318"/>
          <a:stretch/>
        </p:blipFill>
        <p:spPr>
          <a:xfrm>
            <a:off x="14173200" y="5410200"/>
            <a:ext cx="3577107" cy="3848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32046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297114" y="1028700"/>
            <a:ext cx="12123486" cy="8763000"/>
            <a:chOff x="0" y="0"/>
            <a:chExt cx="4519493" cy="1274451"/>
          </a:xfrm>
        </p:grpSpPr>
        <p:sp>
          <p:nvSpPr>
            <p:cNvPr id="4" name="Freeform 4"/>
            <p:cNvSpPr/>
            <p:nvPr/>
          </p:nvSpPr>
          <p:spPr>
            <a:xfrm>
              <a:off x="0" y="0"/>
              <a:ext cx="4519493" cy="1274451"/>
            </a:xfrm>
            <a:custGeom>
              <a:avLst/>
              <a:gdLst/>
              <a:ahLst/>
              <a:cxnLst/>
              <a:rect l="l" t="t" r="r" b="b"/>
              <a:pathLst>
                <a:path w="4519493" h="1274451">
                  <a:moveTo>
                    <a:pt x="4395033" y="1274451"/>
                  </a:moveTo>
                  <a:lnTo>
                    <a:pt x="124460" y="1274451"/>
                  </a:lnTo>
                  <a:cubicBezTo>
                    <a:pt x="55880" y="1274451"/>
                    <a:pt x="0" y="1218571"/>
                    <a:pt x="0" y="1149991"/>
                  </a:cubicBezTo>
                  <a:lnTo>
                    <a:pt x="0" y="124460"/>
                  </a:lnTo>
                  <a:cubicBezTo>
                    <a:pt x="0" y="55880"/>
                    <a:pt x="55880" y="0"/>
                    <a:pt x="124460" y="0"/>
                  </a:cubicBezTo>
                  <a:lnTo>
                    <a:pt x="4395033" y="0"/>
                  </a:lnTo>
                  <a:cubicBezTo>
                    <a:pt x="4463613" y="0"/>
                    <a:pt x="4519493" y="55880"/>
                    <a:pt x="4519493" y="124460"/>
                  </a:cubicBezTo>
                  <a:lnTo>
                    <a:pt x="4519493" y="1149991"/>
                  </a:lnTo>
                  <a:cubicBezTo>
                    <a:pt x="4519493" y="1218571"/>
                    <a:pt x="4463613" y="1274451"/>
                    <a:pt x="4395033" y="1274451"/>
                  </a:cubicBezTo>
                  <a:close/>
                </a:path>
              </a:pathLst>
            </a:custGeom>
            <a:solidFill>
              <a:srgbClr val="EDECED"/>
            </a:solidFill>
          </p:spPr>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0930102">
            <a:off x="727772" y="727296"/>
            <a:ext cx="931453" cy="1118557"/>
          </a:xfrm>
          <a:prstGeom prst="rect">
            <a:avLst/>
          </a:prstGeom>
        </p:spPr>
      </p:pic>
      <p:sp>
        <p:nvSpPr>
          <p:cNvPr id="13" name="TextBox 13"/>
          <p:cNvSpPr txBox="1"/>
          <p:nvPr/>
        </p:nvSpPr>
        <p:spPr>
          <a:xfrm>
            <a:off x="1929797" y="1211580"/>
            <a:ext cx="9957403" cy="830997"/>
          </a:xfrm>
          <a:prstGeom prst="rect">
            <a:avLst/>
          </a:prstGeom>
        </p:spPr>
        <p:txBody>
          <a:bodyPr wrap="square" lIns="0" tIns="0" rIns="0" bIns="0" rtlCol="0" anchor="t">
            <a:spAutoFit/>
          </a:bodyPr>
          <a:lstStyle/>
          <a:p>
            <a:r>
              <a:rPr lang="en-SG" sz="2700" b="1" i="1" dirty="0">
                <a:solidFill>
                  <a:srgbClr val="006600"/>
                </a:solidFill>
              </a:rPr>
              <a:t>3.4 </a:t>
            </a:r>
            <a:r>
              <a:rPr lang="en-SG" sz="2700" b="1" i="1" dirty="0" err="1">
                <a:solidFill>
                  <a:srgbClr val="006600"/>
                </a:solidFill>
              </a:rPr>
              <a:t>Biện</a:t>
            </a:r>
            <a:r>
              <a:rPr lang="en-SG" sz="2700" b="1" i="1" dirty="0">
                <a:solidFill>
                  <a:srgbClr val="006600"/>
                </a:solidFill>
              </a:rPr>
              <a:t> </a:t>
            </a:r>
            <a:r>
              <a:rPr lang="en-SG" sz="2700" b="1" i="1" dirty="0" err="1">
                <a:solidFill>
                  <a:srgbClr val="006600"/>
                </a:solidFill>
              </a:rPr>
              <a:t>pháp</a:t>
            </a:r>
            <a:r>
              <a:rPr lang="en-SG" sz="2700" b="1" i="1" dirty="0">
                <a:solidFill>
                  <a:srgbClr val="006600"/>
                </a:solidFill>
              </a:rPr>
              <a:t> 4: </a:t>
            </a:r>
            <a:r>
              <a:rPr lang="en-SG" sz="2700" b="1" i="1" dirty="0" err="1" smtClean="0">
                <a:solidFill>
                  <a:srgbClr val="006600"/>
                </a:solidFill>
              </a:rPr>
              <a:t>Tích</a:t>
            </a:r>
            <a:r>
              <a:rPr lang="en-SG" sz="2700" b="1" i="1" dirty="0" smtClean="0">
                <a:solidFill>
                  <a:srgbClr val="006600"/>
                </a:solidFill>
              </a:rPr>
              <a:t> </a:t>
            </a:r>
            <a:r>
              <a:rPr lang="en-SG" sz="2700" b="1" i="1" dirty="0" err="1" smtClean="0">
                <a:solidFill>
                  <a:srgbClr val="006600"/>
                </a:solidFill>
              </a:rPr>
              <a:t>hợp</a:t>
            </a:r>
            <a:r>
              <a:rPr lang="en-SG" sz="2700" b="1" i="1" dirty="0" smtClean="0">
                <a:solidFill>
                  <a:srgbClr val="006600"/>
                </a:solidFill>
              </a:rPr>
              <a:t> </a:t>
            </a:r>
            <a:r>
              <a:rPr lang="en-SG" sz="2700" b="1" i="1" dirty="0" err="1" smtClean="0">
                <a:solidFill>
                  <a:srgbClr val="006600"/>
                </a:solidFill>
              </a:rPr>
              <a:t>phương</a:t>
            </a:r>
            <a:r>
              <a:rPr lang="en-SG" sz="2700" b="1" i="1" dirty="0" smtClean="0">
                <a:solidFill>
                  <a:srgbClr val="006600"/>
                </a:solidFill>
              </a:rPr>
              <a:t> </a:t>
            </a:r>
            <a:r>
              <a:rPr lang="en-SG" sz="2700" b="1" i="1" dirty="0" err="1">
                <a:solidFill>
                  <a:srgbClr val="006600"/>
                </a:solidFill>
              </a:rPr>
              <a:t>pháp</a:t>
            </a:r>
            <a:r>
              <a:rPr lang="en-SG" sz="2700" b="1" i="1" dirty="0">
                <a:solidFill>
                  <a:srgbClr val="006600"/>
                </a:solidFill>
              </a:rPr>
              <a:t> STEAM </a:t>
            </a:r>
            <a:r>
              <a:rPr lang="en-SG" sz="2700" b="1" i="1" dirty="0" err="1">
                <a:solidFill>
                  <a:srgbClr val="006600"/>
                </a:solidFill>
              </a:rPr>
              <a:t>trong</a:t>
            </a:r>
            <a:r>
              <a:rPr lang="en-SG" sz="2700" b="1" i="1" dirty="0">
                <a:solidFill>
                  <a:srgbClr val="006600"/>
                </a:solidFill>
              </a:rPr>
              <a:t> </a:t>
            </a:r>
            <a:r>
              <a:rPr lang="en-SG" sz="2700" b="1" i="1" dirty="0" err="1">
                <a:solidFill>
                  <a:srgbClr val="006600"/>
                </a:solidFill>
              </a:rPr>
              <a:t>các</a:t>
            </a:r>
            <a:r>
              <a:rPr lang="en-SG" sz="2700" b="1" i="1" dirty="0">
                <a:solidFill>
                  <a:srgbClr val="006600"/>
                </a:solidFill>
              </a:rPr>
              <a:t> </a:t>
            </a:r>
            <a:r>
              <a:rPr lang="en-SG" sz="2700" b="1" i="1" dirty="0" err="1">
                <a:solidFill>
                  <a:srgbClr val="006600"/>
                </a:solidFill>
              </a:rPr>
              <a:t>hoạt</a:t>
            </a:r>
            <a:r>
              <a:rPr lang="en-SG" sz="2700" b="1" i="1" dirty="0">
                <a:solidFill>
                  <a:srgbClr val="006600"/>
                </a:solidFill>
              </a:rPr>
              <a:t> </a:t>
            </a:r>
            <a:r>
              <a:rPr lang="en-SG" sz="2700" b="1" i="1" dirty="0" err="1">
                <a:solidFill>
                  <a:srgbClr val="006600"/>
                </a:solidFill>
              </a:rPr>
              <a:t>động</a:t>
            </a:r>
            <a:r>
              <a:rPr lang="en-SG" sz="2700" b="1" i="1" dirty="0">
                <a:solidFill>
                  <a:srgbClr val="006600"/>
                </a:solidFill>
              </a:rPr>
              <a:t> </a:t>
            </a:r>
            <a:r>
              <a:rPr lang="en-SG" sz="2700" b="1" i="1" dirty="0" err="1">
                <a:solidFill>
                  <a:srgbClr val="006600"/>
                </a:solidFill>
              </a:rPr>
              <a:t>học</a:t>
            </a:r>
            <a:r>
              <a:rPr lang="en-SG" sz="2700" b="1" i="1" dirty="0">
                <a:solidFill>
                  <a:srgbClr val="006600"/>
                </a:solidFill>
              </a:rPr>
              <a:t> </a:t>
            </a:r>
            <a:r>
              <a:rPr lang="en-SG" sz="2700" b="1" i="1" dirty="0" err="1" smtClean="0">
                <a:solidFill>
                  <a:srgbClr val="006600"/>
                </a:solidFill>
              </a:rPr>
              <a:t>khám</a:t>
            </a:r>
            <a:r>
              <a:rPr lang="en-SG" sz="2700" b="1" i="1" dirty="0" smtClean="0">
                <a:solidFill>
                  <a:srgbClr val="006600"/>
                </a:solidFill>
              </a:rPr>
              <a:t> </a:t>
            </a:r>
            <a:r>
              <a:rPr lang="en-SG" sz="2700" b="1" i="1" dirty="0" err="1" smtClean="0">
                <a:solidFill>
                  <a:srgbClr val="006600"/>
                </a:solidFill>
              </a:rPr>
              <a:t>phá</a:t>
            </a:r>
            <a:r>
              <a:rPr lang="en-SG" sz="2700" b="1" i="1" dirty="0" smtClean="0">
                <a:solidFill>
                  <a:srgbClr val="006600"/>
                </a:solidFill>
              </a:rPr>
              <a:t> </a:t>
            </a:r>
            <a:r>
              <a:rPr lang="en-SG" sz="2700" b="1" i="1" dirty="0" err="1" smtClean="0">
                <a:solidFill>
                  <a:srgbClr val="006600"/>
                </a:solidFill>
              </a:rPr>
              <a:t>cho</a:t>
            </a:r>
            <a:r>
              <a:rPr lang="en-SG" sz="2700" b="1" i="1" dirty="0" smtClean="0">
                <a:solidFill>
                  <a:srgbClr val="006600"/>
                </a:solidFill>
              </a:rPr>
              <a:t> </a:t>
            </a:r>
            <a:r>
              <a:rPr lang="en-SG" sz="2700" b="1" i="1" dirty="0" err="1" smtClean="0">
                <a:solidFill>
                  <a:srgbClr val="006600"/>
                </a:solidFill>
              </a:rPr>
              <a:t>trẻ</a:t>
            </a:r>
            <a:endParaRPr lang="en-US" sz="2700" dirty="0">
              <a:solidFill>
                <a:srgbClr val="006600"/>
              </a:solidFill>
            </a:endParaRPr>
          </a:p>
        </p:txBody>
      </p:sp>
      <p:sp>
        <p:nvSpPr>
          <p:cNvPr id="18" name="TextBox 6"/>
          <p:cNvSpPr txBox="1"/>
          <p:nvPr/>
        </p:nvSpPr>
        <p:spPr>
          <a:xfrm>
            <a:off x="0" y="-308383"/>
            <a:ext cx="18262599" cy="1184683"/>
          </a:xfrm>
          <a:prstGeom prst="rect">
            <a:avLst/>
          </a:prstGeom>
        </p:spPr>
        <p:txBody>
          <a:bodyPr wrap="square" lIns="0" tIns="0" rIns="0" bIns="0" rtlCol="0" anchor="t">
            <a:spAutoFit/>
          </a:bodyPr>
          <a:lstStyle/>
          <a:p>
            <a:pPr algn="ctr">
              <a:lnSpc>
                <a:spcPts val="10800"/>
              </a:lnSpc>
            </a:pPr>
            <a:r>
              <a:rPr lang="en-US" sz="5000" b="1" dirty="0">
                <a:solidFill>
                  <a:srgbClr val="FF0000"/>
                </a:solidFill>
                <a:latin typeface="Arial" panose="020B0604020202020204" pitchFamily="34" charset="0"/>
                <a:cs typeface="Arial" panose="020B0604020202020204" pitchFamily="34" charset="0"/>
              </a:rPr>
              <a:t>II. GIẢI QUYẾT VẤN ĐỀ</a:t>
            </a:r>
            <a:endParaRPr lang="en-US" sz="5000" dirty="0">
              <a:solidFill>
                <a:srgbClr val="F75B56"/>
              </a:solidFill>
              <a:latin typeface="Arial" panose="020B0604020202020204" pitchFamily="34" charset="0"/>
              <a:cs typeface="Arial" panose="020B0604020202020204" pitchFamily="34" charset="0"/>
            </a:endParaRPr>
          </a:p>
        </p:txBody>
      </p:sp>
      <p:sp>
        <p:nvSpPr>
          <p:cNvPr id="22" name="Rectangle 21"/>
          <p:cNvSpPr/>
          <p:nvPr/>
        </p:nvSpPr>
        <p:spPr>
          <a:xfrm>
            <a:off x="618130" y="2229832"/>
            <a:ext cx="11201400" cy="7786747"/>
          </a:xfrm>
          <a:prstGeom prst="rect">
            <a:avLst/>
          </a:prstGeom>
        </p:spPr>
        <p:txBody>
          <a:bodyPr wrap="square">
            <a:spAutoFit/>
          </a:bodyPr>
          <a:lstStyle/>
          <a:p>
            <a:pPr marL="285750" indent="-285750" algn="just">
              <a:buFont typeface="Wingdings" panose="05000000000000000000" pitchFamily="2" charset="2"/>
              <a:buChar char="Ø"/>
            </a:pPr>
            <a:r>
              <a:rPr lang="vi-VN" sz="2500" dirty="0"/>
              <a:t>Tùy vào từng đối tượng, hoàn cảnh mà các kiến thức khoa học cần thể hiện trực quan hơn, sống động hơn, đối tượng khám phá phải gần gũi với đời sống của trẻ. Vì vậy, các cô giáo đã truyền tải kiến thức thế giới động vật qua các bài hát, câu chuyện kể, tranh ảnh, và cả các sinh vật sống để các bé được  làm quen. </a:t>
            </a:r>
            <a:endParaRPr lang="en-US" sz="2500" dirty="0" smtClean="0"/>
          </a:p>
          <a:p>
            <a:pPr marL="285750" indent="-285750" algn="just">
              <a:buFont typeface="Wingdings" panose="05000000000000000000" pitchFamily="2" charset="2"/>
              <a:buChar char="Ø"/>
            </a:pPr>
            <a:r>
              <a:rPr lang="vi-VN" sz="2500" dirty="0" smtClean="0"/>
              <a:t>Khi </a:t>
            </a:r>
            <a:r>
              <a:rPr lang="vi-VN" sz="2500" dirty="0"/>
              <a:t>được quan sát, chạm vào con bướm và tự đưa ra nhận xét về </a:t>
            </a:r>
            <a:r>
              <a:rPr lang="vi-VN" sz="2500" dirty="0" smtClean="0"/>
              <a:t>cấu</a:t>
            </a:r>
            <a:r>
              <a:rPr lang="en-US" sz="2500" dirty="0" smtClean="0"/>
              <a:t> </a:t>
            </a:r>
            <a:r>
              <a:rPr lang="vi-VN" sz="2500" dirty="0"/>
              <a:t>tạo, đặc tính của nó, các bé tỏ ra hứng thú, có bạn còn hơi sợ khi lần đầu tiên chạm vào bướm nhỏ. Từ sự hứng thú của trẻ giáo viên đặt ra những câu hỏi: Con bướm được hình thành từ đâu? Nếu trời mưa hay nắng thì con bướm đâu? Từ  đó trẻ tiến hành làm hoạt động STEAM làm tổ cho con bướm?</a:t>
            </a:r>
            <a:endParaRPr lang="en-US" sz="2500" dirty="0"/>
          </a:p>
          <a:p>
            <a:pPr marL="285750" indent="-285750" algn="just">
              <a:buFont typeface="Wingdings" panose="05000000000000000000" pitchFamily="2" charset="2"/>
              <a:buChar char="Ø"/>
            </a:pPr>
            <a:endParaRPr lang="en-US" sz="2500" dirty="0"/>
          </a:p>
          <a:p>
            <a:pPr marL="285750" indent="-285750" algn="just">
              <a:buFont typeface="Wingdings" panose="05000000000000000000" pitchFamily="2" charset="2"/>
              <a:buChar char="Ø"/>
            </a:pPr>
            <a:r>
              <a:rPr lang="vi-VN" sz="2500" dirty="0"/>
              <a:t>Khi nhắc đến khoa học, có thể chúng ta sẽ nghĩ đến những gì cao siêu, những phát minh vĩ đại, nhưng bản chất của khoa học là tìm hiểu tất cả những gì thuộc về cuộc sống hằng ngày và thí nghiệm khoa học không chỉ là kiến thức mà qua đó trẻ được học cách tìm hiểu về khoa học và hình thành phản xạ tư duy. Vì thế, </a:t>
            </a:r>
            <a:r>
              <a:rPr lang="en-US" sz="2500" dirty="0" err="1" smtClean="0"/>
              <a:t>việc</a:t>
            </a:r>
            <a:r>
              <a:rPr lang="vi-VN" sz="2500" dirty="0" smtClean="0"/>
              <a:t> </a:t>
            </a:r>
            <a:r>
              <a:rPr lang="vi-VN" sz="2500" dirty="0"/>
              <a:t>chơi đùa với các con bằng những thí nghiệm khoa học vui, thú vị, hay giúp con khám phá thêm nhiều điều hấp dẫn, bí mật.</a:t>
            </a:r>
            <a:endParaRPr lang="en-US" sz="2500" dirty="0"/>
          </a:p>
          <a:p>
            <a:pPr marL="342900" indent="-342900" algn="just">
              <a:buFont typeface="Wingdings" panose="05000000000000000000" pitchFamily="2" charset="2"/>
              <a:buChar char="Ø"/>
            </a:pPr>
            <a:endParaRPr lang="en-US" sz="2500" dirty="0"/>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12822" b="17693"/>
          <a:stretch/>
        </p:blipFill>
        <p:spPr>
          <a:xfrm>
            <a:off x="12706056" y="1226949"/>
            <a:ext cx="4421963" cy="36416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5000"/>
          <a:stretch/>
        </p:blipFill>
        <p:spPr>
          <a:xfrm>
            <a:off x="13030200" y="5524500"/>
            <a:ext cx="4775200" cy="3581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551776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flipV="1">
            <a:off x="13144500" y="5143500"/>
            <a:ext cx="5486400" cy="27432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1772900" y="1028700"/>
            <a:ext cx="2743200" cy="274320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V="1">
            <a:off x="11772900" y="3752850"/>
            <a:ext cx="2743200" cy="2743200"/>
          </a:xfrm>
          <a:prstGeom prst="rect">
            <a:avLst/>
          </a:prstGeom>
        </p:spPr>
      </p:pic>
      <p:grpSp>
        <p:nvGrpSpPr>
          <p:cNvPr id="5" name="Group 5"/>
          <p:cNvGrpSpPr/>
          <p:nvPr/>
        </p:nvGrpSpPr>
        <p:grpSpPr>
          <a:xfrm>
            <a:off x="14313345" y="1047750"/>
            <a:ext cx="2917380" cy="2917380"/>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86424"/>
            </a:solidFill>
          </p:spPr>
        </p:sp>
      </p:grpSp>
      <p:grpSp>
        <p:nvGrpSpPr>
          <p:cNvPr id="7" name="Group 7"/>
          <p:cNvGrpSpPr/>
          <p:nvPr/>
        </p:nvGrpSpPr>
        <p:grpSpPr>
          <a:xfrm>
            <a:off x="11499270" y="6232061"/>
            <a:ext cx="3026239" cy="3026239"/>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D9483"/>
            </a:solidFill>
          </p:spPr>
        </p:sp>
      </p:grpSp>
      <p:sp>
        <p:nvSpPr>
          <p:cNvPr id="23" name="TextBox 11"/>
          <p:cNvSpPr txBox="1"/>
          <p:nvPr/>
        </p:nvSpPr>
        <p:spPr>
          <a:xfrm>
            <a:off x="620608" y="43815"/>
            <a:ext cx="10801401" cy="984885"/>
          </a:xfrm>
          <a:prstGeom prst="rect">
            <a:avLst/>
          </a:prstGeom>
        </p:spPr>
        <p:txBody>
          <a:bodyPr wrap="square" lIns="0" tIns="0" rIns="0" bIns="0" rtlCol="0" anchor="t">
            <a:spAutoFit/>
          </a:bodyPr>
          <a:lstStyle/>
          <a:p>
            <a:pPr lvl="0" algn="ctr" eaLnBrk="0" fontAlgn="base" hangingPunct="0">
              <a:spcBef>
                <a:spcPct val="0"/>
              </a:spcBef>
              <a:spcAft>
                <a:spcPct val="0"/>
              </a:spcAft>
            </a:pPr>
            <a:r>
              <a:rPr lang="en-US" altLang="en-US" sz="32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UBND QUẬN LONG BIÊN</a:t>
            </a:r>
            <a:r>
              <a:rPr lang="en-US" altLang="en-US" sz="32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r>
            <a:br>
              <a:rPr lang="en-US" altLang="en-US" sz="32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br>
            <a:r>
              <a:rPr lang="en-US" altLang="en-US" sz="32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TRƯỜNG MẦM </a:t>
            </a:r>
            <a:r>
              <a:rPr lang="en-US" altLang="en-US" sz="32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NON HOA SỮA</a:t>
            </a:r>
            <a:endParaRPr lang="vi-VN" altLang="en-US" sz="3200" dirty="0">
              <a:solidFill>
                <a:srgbClr val="FF0000"/>
              </a:solidFill>
              <a:ea typeface="Times New Roman" panose="02020603050405020304" pitchFamily="18" charset="0"/>
            </a:endParaRPr>
          </a:p>
        </p:txBody>
      </p:sp>
      <p:sp>
        <p:nvSpPr>
          <p:cNvPr id="24" name="TextBox 10"/>
          <p:cNvSpPr txBox="1"/>
          <p:nvPr/>
        </p:nvSpPr>
        <p:spPr>
          <a:xfrm>
            <a:off x="304799" y="3314904"/>
            <a:ext cx="11465443" cy="3698448"/>
          </a:xfrm>
          <a:prstGeom prst="rect">
            <a:avLst/>
          </a:prstGeom>
        </p:spPr>
        <p:txBody>
          <a:bodyPr wrap="square" lIns="0" tIns="0" rIns="0" bIns="0" rtlCol="0" anchor="t">
            <a:spAutoFit/>
          </a:bodyPr>
          <a:lstStyle/>
          <a:p>
            <a:pPr algn="ctr">
              <a:lnSpc>
                <a:spcPct val="90000"/>
              </a:lnSpc>
              <a:spcBef>
                <a:spcPts val="1000"/>
              </a:spcBef>
              <a:spcAft>
                <a:spcPts val="0"/>
              </a:spcAft>
            </a:pPr>
            <a:r>
              <a:rPr lang="en-SG" sz="3000" b="1" dirty="0" smtClean="0">
                <a:solidFill>
                  <a:srgbClr val="006600"/>
                </a:solidFill>
                <a:latin typeface="Times New Roman" panose="02020603050405020304" pitchFamily="18" charset="0"/>
                <a:ea typeface="Times New Roman" panose="02020603050405020304" pitchFamily="18" charset="0"/>
              </a:rPr>
              <a:t>SÁNG KIẾN SÁNG TẠO</a:t>
            </a:r>
            <a:endParaRPr lang="en-SG" sz="3000" b="1" dirty="0">
              <a:solidFill>
                <a:srgbClr val="006600"/>
              </a:solidFill>
              <a:latin typeface="Times New Roman" panose="02020603050405020304" pitchFamily="18" charset="0"/>
              <a:ea typeface="Times New Roman" panose="02020603050405020304" pitchFamily="18" charset="0"/>
            </a:endParaRPr>
          </a:p>
          <a:p>
            <a:pPr algn="ctr">
              <a:lnSpc>
                <a:spcPct val="150000"/>
              </a:lnSpc>
              <a:spcBef>
                <a:spcPts val="1000"/>
              </a:spcBef>
              <a:spcAft>
                <a:spcPts val="0"/>
              </a:spcAft>
            </a:pPr>
            <a:r>
              <a:rPr lang="vi-VN" sz="3000" b="1" dirty="0">
                <a:solidFill>
                  <a:srgbClr val="006600"/>
                </a:solidFill>
                <a:latin typeface="Times New Roman" panose="02020603050405020304" pitchFamily="18" charset="0"/>
              </a:rPr>
              <a:t>MỘT SỐ KINH NGHIỆM </a:t>
            </a:r>
            <a:r>
              <a:rPr lang="en-US" sz="3000" b="1" dirty="0" smtClean="0">
                <a:solidFill>
                  <a:srgbClr val="006600"/>
                </a:solidFill>
                <a:latin typeface="Times New Roman" panose="02020603050405020304" pitchFamily="18" charset="0"/>
              </a:rPr>
              <a:t>ỨNG DỤNG STEAM TRONG VIỆC </a:t>
            </a:r>
          </a:p>
          <a:p>
            <a:pPr algn="ctr">
              <a:lnSpc>
                <a:spcPct val="150000"/>
              </a:lnSpc>
              <a:spcBef>
                <a:spcPts val="1000"/>
              </a:spcBef>
              <a:spcAft>
                <a:spcPts val="0"/>
              </a:spcAft>
            </a:pPr>
            <a:r>
              <a:rPr lang="en-US" sz="3000" b="1" dirty="0" smtClean="0">
                <a:solidFill>
                  <a:srgbClr val="006600"/>
                </a:solidFill>
                <a:latin typeface="Times New Roman" panose="02020603050405020304" pitchFamily="18" charset="0"/>
              </a:rPr>
              <a:t>TỔ CHỨC HOẠT ĐỘNG KHÁM PHÁ</a:t>
            </a:r>
          </a:p>
          <a:p>
            <a:pPr algn="ctr">
              <a:lnSpc>
                <a:spcPct val="150000"/>
              </a:lnSpc>
              <a:spcBef>
                <a:spcPts val="1000"/>
              </a:spcBef>
              <a:spcAft>
                <a:spcPts val="0"/>
              </a:spcAft>
            </a:pPr>
            <a:r>
              <a:rPr lang="en-US" sz="3000" b="1" dirty="0" smtClean="0">
                <a:solidFill>
                  <a:srgbClr val="006600"/>
                </a:solidFill>
                <a:latin typeface="Times New Roman" panose="02020603050405020304" pitchFamily="18" charset="0"/>
              </a:rPr>
              <a:t>LỨA TUỔI MẪU GIÁO 4-5 TUỔI TRONG TRƯỜNG MẦM NON</a:t>
            </a:r>
          </a:p>
          <a:p>
            <a:pPr algn="ctr">
              <a:lnSpc>
                <a:spcPct val="150000"/>
              </a:lnSpc>
              <a:spcBef>
                <a:spcPts val="1000"/>
              </a:spcBef>
              <a:spcAft>
                <a:spcPts val="0"/>
              </a:spcAft>
            </a:pPr>
            <a:endParaRPr lang="en-SG" sz="3000" dirty="0">
              <a:latin typeface="Times New Roman" panose="02020603050405020304" pitchFamily="18" charset="0"/>
              <a:ea typeface="Times New Roman" panose="02020603050405020304" pitchFamily="18" charset="0"/>
            </a:endParaRPr>
          </a:p>
        </p:txBody>
      </p:sp>
      <p:sp>
        <p:nvSpPr>
          <p:cNvPr id="25" name="Rectangle 24"/>
          <p:cNvSpPr/>
          <p:nvPr/>
        </p:nvSpPr>
        <p:spPr>
          <a:xfrm>
            <a:off x="4527727" y="6837165"/>
            <a:ext cx="7046929" cy="803490"/>
          </a:xfrm>
          <a:prstGeom prst="rect">
            <a:avLst/>
          </a:prstGeom>
        </p:spPr>
        <p:txBody>
          <a:bodyPr wrap="none">
            <a:spAutoFit/>
          </a:bodyPr>
          <a:lstStyle/>
          <a:p>
            <a:pPr>
              <a:lnSpc>
                <a:spcPct val="150000"/>
              </a:lnSpc>
              <a:spcAft>
                <a:spcPts val="0"/>
              </a:spcAft>
            </a:pPr>
            <a:r>
              <a:rPr lang="en-US" sz="3500" b="1" dirty="0" err="1">
                <a:solidFill>
                  <a:srgbClr val="0000CC"/>
                </a:solidFill>
                <a:latin typeface="Times New Roman" panose="02020603050405020304" pitchFamily="18" charset="0"/>
                <a:cs typeface="Times New Roman" panose="02020603050405020304" pitchFamily="18" charset="0"/>
              </a:rPr>
              <a:t>Họ</a:t>
            </a:r>
            <a:r>
              <a:rPr lang="en-US" sz="3500" b="1" dirty="0">
                <a:solidFill>
                  <a:srgbClr val="0000CC"/>
                </a:solidFill>
                <a:latin typeface="Times New Roman" panose="02020603050405020304" pitchFamily="18" charset="0"/>
                <a:cs typeface="Times New Roman" panose="02020603050405020304" pitchFamily="18" charset="0"/>
              </a:rPr>
              <a:t> </a:t>
            </a:r>
            <a:r>
              <a:rPr lang="en-US" sz="3500" b="1" dirty="0" err="1">
                <a:solidFill>
                  <a:srgbClr val="0000CC"/>
                </a:solidFill>
                <a:latin typeface="Times New Roman" panose="02020603050405020304" pitchFamily="18" charset="0"/>
                <a:cs typeface="Times New Roman" panose="02020603050405020304" pitchFamily="18" charset="0"/>
              </a:rPr>
              <a:t>và</a:t>
            </a:r>
            <a:r>
              <a:rPr lang="en-US" sz="3500" b="1" dirty="0">
                <a:solidFill>
                  <a:srgbClr val="0000CC"/>
                </a:solidFill>
                <a:latin typeface="Times New Roman" panose="02020603050405020304" pitchFamily="18" charset="0"/>
                <a:cs typeface="Times New Roman" panose="02020603050405020304" pitchFamily="18" charset="0"/>
              </a:rPr>
              <a:t> </a:t>
            </a:r>
            <a:r>
              <a:rPr lang="en-US" sz="3500" b="1" dirty="0" err="1">
                <a:solidFill>
                  <a:srgbClr val="0000CC"/>
                </a:solidFill>
                <a:latin typeface="Times New Roman" panose="02020603050405020304" pitchFamily="18" charset="0"/>
                <a:cs typeface="Times New Roman" panose="02020603050405020304" pitchFamily="18" charset="0"/>
              </a:rPr>
              <a:t>tên</a:t>
            </a:r>
            <a:r>
              <a:rPr lang="en-US" sz="3500" b="1" dirty="0">
                <a:solidFill>
                  <a:srgbClr val="0000CC"/>
                </a:solidFill>
                <a:latin typeface="Times New Roman" panose="02020603050405020304" pitchFamily="18" charset="0"/>
                <a:cs typeface="Times New Roman" panose="02020603050405020304" pitchFamily="18" charset="0"/>
              </a:rPr>
              <a:t> </a:t>
            </a:r>
            <a:r>
              <a:rPr lang="en-US" sz="3500" b="1" dirty="0" err="1">
                <a:solidFill>
                  <a:srgbClr val="0000CC"/>
                </a:solidFill>
                <a:latin typeface="Times New Roman" panose="02020603050405020304" pitchFamily="18" charset="0"/>
                <a:cs typeface="Times New Roman" panose="02020603050405020304" pitchFamily="18" charset="0"/>
              </a:rPr>
              <a:t>tác</a:t>
            </a:r>
            <a:r>
              <a:rPr lang="en-US" sz="3500" b="1" dirty="0">
                <a:solidFill>
                  <a:srgbClr val="0000CC"/>
                </a:solidFill>
                <a:latin typeface="Times New Roman" panose="02020603050405020304" pitchFamily="18" charset="0"/>
                <a:cs typeface="Times New Roman" panose="02020603050405020304" pitchFamily="18" charset="0"/>
              </a:rPr>
              <a:t> </a:t>
            </a:r>
            <a:r>
              <a:rPr lang="en-US" sz="3500" b="1" dirty="0" err="1">
                <a:solidFill>
                  <a:srgbClr val="0000CC"/>
                </a:solidFill>
                <a:latin typeface="Times New Roman" panose="02020603050405020304" pitchFamily="18" charset="0"/>
                <a:cs typeface="Times New Roman" panose="02020603050405020304" pitchFamily="18" charset="0"/>
              </a:rPr>
              <a:t>giả</a:t>
            </a:r>
            <a:r>
              <a:rPr lang="en-US" sz="3500" b="1" dirty="0">
                <a:solidFill>
                  <a:srgbClr val="0000CC"/>
                </a:solidFill>
                <a:latin typeface="Times New Roman" panose="02020603050405020304" pitchFamily="18" charset="0"/>
                <a:cs typeface="Times New Roman" panose="02020603050405020304" pitchFamily="18" charset="0"/>
              </a:rPr>
              <a:t>: </a:t>
            </a:r>
            <a:r>
              <a:rPr lang="en-US" sz="3500" b="1" dirty="0" err="1">
                <a:solidFill>
                  <a:srgbClr val="0000CC"/>
                </a:solidFill>
                <a:latin typeface="Times New Roman" panose="02020603050405020304" pitchFamily="18" charset="0"/>
                <a:cs typeface="Times New Roman" panose="02020603050405020304" pitchFamily="18" charset="0"/>
              </a:rPr>
              <a:t>Cù</a:t>
            </a:r>
            <a:r>
              <a:rPr lang="en-US" sz="3500" b="1" dirty="0">
                <a:solidFill>
                  <a:srgbClr val="0000CC"/>
                </a:solidFill>
                <a:latin typeface="Times New Roman" panose="02020603050405020304" pitchFamily="18" charset="0"/>
                <a:cs typeface="Times New Roman" panose="02020603050405020304" pitchFamily="18" charset="0"/>
              </a:rPr>
              <a:t> </a:t>
            </a:r>
            <a:r>
              <a:rPr lang="en-US" sz="3500" b="1" dirty="0" err="1">
                <a:solidFill>
                  <a:srgbClr val="0000CC"/>
                </a:solidFill>
                <a:latin typeface="Times New Roman" panose="02020603050405020304" pitchFamily="18" charset="0"/>
                <a:cs typeface="Times New Roman" panose="02020603050405020304" pitchFamily="18" charset="0"/>
              </a:rPr>
              <a:t>Thị</a:t>
            </a:r>
            <a:r>
              <a:rPr lang="en-US" sz="3500" b="1" dirty="0">
                <a:solidFill>
                  <a:srgbClr val="0000CC"/>
                </a:solidFill>
                <a:latin typeface="Times New Roman" panose="02020603050405020304" pitchFamily="18" charset="0"/>
                <a:cs typeface="Times New Roman" panose="02020603050405020304" pitchFamily="18" charset="0"/>
              </a:rPr>
              <a:t> Thu </a:t>
            </a:r>
            <a:r>
              <a:rPr lang="en-US" sz="3500" b="1" dirty="0" err="1">
                <a:solidFill>
                  <a:srgbClr val="0000CC"/>
                </a:solidFill>
                <a:latin typeface="Times New Roman" panose="02020603050405020304" pitchFamily="18" charset="0"/>
                <a:cs typeface="Times New Roman" panose="02020603050405020304" pitchFamily="18" charset="0"/>
              </a:rPr>
              <a:t>Thủy</a:t>
            </a:r>
            <a:endParaRPr lang="en-US" sz="3500" b="1" dirty="0">
              <a:solidFill>
                <a:srgbClr val="0000CC"/>
              </a:solidFill>
              <a:latin typeface="Times New Roman" panose="02020603050405020304" pitchFamily="18" charset="0"/>
              <a:cs typeface="Times New Roman" panose="02020603050405020304" pitchFamily="18" charset="0"/>
            </a:endParaRPr>
          </a:p>
        </p:txBody>
      </p:sp>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81600" y="1257300"/>
            <a:ext cx="1684313" cy="1693460"/>
          </a:xfrm>
          <a:prstGeom prst="rect">
            <a:avLst/>
          </a:prstGeom>
        </p:spPr>
      </p:pic>
      <p:sp>
        <p:nvSpPr>
          <p:cNvPr id="27" name="TextBox 11"/>
          <p:cNvSpPr txBox="1"/>
          <p:nvPr/>
        </p:nvSpPr>
        <p:spPr>
          <a:xfrm>
            <a:off x="1465212" y="9573926"/>
            <a:ext cx="10801401" cy="492443"/>
          </a:xfrm>
          <a:prstGeom prst="rect">
            <a:avLst/>
          </a:prstGeom>
        </p:spPr>
        <p:txBody>
          <a:bodyPr wrap="square" lIns="0" tIns="0" rIns="0" bIns="0" rtlCol="0" anchor="t">
            <a:spAutoFit/>
          </a:bodyPr>
          <a:lstStyle/>
          <a:p>
            <a:pPr lvl="0" algn="ctr" eaLnBrk="0" fontAlgn="base" hangingPunct="0">
              <a:spcBef>
                <a:spcPct val="0"/>
              </a:spcBef>
              <a:spcAft>
                <a:spcPct val="0"/>
              </a:spcAft>
            </a:pPr>
            <a:r>
              <a:rPr lang="en-US" altLang="en-US" sz="3200"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Năm</a:t>
            </a:r>
            <a:r>
              <a:rPr lang="en-US" altLang="en-US" sz="32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học</a:t>
            </a:r>
            <a:r>
              <a:rPr lang="en-US" altLang="en-US" sz="32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2022 - 2023</a:t>
            </a:r>
            <a:endParaRPr lang="vi-VN" altLang="en-US" sz="3200" dirty="0">
              <a:solidFill>
                <a:srgbClr val="FF0000"/>
              </a:solidFill>
              <a:ea typeface="Times New Roman" panose="02020603050405020304" pitchFamily="18" charset="0"/>
            </a:endParaRPr>
          </a:p>
        </p:txBody>
      </p:sp>
      <p:pic>
        <p:nvPicPr>
          <p:cNvPr id="28" name="Pictur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612874" y="6467613"/>
            <a:ext cx="2833852" cy="2599639"/>
          </a:xfrm>
          <a:prstGeom prst="ellipse">
            <a:avLst/>
          </a:prstGeom>
          <a:ln>
            <a:noFill/>
          </a:ln>
          <a:effectLst>
            <a:softEdge rad="112500"/>
          </a:effectLst>
        </p:spPr>
      </p:pic>
      <p:pic>
        <p:nvPicPr>
          <p:cNvPr id="29" name="Picture 2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401800" y="1181100"/>
            <a:ext cx="2710774" cy="2693056"/>
          </a:xfrm>
          <a:prstGeom prst="ellipse">
            <a:avLst/>
          </a:prstGeom>
          <a:ln>
            <a:noFill/>
          </a:ln>
          <a:effectLst>
            <a:softEdge rad="112500"/>
          </a:effectLst>
        </p:spPr>
      </p:pic>
    </p:spTree>
    <p:extLst>
      <p:ext uri="{BB962C8B-B14F-4D97-AF65-F5344CB8AC3E}">
        <p14:creationId xmlns:p14="http://schemas.microsoft.com/office/powerpoint/2010/main" val="16357106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966"/>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25399" y="2057400"/>
            <a:ext cx="5943763" cy="8229600"/>
            <a:chOff x="0" y="0"/>
            <a:chExt cx="2354580" cy="2455604"/>
          </a:xfrm>
          <a:solidFill>
            <a:schemeClr val="accent6">
              <a:lumMod val="50000"/>
            </a:schemeClr>
          </a:solidFill>
        </p:grpSpPr>
        <p:sp>
          <p:nvSpPr>
            <p:cNvPr id="3" name="Freeform 3"/>
            <p:cNvSpPr/>
            <p:nvPr/>
          </p:nvSpPr>
          <p:spPr>
            <a:xfrm>
              <a:off x="0" y="0"/>
              <a:ext cx="2353310" cy="2455605"/>
            </a:xfrm>
            <a:custGeom>
              <a:avLst/>
              <a:gdLst/>
              <a:ahLst/>
              <a:cxnLst/>
              <a:rect l="l" t="t" r="r" b="b"/>
              <a:pathLst>
                <a:path w="2353310" h="2455605">
                  <a:moveTo>
                    <a:pt x="784860" y="2388295"/>
                  </a:moveTo>
                  <a:cubicBezTo>
                    <a:pt x="905510" y="2428934"/>
                    <a:pt x="1042670" y="2455605"/>
                    <a:pt x="1177290" y="2455605"/>
                  </a:cubicBezTo>
                  <a:cubicBezTo>
                    <a:pt x="1311910" y="2455605"/>
                    <a:pt x="1441450" y="2432745"/>
                    <a:pt x="1560830" y="2392105"/>
                  </a:cubicBezTo>
                  <a:cubicBezTo>
                    <a:pt x="1563370" y="2390834"/>
                    <a:pt x="1565910" y="2390834"/>
                    <a:pt x="1568450" y="2389565"/>
                  </a:cubicBezTo>
                  <a:cubicBezTo>
                    <a:pt x="2016760" y="2227005"/>
                    <a:pt x="2346960" y="1797745"/>
                    <a:pt x="2353310" y="1297366"/>
                  </a:cubicBezTo>
                  <a:lnTo>
                    <a:pt x="2353310" y="0"/>
                  </a:lnTo>
                  <a:lnTo>
                    <a:pt x="0" y="0"/>
                  </a:lnTo>
                  <a:lnTo>
                    <a:pt x="0" y="1296414"/>
                  </a:lnTo>
                  <a:cubicBezTo>
                    <a:pt x="6350" y="1800284"/>
                    <a:pt x="331470" y="2229545"/>
                    <a:pt x="784860" y="2388295"/>
                  </a:cubicBezTo>
                  <a:close/>
                </a:path>
              </a:pathLst>
            </a:custGeom>
            <a:grpFill/>
          </p:spPr>
        </p:sp>
      </p:grpSp>
      <p:grpSp>
        <p:nvGrpSpPr>
          <p:cNvPr id="4" name="Group 4"/>
          <p:cNvGrpSpPr/>
          <p:nvPr/>
        </p:nvGrpSpPr>
        <p:grpSpPr>
          <a:xfrm rot="-10800000">
            <a:off x="6096000" y="2044697"/>
            <a:ext cx="6172200" cy="8229600"/>
            <a:chOff x="0" y="0"/>
            <a:chExt cx="2354580" cy="2455604"/>
          </a:xfrm>
          <a:solidFill>
            <a:srgbClr val="000000"/>
          </a:solidFill>
        </p:grpSpPr>
        <p:sp>
          <p:nvSpPr>
            <p:cNvPr id="5" name="Freeform 5"/>
            <p:cNvSpPr/>
            <p:nvPr/>
          </p:nvSpPr>
          <p:spPr>
            <a:xfrm>
              <a:off x="0" y="0"/>
              <a:ext cx="2353310" cy="2455605"/>
            </a:xfrm>
            <a:custGeom>
              <a:avLst/>
              <a:gdLst/>
              <a:ahLst/>
              <a:cxnLst/>
              <a:rect l="l" t="t" r="r" b="b"/>
              <a:pathLst>
                <a:path w="2353310" h="2455605">
                  <a:moveTo>
                    <a:pt x="784860" y="2388295"/>
                  </a:moveTo>
                  <a:cubicBezTo>
                    <a:pt x="905510" y="2428934"/>
                    <a:pt x="1042670" y="2455605"/>
                    <a:pt x="1177290" y="2455605"/>
                  </a:cubicBezTo>
                  <a:cubicBezTo>
                    <a:pt x="1311910" y="2455605"/>
                    <a:pt x="1441450" y="2432745"/>
                    <a:pt x="1560830" y="2392105"/>
                  </a:cubicBezTo>
                  <a:cubicBezTo>
                    <a:pt x="1563370" y="2390834"/>
                    <a:pt x="1565910" y="2390834"/>
                    <a:pt x="1568450" y="2389565"/>
                  </a:cubicBezTo>
                  <a:cubicBezTo>
                    <a:pt x="2016760" y="2227005"/>
                    <a:pt x="2346960" y="1797745"/>
                    <a:pt x="2353310" y="1297366"/>
                  </a:cubicBezTo>
                  <a:lnTo>
                    <a:pt x="2353310" y="0"/>
                  </a:lnTo>
                  <a:lnTo>
                    <a:pt x="0" y="0"/>
                  </a:lnTo>
                  <a:lnTo>
                    <a:pt x="0" y="1296414"/>
                  </a:lnTo>
                  <a:cubicBezTo>
                    <a:pt x="6350" y="1800284"/>
                    <a:pt x="331470" y="2229545"/>
                    <a:pt x="784860" y="2388295"/>
                  </a:cubicBezTo>
                  <a:close/>
                </a:path>
              </a:pathLst>
            </a:custGeom>
            <a:solidFill>
              <a:srgbClr val="1B4B1C"/>
            </a:solidFill>
          </p:spPr>
        </p:sp>
      </p:grpSp>
      <p:grpSp>
        <p:nvGrpSpPr>
          <p:cNvPr id="12" name="Group 4"/>
          <p:cNvGrpSpPr/>
          <p:nvPr/>
        </p:nvGrpSpPr>
        <p:grpSpPr>
          <a:xfrm rot="-10800000">
            <a:off x="12395200" y="2085340"/>
            <a:ext cx="5867400" cy="8229600"/>
            <a:chOff x="0" y="0"/>
            <a:chExt cx="2354580" cy="2455604"/>
          </a:xfrm>
        </p:grpSpPr>
        <p:sp>
          <p:nvSpPr>
            <p:cNvPr id="13" name="Freeform 5"/>
            <p:cNvSpPr/>
            <p:nvPr/>
          </p:nvSpPr>
          <p:spPr>
            <a:xfrm>
              <a:off x="0" y="0"/>
              <a:ext cx="2353310" cy="2455605"/>
            </a:xfrm>
            <a:custGeom>
              <a:avLst/>
              <a:gdLst/>
              <a:ahLst/>
              <a:cxnLst/>
              <a:rect l="l" t="t" r="r" b="b"/>
              <a:pathLst>
                <a:path w="2353310" h="2455605">
                  <a:moveTo>
                    <a:pt x="784860" y="2388295"/>
                  </a:moveTo>
                  <a:cubicBezTo>
                    <a:pt x="905510" y="2428934"/>
                    <a:pt x="1042670" y="2455605"/>
                    <a:pt x="1177290" y="2455605"/>
                  </a:cubicBezTo>
                  <a:cubicBezTo>
                    <a:pt x="1311910" y="2455605"/>
                    <a:pt x="1441450" y="2432745"/>
                    <a:pt x="1560830" y="2392105"/>
                  </a:cubicBezTo>
                  <a:cubicBezTo>
                    <a:pt x="1563370" y="2390834"/>
                    <a:pt x="1565910" y="2390834"/>
                    <a:pt x="1568450" y="2389565"/>
                  </a:cubicBezTo>
                  <a:cubicBezTo>
                    <a:pt x="2016760" y="2227005"/>
                    <a:pt x="2346960" y="1797745"/>
                    <a:pt x="2353310" y="1297366"/>
                  </a:cubicBezTo>
                  <a:lnTo>
                    <a:pt x="2353310" y="0"/>
                  </a:lnTo>
                  <a:lnTo>
                    <a:pt x="0" y="0"/>
                  </a:lnTo>
                  <a:lnTo>
                    <a:pt x="0" y="1296414"/>
                  </a:lnTo>
                  <a:cubicBezTo>
                    <a:pt x="6350" y="1800284"/>
                    <a:pt x="331470" y="2229545"/>
                    <a:pt x="784860" y="2388295"/>
                  </a:cubicBezTo>
                  <a:close/>
                </a:path>
              </a:pathLst>
            </a:custGeom>
            <a:solidFill>
              <a:srgbClr val="AF3023"/>
            </a:solidFill>
          </p:spPr>
        </p:sp>
      </p:grpSp>
      <p:sp>
        <p:nvSpPr>
          <p:cNvPr id="14" name="TextBox 2"/>
          <p:cNvSpPr txBox="1"/>
          <p:nvPr/>
        </p:nvSpPr>
        <p:spPr>
          <a:xfrm>
            <a:off x="28605" y="-342900"/>
            <a:ext cx="18288000" cy="1180260"/>
          </a:xfrm>
          <a:prstGeom prst="rect">
            <a:avLst/>
          </a:prstGeom>
        </p:spPr>
        <p:txBody>
          <a:bodyPr wrap="square" lIns="0" tIns="0" rIns="0" bIns="0" rtlCol="0" anchor="t">
            <a:spAutoFit/>
          </a:bodyPr>
          <a:lstStyle/>
          <a:p>
            <a:pPr algn="ctr">
              <a:lnSpc>
                <a:spcPts val="10800"/>
              </a:lnSpc>
            </a:pPr>
            <a:r>
              <a:rPr lang="en-US" sz="5000" b="1" dirty="0" smtClean="0">
                <a:solidFill>
                  <a:srgbClr val="FF0000"/>
                </a:solidFill>
                <a:latin typeface="Times New Roman" panose="02020603050405020304" pitchFamily="18" charset="0"/>
                <a:cs typeface="Times New Roman" panose="02020603050405020304" pitchFamily="18" charset="0"/>
              </a:rPr>
              <a:t>I. ĐẶT VẤN ĐỀ</a:t>
            </a:r>
            <a:endParaRPr lang="en-US" sz="5000" dirty="0">
              <a:solidFill>
                <a:srgbClr val="1D4E89"/>
              </a:solidFill>
              <a:latin typeface="Bernoru"/>
            </a:endParaRPr>
          </a:p>
        </p:txBody>
      </p:sp>
      <p:sp>
        <p:nvSpPr>
          <p:cNvPr id="15" name="Rectangle 14"/>
          <p:cNvSpPr/>
          <p:nvPr/>
        </p:nvSpPr>
        <p:spPr>
          <a:xfrm>
            <a:off x="484284" y="3718657"/>
            <a:ext cx="5029200" cy="6555641"/>
          </a:xfrm>
          <a:prstGeom prst="rect">
            <a:avLst/>
          </a:prstGeom>
        </p:spPr>
        <p:txBody>
          <a:bodyPr wrap="square">
            <a:spAutoFit/>
          </a:bodyPr>
          <a:lstStyle/>
          <a:p>
            <a:pPr algn="just"/>
            <a:r>
              <a:rPr lang="vi-VN" sz="3000" dirty="0" smtClean="0">
                <a:solidFill>
                  <a:schemeClr val="bg1"/>
                </a:solidFill>
                <a:latin typeface="Times New Roman" panose="02020603050405020304" pitchFamily="18" charset="0"/>
                <a:ea typeface="Times New Roman" panose="02020603050405020304" pitchFamily="18" charset="0"/>
              </a:rPr>
              <a:t>Ở giai đoạn mẫu giáo hầu hết các trẻ đều tò mò, hoạt động nhiều, có nhu cầu ham học hỏi, thích tự làm việc và luôn mong muốn được khám phá thế giới rộng lớn muôn màu sắc. Áp dụng các phương pháp giáo dục tiên tiến, tạo cơ hội cho trẻ chủ động học tâp, rèn luyện kỹ năng theo trình độ khả năng của mỗi cá nhân trẻ </a:t>
            </a:r>
            <a:r>
              <a:rPr lang="vi-VN" sz="3000" spc="-15" dirty="0" smtClean="0">
                <a:solidFill>
                  <a:schemeClr val="bg1"/>
                </a:solidFill>
                <a:latin typeface="Times New Roman" panose="02020603050405020304" pitchFamily="18" charset="0"/>
                <a:ea typeface="Times New Roman" panose="02020603050405020304" pitchFamily="18" charset="0"/>
              </a:rPr>
              <a:t>là </a:t>
            </a:r>
            <a:r>
              <a:rPr lang="vi-VN" sz="3000" dirty="0" smtClean="0">
                <a:solidFill>
                  <a:schemeClr val="bg1"/>
                </a:solidFill>
                <a:latin typeface="Times New Roman" panose="02020603050405020304" pitchFamily="18" charset="0"/>
                <a:ea typeface="Times New Roman" panose="02020603050405020304" pitchFamily="18" charset="0"/>
              </a:rPr>
              <a:t>một trong những tiêu trí của đổi mới chương trình giáo dục hiện nay. </a:t>
            </a:r>
            <a:endParaRPr lang="en-US" sz="3000" dirty="0">
              <a:solidFill>
                <a:schemeClr val="bg1"/>
              </a:solidFill>
            </a:endParaRPr>
          </a:p>
        </p:txBody>
      </p:sp>
      <p:sp>
        <p:nvSpPr>
          <p:cNvPr id="16" name="Rectangle 15"/>
          <p:cNvSpPr/>
          <p:nvPr/>
        </p:nvSpPr>
        <p:spPr>
          <a:xfrm>
            <a:off x="6424841" y="3467100"/>
            <a:ext cx="5465523" cy="6788012"/>
          </a:xfrm>
          <a:prstGeom prst="rect">
            <a:avLst/>
          </a:prstGeom>
        </p:spPr>
        <p:txBody>
          <a:bodyPr wrap="square">
            <a:spAutoFit/>
          </a:bodyPr>
          <a:lstStyle/>
          <a:p>
            <a:pPr marL="342900" indent="-342900" algn="just">
              <a:buFont typeface="Arial" panose="020B0604020202020204" pitchFamily="34" charset="0"/>
              <a:buChar char="•"/>
            </a:pPr>
            <a:r>
              <a:rPr lang="vi-VN" sz="2290" dirty="0">
                <a:solidFill>
                  <a:schemeClr val="bg1"/>
                </a:solidFill>
                <a:latin typeface="Times New Roman" panose="02020603050405020304" pitchFamily="18" charset="0"/>
                <a:ea typeface="Times New Roman" panose="02020603050405020304" pitchFamily="18" charset="0"/>
              </a:rPr>
              <a:t>Chính vì vậy STEAM đã bắt đầu trong vài năm qua và đang tiến lên như một phương thức tiếp cận giáo dục mới nhằm đáp ứng nhu cầu của </a:t>
            </a:r>
            <a:r>
              <a:rPr lang="vi-VN" sz="2290" spc="-10" dirty="0">
                <a:solidFill>
                  <a:schemeClr val="bg1"/>
                </a:solidFill>
                <a:latin typeface="Times New Roman" panose="02020603050405020304" pitchFamily="18" charset="0"/>
                <a:ea typeface="Times New Roman" panose="02020603050405020304" pitchFamily="18" charset="0"/>
              </a:rPr>
              <a:t>một </a:t>
            </a:r>
            <a:r>
              <a:rPr lang="vi-VN" sz="2290" dirty="0">
                <a:solidFill>
                  <a:schemeClr val="bg1"/>
                </a:solidFill>
                <a:latin typeface="Times New Roman" panose="02020603050405020304" pitchFamily="18" charset="0"/>
                <a:ea typeface="Times New Roman" panose="02020603050405020304" pitchFamily="18" charset="0"/>
              </a:rPr>
              <a:t>nền kinh tế thế kỷ 21. </a:t>
            </a:r>
            <a:endParaRPr lang="en-US" sz="2290" dirty="0" smtClean="0">
              <a:solidFill>
                <a:schemeClr val="bg1"/>
              </a:solidFill>
              <a:latin typeface="Times New Roman" panose="02020603050405020304" pitchFamily="18" charset="0"/>
              <a:ea typeface="Times New Roman" panose="02020603050405020304" pitchFamily="18" charset="0"/>
            </a:endParaRPr>
          </a:p>
          <a:p>
            <a:pPr marL="342900" indent="-342900" algn="just">
              <a:buFont typeface="Arial" panose="020B0604020202020204" pitchFamily="34" charset="0"/>
              <a:buChar char="•"/>
            </a:pPr>
            <a:r>
              <a:rPr lang="vi-VN" sz="2290" dirty="0">
                <a:solidFill>
                  <a:schemeClr val="bg1"/>
                </a:solidFill>
                <a:latin typeface="+mj-lt"/>
              </a:rPr>
              <a:t>Giáo dục STEM tập trung vào những yếu tố quan trọng như: Science (Khoa học),Technology (Công nghệ), Engineering (Kỹ thuật), Math (Toán học) vừa là nội dung vừa là cách tiếp cận giáo dục xuyên suốt cho cả mầm non lên đến các bậc học cao hơn trên thế giới. Theo đó, mô hình giáo dục STEM là quá trình tích hợp kiến thức giữa các môn khoa học, kỹ thuật, toán học, công nghệ, qua đó xây dựng cho học sinh các kỹ năng được kết hợp hài hòa từ kiến thức của các bộ môn nói trên để sử dụng khi làm việc trong thế giới công nghệ ngày nay. </a:t>
            </a:r>
            <a:endParaRPr lang="en-US" sz="2290" dirty="0">
              <a:solidFill>
                <a:schemeClr val="bg1"/>
              </a:solidFill>
              <a:latin typeface="+mj-lt"/>
            </a:endParaRPr>
          </a:p>
        </p:txBody>
      </p:sp>
      <p:sp>
        <p:nvSpPr>
          <p:cNvPr id="17" name="Rectangle 16"/>
          <p:cNvSpPr/>
          <p:nvPr/>
        </p:nvSpPr>
        <p:spPr>
          <a:xfrm>
            <a:off x="12801600" y="3383994"/>
            <a:ext cx="4953000" cy="7017306"/>
          </a:xfrm>
          <a:prstGeom prst="rect">
            <a:avLst/>
          </a:prstGeom>
        </p:spPr>
        <p:txBody>
          <a:bodyPr wrap="square">
            <a:spAutoFit/>
          </a:bodyPr>
          <a:lstStyle/>
          <a:p>
            <a:pPr marL="342900" indent="-342900" algn="just">
              <a:buFont typeface="Arial" panose="020B0604020202020204" pitchFamily="34" charset="0"/>
              <a:buChar char="•"/>
            </a:pPr>
            <a:r>
              <a:rPr lang="en-US" sz="2500" dirty="0">
                <a:solidFill>
                  <a:schemeClr val="bg1"/>
                </a:solidFill>
                <a:latin typeface="Times New Roman" panose="02020603050405020304" pitchFamily="18" charset="0"/>
                <a:cs typeface="Times New Roman" panose="02020603050405020304" pitchFamily="18" charset="0"/>
              </a:rPr>
              <a:t>V</a:t>
            </a:r>
            <a:r>
              <a:rPr lang="vi-VN" sz="2500" dirty="0" smtClean="0">
                <a:solidFill>
                  <a:schemeClr val="bg1"/>
                </a:solidFill>
                <a:latin typeface="Times New Roman" panose="02020603050405020304" pitchFamily="18" charset="0"/>
                <a:cs typeface="Times New Roman" panose="02020603050405020304" pitchFamily="18" charset="0"/>
              </a:rPr>
              <a:t>iệc </a:t>
            </a:r>
            <a:r>
              <a:rPr lang="vi-VN" sz="2500" dirty="0">
                <a:solidFill>
                  <a:schemeClr val="bg1"/>
                </a:solidFill>
                <a:latin typeface="Times New Roman" panose="02020603050405020304" pitchFamily="18" charset="0"/>
                <a:cs typeface="Times New Roman" panose="02020603050405020304" pitchFamily="18" charset="0"/>
              </a:rPr>
              <a:t>tích hợp phương pháp giáo dục STEAM vào các hoạt động giáo dục tại các lớp học trong trường vẫn còn gặp nhiều khó khăn. Các học liệu, đồ dùng có sẵn nhưng chưa được sử dụng một cách hiệu quả gây lãng phí và không phát huy được tính sáng tạo của trẻ trong hoạt động</a:t>
            </a:r>
            <a:endParaRPr lang="en-SG" sz="2500" dirty="0" smtClean="0">
              <a:solidFill>
                <a:schemeClr val="bg1"/>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SG" sz="2500" dirty="0" err="1" smtClean="0">
                <a:solidFill>
                  <a:schemeClr val="bg1"/>
                </a:solidFill>
                <a:latin typeface="Times New Roman" panose="02020603050405020304" pitchFamily="18" charset="0"/>
                <a:cs typeface="Times New Roman" panose="02020603050405020304" pitchFamily="18" charset="0"/>
              </a:rPr>
              <a:t>Ứng</a:t>
            </a:r>
            <a:r>
              <a:rPr lang="en-SG" sz="2500" dirty="0" smtClean="0">
                <a:solidFill>
                  <a:schemeClr val="bg1"/>
                </a:solidFill>
                <a:latin typeface="Times New Roman" panose="02020603050405020304" pitchFamily="18" charset="0"/>
                <a:cs typeface="Times New Roman" panose="02020603050405020304" pitchFamily="18" charset="0"/>
              </a:rPr>
              <a:t> </a:t>
            </a:r>
            <a:r>
              <a:rPr lang="en-SG" sz="2500" dirty="0" err="1">
                <a:solidFill>
                  <a:schemeClr val="bg1"/>
                </a:solidFill>
                <a:latin typeface="Times New Roman" panose="02020603050405020304" pitchFamily="18" charset="0"/>
                <a:cs typeface="Times New Roman" panose="02020603050405020304" pitchFamily="18" charset="0"/>
              </a:rPr>
              <a:t>dụng</a:t>
            </a:r>
            <a:r>
              <a:rPr lang="en-SG" sz="2500" dirty="0">
                <a:solidFill>
                  <a:schemeClr val="bg1"/>
                </a:solidFill>
                <a:latin typeface="Times New Roman" panose="02020603050405020304" pitchFamily="18" charset="0"/>
                <a:cs typeface="Times New Roman" panose="02020603050405020304" pitchFamily="18" charset="0"/>
              </a:rPr>
              <a:t>  </a:t>
            </a:r>
            <a:r>
              <a:rPr lang="en-SG" sz="2500" dirty="0" err="1">
                <a:solidFill>
                  <a:schemeClr val="bg1"/>
                </a:solidFill>
                <a:latin typeface="Times New Roman" panose="02020603050405020304" pitchFamily="18" charset="0"/>
                <a:cs typeface="Times New Roman" panose="02020603050405020304" pitchFamily="18" charset="0"/>
              </a:rPr>
              <a:t>phương</a:t>
            </a:r>
            <a:r>
              <a:rPr lang="en-SG" sz="2500" dirty="0">
                <a:solidFill>
                  <a:schemeClr val="bg1"/>
                </a:solidFill>
                <a:latin typeface="Times New Roman" panose="02020603050405020304" pitchFamily="18" charset="0"/>
                <a:cs typeface="Times New Roman" panose="02020603050405020304" pitchFamily="18" charset="0"/>
              </a:rPr>
              <a:t> </a:t>
            </a:r>
            <a:r>
              <a:rPr lang="en-SG" sz="2500" dirty="0" err="1">
                <a:solidFill>
                  <a:schemeClr val="bg1"/>
                </a:solidFill>
                <a:latin typeface="Times New Roman" panose="02020603050405020304" pitchFamily="18" charset="0"/>
                <a:cs typeface="Times New Roman" panose="02020603050405020304" pitchFamily="18" charset="0"/>
              </a:rPr>
              <a:t>pháp</a:t>
            </a:r>
            <a:r>
              <a:rPr lang="en-SG" sz="2500" dirty="0">
                <a:solidFill>
                  <a:schemeClr val="bg1"/>
                </a:solidFill>
                <a:latin typeface="Times New Roman" panose="02020603050405020304" pitchFamily="18" charset="0"/>
                <a:cs typeface="Times New Roman" panose="02020603050405020304" pitchFamily="18" charset="0"/>
              </a:rPr>
              <a:t> Steam </a:t>
            </a:r>
            <a:r>
              <a:rPr lang="en-SG" sz="2500" dirty="0" err="1">
                <a:solidFill>
                  <a:schemeClr val="bg1"/>
                </a:solidFill>
                <a:latin typeface="Times New Roman" panose="02020603050405020304" pitchFamily="18" charset="0"/>
                <a:cs typeface="Times New Roman" panose="02020603050405020304" pitchFamily="18" charset="0"/>
              </a:rPr>
              <a:t>vào</a:t>
            </a:r>
            <a:r>
              <a:rPr lang="en-SG" sz="2500" dirty="0">
                <a:solidFill>
                  <a:schemeClr val="bg1"/>
                </a:solidFill>
                <a:latin typeface="Times New Roman" panose="02020603050405020304" pitchFamily="18" charset="0"/>
                <a:cs typeface="Times New Roman" panose="02020603050405020304" pitchFamily="18" charset="0"/>
              </a:rPr>
              <a:t> </a:t>
            </a:r>
            <a:r>
              <a:rPr lang="en-SG" sz="2500" dirty="0" err="1">
                <a:solidFill>
                  <a:schemeClr val="bg1"/>
                </a:solidFill>
                <a:latin typeface="Times New Roman" panose="02020603050405020304" pitchFamily="18" charset="0"/>
                <a:cs typeface="Times New Roman" panose="02020603050405020304" pitchFamily="18" charset="0"/>
              </a:rPr>
              <a:t>trong</a:t>
            </a:r>
            <a:r>
              <a:rPr lang="en-SG" sz="2500" dirty="0">
                <a:solidFill>
                  <a:schemeClr val="bg1"/>
                </a:solidFill>
                <a:latin typeface="Times New Roman" panose="02020603050405020304" pitchFamily="18" charset="0"/>
                <a:cs typeface="Times New Roman" panose="02020603050405020304" pitchFamily="18" charset="0"/>
              </a:rPr>
              <a:t> </a:t>
            </a:r>
            <a:r>
              <a:rPr lang="en-SG" sz="2500" dirty="0" err="1">
                <a:solidFill>
                  <a:schemeClr val="bg1"/>
                </a:solidFill>
                <a:latin typeface="Times New Roman" panose="02020603050405020304" pitchFamily="18" charset="0"/>
                <a:cs typeface="Times New Roman" panose="02020603050405020304" pitchFamily="18" charset="0"/>
              </a:rPr>
              <a:t>mọi</a:t>
            </a:r>
            <a:r>
              <a:rPr lang="en-SG" sz="2500" dirty="0">
                <a:solidFill>
                  <a:schemeClr val="bg1"/>
                </a:solidFill>
                <a:latin typeface="Times New Roman" panose="02020603050405020304" pitchFamily="18" charset="0"/>
                <a:cs typeface="Times New Roman" panose="02020603050405020304" pitchFamily="18" charset="0"/>
              </a:rPr>
              <a:t> </a:t>
            </a:r>
            <a:r>
              <a:rPr lang="en-SG" sz="2500" dirty="0" err="1">
                <a:solidFill>
                  <a:schemeClr val="bg1"/>
                </a:solidFill>
                <a:latin typeface="Times New Roman" panose="02020603050405020304" pitchFamily="18" charset="0"/>
                <a:cs typeface="Times New Roman" panose="02020603050405020304" pitchFamily="18" charset="0"/>
              </a:rPr>
              <a:t>hoạt</a:t>
            </a:r>
            <a:r>
              <a:rPr lang="en-SG" sz="2500" dirty="0">
                <a:solidFill>
                  <a:schemeClr val="bg1"/>
                </a:solidFill>
                <a:latin typeface="Times New Roman" panose="02020603050405020304" pitchFamily="18" charset="0"/>
                <a:cs typeface="Times New Roman" panose="02020603050405020304" pitchFamily="18" charset="0"/>
              </a:rPr>
              <a:t> </a:t>
            </a:r>
            <a:r>
              <a:rPr lang="en-SG" sz="2500" dirty="0" err="1">
                <a:solidFill>
                  <a:schemeClr val="bg1"/>
                </a:solidFill>
                <a:latin typeface="Times New Roman" panose="02020603050405020304" pitchFamily="18" charset="0"/>
                <a:cs typeface="Times New Roman" panose="02020603050405020304" pitchFamily="18" charset="0"/>
              </a:rPr>
              <a:t>động</a:t>
            </a:r>
            <a:r>
              <a:rPr lang="en-SG" sz="2500" dirty="0">
                <a:solidFill>
                  <a:schemeClr val="bg1"/>
                </a:solidFill>
                <a:latin typeface="Times New Roman" panose="02020603050405020304" pitchFamily="18" charset="0"/>
                <a:cs typeface="Times New Roman" panose="02020603050405020304" pitchFamily="18" charset="0"/>
              </a:rPr>
              <a:t> </a:t>
            </a:r>
            <a:r>
              <a:rPr lang="en-SG" sz="2500" dirty="0" err="1">
                <a:solidFill>
                  <a:schemeClr val="bg1"/>
                </a:solidFill>
                <a:latin typeface="Times New Roman" panose="02020603050405020304" pitchFamily="18" charset="0"/>
                <a:cs typeface="Times New Roman" panose="02020603050405020304" pitchFamily="18" charset="0"/>
              </a:rPr>
              <a:t>của</a:t>
            </a:r>
            <a:r>
              <a:rPr lang="en-SG" sz="2500" dirty="0">
                <a:solidFill>
                  <a:schemeClr val="bg1"/>
                </a:solidFill>
                <a:latin typeface="Times New Roman" panose="02020603050405020304" pitchFamily="18" charset="0"/>
                <a:cs typeface="Times New Roman" panose="02020603050405020304" pitchFamily="18" charset="0"/>
              </a:rPr>
              <a:t> </a:t>
            </a:r>
            <a:r>
              <a:rPr lang="en-SG" sz="2500" dirty="0" err="1">
                <a:solidFill>
                  <a:schemeClr val="bg1"/>
                </a:solidFill>
                <a:latin typeface="Times New Roman" panose="02020603050405020304" pitchFamily="18" charset="0"/>
                <a:cs typeface="Times New Roman" panose="02020603050405020304" pitchFamily="18" charset="0"/>
              </a:rPr>
              <a:t>trẻ</a:t>
            </a:r>
            <a:r>
              <a:rPr lang="en-SG" sz="2500" dirty="0">
                <a:solidFill>
                  <a:schemeClr val="bg1"/>
                </a:solidFill>
                <a:latin typeface="Times New Roman" panose="02020603050405020304" pitchFamily="18" charset="0"/>
                <a:cs typeface="Times New Roman" panose="02020603050405020304" pitchFamily="18" charset="0"/>
              </a:rPr>
              <a:t> </a:t>
            </a:r>
            <a:r>
              <a:rPr lang="en-SG" sz="2500" dirty="0" err="1">
                <a:solidFill>
                  <a:schemeClr val="bg1"/>
                </a:solidFill>
                <a:latin typeface="Times New Roman" panose="02020603050405020304" pitchFamily="18" charset="0"/>
                <a:cs typeface="Times New Roman" panose="02020603050405020304" pitchFamily="18" charset="0"/>
              </a:rPr>
              <a:t>một</a:t>
            </a:r>
            <a:r>
              <a:rPr lang="en-SG" sz="2500" dirty="0">
                <a:solidFill>
                  <a:schemeClr val="bg1"/>
                </a:solidFill>
                <a:latin typeface="Times New Roman" panose="02020603050405020304" pitchFamily="18" charset="0"/>
                <a:cs typeface="Times New Roman" panose="02020603050405020304" pitchFamily="18" charset="0"/>
              </a:rPr>
              <a:t> </a:t>
            </a:r>
            <a:r>
              <a:rPr lang="en-SG" sz="2500" dirty="0" err="1">
                <a:solidFill>
                  <a:schemeClr val="bg1"/>
                </a:solidFill>
                <a:latin typeface="Times New Roman" panose="02020603050405020304" pitchFamily="18" charset="0"/>
                <a:cs typeface="Times New Roman" panose="02020603050405020304" pitchFamily="18" charset="0"/>
              </a:rPr>
              <a:t>cách</a:t>
            </a:r>
            <a:r>
              <a:rPr lang="en-SG" sz="2500" dirty="0">
                <a:solidFill>
                  <a:schemeClr val="bg1"/>
                </a:solidFill>
                <a:latin typeface="Times New Roman" panose="02020603050405020304" pitchFamily="18" charset="0"/>
                <a:cs typeface="Times New Roman" panose="02020603050405020304" pitchFamily="18" charset="0"/>
              </a:rPr>
              <a:t> </a:t>
            </a:r>
            <a:r>
              <a:rPr lang="en-SG" sz="2500" dirty="0" err="1">
                <a:solidFill>
                  <a:schemeClr val="bg1"/>
                </a:solidFill>
                <a:latin typeface="Times New Roman" panose="02020603050405020304" pitchFamily="18" charset="0"/>
                <a:cs typeface="Times New Roman" panose="02020603050405020304" pitchFamily="18" charset="0"/>
              </a:rPr>
              <a:t>phù</a:t>
            </a:r>
            <a:r>
              <a:rPr lang="en-SG" sz="2500" dirty="0">
                <a:solidFill>
                  <a:schemeClr val="bg1"/>
                </a:solidFill>
                <a:latin typeface="Times New Roman" panose="02020603050405020304" pitchFamily="18" charset="0"/>
                <a:cs typeface="Times New Roman" panose="02020603050405020304" pitchFamily="18" charset="0"/>
              </a:rPr>
              <a:t> </a:t>
            </a:r>
            <a:r>
              <a:rPr lang="en-SG" sz="2500" dirty="0" err="1">
                <a:solidFill>
                  <a:schemeClr val="bg1"/>
                </a:solidFill>
                <a:latin typeface="Times New Roman" panose="02020603050405020304" pitchFamily="18" charset="0"/>
                <a:cs typeface="Times New Roman" panose="02020603050405020304" pitchFamily="18" charset="0"/>
              </a:rPr>
              <a:t>hợp</a:t>
            </a:r>
            <a:r>
              <a:rPr lang="en-SG" sz="2500" dirty="0">
                <a:solidFill>
                  <a:schemeClr val="bg1"/>
                </a:solidFill>
                <a:latin typeface="Times New Roman" panose="02020603050405020304" pitchFamily="18" charset="0"/>
                <a:cs typeface="Times New Roman" panose="02020603050405020304" pitchFamily="18" charset="0"/>
              </a:rPr>
              <a:t>, </a:t>
            </a:r>
            <a:r>
              <a:rPr lang="en-SG" sz="2500" dirty="0" err="1">
                <a:solidFill>
                  <a:schemeClr val="bg1"/>
                </a:solidFill>
                <a:latin typeface="Times New Roman" panose="02020603050405020304" pitchFamily="18" charset="0"/>
                <a:cs typeface="Times New Roman" panose="02020603050405020304" pitchFamily="18" charset="0"/>
              </a:rPr>
              <a:t>đặc</a:t>
            </a:r>
            <a:r>
              <a:rPr lang="en-SG" sz="2500" dirty="0">
                <a:solidFill>
                  <a:schemeClr val="bg1"/>
                </a:solidFill>
                <a:latin typeface="Times New Roman" panose="02020603050405020304" pitchFamily="18" charset="0"/>
                <a:cs typeface="Times New Roman" panose="02020603050405020304" pitchFamily="18" charset="0"/>
              </a:rPr>
              <a:t> </a:t>
            </a:r>
            <a:r>
              <a:rPr lang="en-SG" sz="2500" dirty="0" err="1">
                <a:solidFill>
                  <a:schemeClr val="bg1"/>
                </a:solidFill>
                <a:latin typeface="Times New Roman" panose="02020603050405020304" pitchFamily="18" charset="0"/>
                <a:cs typeface="Times New Roman" panose="02020603050405020304" pitchFamily="18" charset="0"/>
              </a:rPr>
              <a:t>biệt</a:t>
            </a:r>
            <a:r>
              <a:rPr lang="en-SG" sz="2500" dirty="0">
                <a:solidFill>
                  <a:schemeClr val="bg1"/>
                </a:solidFill>
                <a:latin typeface="Times New Roman" panose="02020603050405020304" pitchFamily="18" charset="0"/>
                <a:cs typeface="Times New Roman" panose="02020603050405020304" pitchFamily="18" charset="0"/>
              </a:rPr>
              <a:t> </a:t>
            </a:r>
            <a:r>
              <a:rPr lang="en-SG" sz="2500" dirty="0" err="1">
                <a:solidFill>
                  <a:schemeClr val="bg1"/>
                </a:solidFill>
                <a:latin typeface="Times New Roman" panose="02020603050405020304" pitchFamily="18" charset="0"/>
                <a:cs typeface="Times New Roman" panose="02020603050405020304" pitchFamily="18" charset="0"/>
              </a:rPr>
              <a:t>là</a:t>
            </a:r>
            <a:r>
              <a:rPr lang="en-SG" sz="2500" dirty="0">
                <a:solidFill>
                  <a:schemeClr val="bg1"/>
                </a:solidFill>
                <a:latin typeface="Times New Roman" panose="02020603050405020304" pitchFamily="18" charset="0"/>
                <a:cs typeface="Times New Roman" panose="02020603050405020304" pitchFamily="18" charset="0"/>
              </a:rPr>
              <a:t> </a:t>
            </a:r>
            <a:r>
              <a:rPr lang="en-SG" sz="2500" dirty="0" err="1">
                <a:solidFill>
                  <a:schemeClr val="bg1"/>
                </a:solidFill>
                <a:latin typeface="Times New Roman" panose="02020603050405020304" pitchFamily="18" charset="0"/>
                <a:cs typeface="Times New Roman" panose="02020603050405020304" pitchFamily="18" charset="0"/>
              </a:rPr>
              <a:t>trong</a:t>
            </a:r>
            <a:r>
              <a:rPr lang="en-SG" sz="2500" dirty="0">
                <a:solidFill>
                  <a:schemeClr val="bg1"/>
                </a:solidFill>
                <a:latin typeface="Times New Roman" panose="02020603050405020304" pitchFamily="18" charset="0"/>
                <a:cs typeface="Times New Roman" panose="02020603050405020304" pitchFamily="18" charset="0"/>
              </a:rPr>
              <a:t> </a:t>
            </a:r>
            <a:r>
              <a:rPr lang="en-SG" sz="2500" dirty="0" err="1">
                <a:solidFill>
                  <a:schemeClr val="bg1"/>
                </a:solidFill>
                <a:latin typeface="Times New Roman" panose="02020603050405020304" pitchFamily="18" charset="0"/>
                <a:cs typeface="Times New Roman" panose="02020603050405020304" pitchFamily="18" charset="0"/>
              </a:rPr>
              <a:t>hoạt</a:t>
            </a:r>
            <a:r>
              <a:rPr lang="en-SG" sz="2500" dirty="0">
                <a:solidFill>
                  <a:schemeClr val="bg1"/>
                </a:solidFill>
                <a:latin typeface="Times New Roman" panose="02020603050405020304" pitchFamily="18" charset="0"/>
                <a:cs typeface="Times New Roman" panose="02020603050405020304" pitchFamily="18" charset="0"/>
              </a:rPr>
              <a:t> </a:t>
            </a:r>
            <a:r>
              <a:rPr lang="en-SG" sz="2500" dirty="0" err="1">
                <a:solidFill>
                  <a:schemeClr val="bg1"/>
                </a:solidFill>
                <a:latin typeface="Times New Roman" panose="02020603050405020304" pitchFamily="18" charset="0"/>
                <a:cs typeface="Times New Roman" panose="02020603050405020304" pitchFamily="18" charset="0"/>
              </a:rPr>
              <a:t>động</a:t>
            </a:r>
            <a:r>
              <a:rPr lang="en-SG" sz="2500" dirty="0">
                <a:solidFill>
                  <a:schemeClr val="bg1"/>
                </a:solidFill>
                <a:latin typeface="Times New Roman" panose="02020603050405020304" pitchFamily="18" charset="0"/>
                <a:cs typeface="Times New Roman" panose="02020603050405020304" pitchFamily="18" charset="0"/>
              </a:rPr>
              <a:t> </a:t>
            </a:r>
            <a:r>
              <a:rPr lang="en-SG" sz="2500" dirty="0" err="1">
                <a:solidFill>
                  <a:schemeClr val="bg1"/>
                </a:solidFill>
                <a:latin typeface="Times New Roman" panose="02020603050405020304" pitchFamily="18" charset="0"/>
                <a:cs typeface="Times New Roman" panose="02020603050405020304" pitchFamily="18" charset="0"/>
              </a:rPr>
              <a:t>làm</a:t>
            </a:r>
            <a:r>
              <a:rPr lang="en-SG" sz="2500" dirty="0">
                <a:solidFill>
                  <a:schemeClr val="bg1"/>
                </a:solidFill>
                <a:latin typeface="Times New Roman" panose="02020603050405020304" pitchFamily="18" charset="0"/>
                <a:cs typeface="Times New Roman" panose="02020603050405020304" pitchFamily="18" charset="0"/>
              </a:rPr>
              <a:t> </a:t>
            </a:r>
            <a:r>
              <a:rPr lang="en-SG" sz="2500" dirty="0" err="1">
                <a:solidFill>
                  <a:schemeClr val="bg1"/>
                </a:solidFill>
                <a:latin typeface="Times New Roman" panose="02020603050405020304" pitchFamily="18" charset="0"/>
                <a:cs typeface="Times New Roman" panose="02020603050405020304" pitchFamily="18" charset="0"/>
              </a:rPr>
              <a:t>quen</a:t>
            </a:r>
            <a:r>
              <a:rPr lang="en-SG" sz="2500" dirty="0">
                <a:solidFill>
                  <a:schemeClr val="bg1"/>
                </a:solidFill>
                <a:latin typeface="Times New Roman" panose="02020603050405020304" pitchFamily="18" charset="0"/>
                <a:cs typeface="Times New Roman" panose="02020603050405020304" pitchFamily="18" charset="0"/>
              </a:rPr>
              <a:t> </a:t>
            </a:r>
            <a:r>
              <a:rPr lang="en-SG" sz="2500" dirty="0" err="1" smtClean="0">
                <a:solidFill>
                  <a:schemeClr val="bg1"/>
                </a:solidFill>
                <a:latin typeface="Times New Roman" panose="02020603050405020304" pitchFamily="18" charset="0"/>
                <a:cs typeface="Times New Roman" panose="02020603050405020304" pitchFamily="18" charset="0"/>
              </a:rPr>
              <a:t>khám</a:t>
            </a:r>
            <a:r>
              <a:rPr lang="en-SG" sz="2500" dirty="0" smtClean="0">
                <a:solidFill>
                  <a:schemeClr val="bg1"/>
                </a:solidFill>
                <a:latin typeface="Times New Roman" panose="02020603050405020304" pitchFamily="18" charset="0"/>
                <a:cs typeface="Times New Roman" panose="02020603050405020304" pitchFamily="18" charset="0"/>
              </a:rPr>
              <a:t> </a:t>
            </a:r>
            <a:r>
              <a:rPr lang="en-SG" sz="2500" dirty="0" err="1" smtClean="0">
                <a:solidFill>
                  <a:schemeClr val="bg1"/>
                </a:solidFill>
                <a:latin typeface="Times New Roman" panose="02020603050405020304" pitchFamily="18" charset="0"/>
                <a:cs typeface="Times New Roman" panose="02020603050405020304" pitchFamily="18" charset="0"/>
              </a:rPr>
              <a:t>phá</a:t>
            </a:r>
            <a:r>
              <a:rPr lang="en-SG" sz="2500" dirty="0" smtClean="0">
                <a:solidFill>
                  <a:schemeClr val="bg1"/>
                </a:solidFill>
                <a:latin typeface="Times New Roman" panose="02020603050405020304" pitchFamily="18" charset="0"/>
                <a:cs typeface="Times New Roman" panose="02020603050405020304" pitchFamily="18" charset="0"/>
              </a:rPr>
              <a:t> </a:t>
            </a:r>
            <a:r>
              <a:rPr lang="en-SG" sz="2500" dirty="0" err="1" smtClean="0">
                <a:solidFill>
                  <a:schemeClr val="bg1"/>
                </a:solidFill>
                <a:latin typeface="Times New Roman" panose="02020603050405020304" pitchFamily="18" charset="0"/>
                <a:cs typeface="Times New Roman" panose="02020603050405020304" pitchFamily="18" charset="0"/>
              </a:rPr>
              <a:t>để</a:t>
            </a:r>
            <a:r>
              <a:rPr lang="en-SG" sz="2500" dirty="0" smtClean="0">
                <a:solidFill>
                  <a:schemeClr val="bg1"/>
                </a:solidFill>
                <a:latin typeface="Times New Roman" panose="02020603050405020304" pitchFamily="18" charset="0"/>
                <a:cs typeface="Times New Roman" panose="02020603050405020304" pitchFamily="18" charset="0"/>
              </a:rPr>
              <a:t> </a:t>
            </a:r>
            <a:r>
              <a:rPr lang="en-SG" sz="2500" dirty="0" err="1">
                <a:solidFill>
                  <a:schemeClr val="bg1"/>
                </a:solidFill>
                <a:latin typeface="Times New Roman" panose="02020603050405020304" pitchFamily="18" charset="0"/>
                <a:cs typeface="Times New Roman" panose="02020603050405020304" pitchFamily="18" charset="0"/>
              </a:rPr>
              <a:t>cho</a:t>
            </a:r>
            <a:r>
              <a:rPr lang="en-SG" sz="2500" dirty="0">
                <a:solidFill>
                  <a:schemeClr val="bg1"/>
                </a:solidFill>
                <a:latin typeface="Times New Roman" panose="02020603050405020304" pitchFamily="18" charset="0"/>
                <a:cs typeface="Times New Roman" panose="02020603050405020304" pitchFamily="18" charset="0"/>
              </a:rPr>
              <a:t> </a:t>
            </a:r>
            <a:r>
              <a:rPr lang="en-SG" sz="2500" dirty="0" err="1">
                <a:solidFill>
                  <a:schemeClr val="bg1"/>
                </a:solidFill>
                <a:latin typeface="Times New Roman" panose="02020603050405020304" pitchFamily="18" charset="0"/>
                <a:cs typeface="Times New Roman" panose="02020603050405020304" pitchFamily="18" charset="0"/>
              </a:rPr>
              <a:t>học</a:t>
            </a:r>
            <a:r>
              <a:rPr lang="en-SG" sz="2500" dirty="0">
                <a:solidFill>
                  <a:schemeClr val="bg1"/>
                </a:solidFill>
                <a:latin typeface="Times New Roman" panose="02020603050405020304" pitchFamily="18" charset="0"/>
                <a:cs typeface="Times New Roman" panose="02020603050405020304" pitchFamily="18" charset="0"/>
              </a:rPr>
              <a:t> </a:t>
            </a:r>
            <a:r>
              <a:rPr lang="en-SG" sz="2500" dirty="0" err="1">
                <a:solidFill>
                  <a:schemeClr val="bg1"/>
                </a:solidFill>
                <a:latin typeface="Times New Roman" panose="02020603050405020304" pitchFamily="18" charset="0"/>
                <a:cs typeface="Times New Roman" panose="02020603050405020304" pitchFamily="18" charset="0"/>
              </a:rPr>
              <a:t>sinh</a:t>
            </a:r>
            <a:r>
              <a:rPr lang="en-SG" sz="2500" dirty="0">
                <a:solidFill>
                  <a:schemeClr val="bg1"/>
                </a:solidFill>
                <a:latin typeface="Times New Roman" panose="02020603050405020304" pitchFamily="18" charset="0"/>
                <a:cs typeface="Times New Roman" panose="02020603050405020304" pitchFamily="18" charset="0"/>
              </a:rPr>
              <a:t> </a:t>
            </a:r>
            <a:r>
              <a:rPr lang="en-SG" sz="2500" dirty="0" err="1">
                <a:solidFill>
                  <a:schemeClr val="bg1"/>
                </a:solidFill>
                <a:latin typeface="Times New Roman" panose="02020603050405020304" pitchFamily="18" charset="0"/>
                <a:cs typeface="Times New Roman" panose="02020603050405020304" pitchFamily="18" charset="0"/>
              </a:rPr>
              <a:t>của</a:t>
            </a:r>
            <a:r>
              <a:rPr lang="en-SG" sz="2500" dirty="0">
                <a:solidFill>
                  <a:schemeClr val="bg1"/>
                </a:solidFill>
                <a:latin typeface="Times New Roman" panose="02020603050405020304" pitchFamily="18" charset="0"/>
                <a:cs typeface="Times New Roman" panose="02020603050405020304" pitchFamily="18" charset="0"/>
              </a:rPr>
              <a:t> </a:t>
            </a:r>
            <a:r>
              <a:rPr lang="en-SG" sz="2500" dirty="0" err="1">
                <a:solidFill>
                  <a:schemeClr val="bg1"/>
                </a:solidFill>
                <a:latin typeface="Times New Roman" panose="02020603050405020304" pitchFamily="18" charset="0"/>
                <a:cs typeface="Times New Roman" panose="02020603050405020304" pitchFamily="18" charset="0"/>
              </a:rPr>
              <a:t>mình</a:t>
            </a:r>
            <a:r>
              <a:rPr lang="en-SG" sz="2500" dirty="0">
                <a:solidFill>
                  <a:schemeClr val="bg1"/>
                </a:solidFill>
                <a:latin typeface="Times New Roman" panose="02020603050405020304" pitchFamily="18" charset="0"/>
                <a:cs typeface="Times New Roman" panose="02020603050405020304" pitchFamily="18" charset="0"/>
              </a:rPr>
              <a:t> </a:t>
            </a:r>
            <a:r>
              <a:rPr lang="en-SG" sz="2500" dirty="0" err="1">
                <a:solidFill>
                  <a:schemeClr val="bg1"/>
                </a:solidFill>
                <a:latin typeface="Times New Roman" panose="02020603050405020304" pitchFamily="18" charset="0"/>
                <a:cs typeface="Times New Roman" panose="02020603050405020304" pitchFamily="18" charset="0"/>
              </a:rPr>
              <a:t>hứng</a:t>
            </a:r>
            <a:r>
              <a:rPr lang="en-SG" sz="2500" dirty="0">
                <a:solidFill>
                  <a:schemeClr val="bg1"/>
                </a:solidFill>
                <a:latin typeface="Times New Roman" panose="02020603050405020304" pitchFamily="18" charset="0"/>
                <a:cs typeface="Times New Roman" panose="02020603050405020304" pitchFamily="18" charset="0"/>
              </a:rPr>
              <a:t> </a:t>
            </a:r>
            <a:r>
              <a:rPr lang="en-SG" sz="2500" dirty="0" err="1">
                <a:solidFill>
                  <a:schemeClr val="bg1"/>
                </a:solidFill>
                <a:latin typeface="Times New Roman" panose="02020603050405020304" pitchFamily="18" charset="0"/>
                <a:cs typeface="Times New Roman" panose="02020603050405020304" pitchFamily="18" charset="0"/>
              </a:rPr>
              <a:t>thú</a:t>
            </a:r>
            <a:r>
              <a:rPr lang="en-SG" sz="2500" dirty="0">
                <a:solidFill>
                  <a:schemeClr val="bg1"/>
                </a:solidFill>
                <a:latin typeface="Times New Roman" panose="02020603050405020304" pitchFamily="18" charset="0"/>
                <a:cs typeface="Times New Roman" panose="02020603050405020304" pitchFamily="18" charset="0"/>
              </a:rPr>
              <a:t> </a:t>
            </a:r>
            <a:r>
              <a:rPr lang="en-SG" sz="2500" dirty="0" err="1">
                <a:solidFill>
                  <a:schemeClr val="bg1"/>
                </a:solidFill>
                <a:latin typeface="Times New Roman" panose="02020603050405020304" pitchFamily="18" charset="0"/>
                <a:cs typeface="Times New Roman" panose="02020603050405020304" pitchFamily="18" charset="0"/>
              </a:rPr>
              <a:t>hơn</a:t>
            </a:r>
            <a:r>
              <a:rPr lang="en-SG" sz="2500" dirty="0">
                <a:solidFill>
                  <a:schemeClr val="bg1"/>
                </a:solidFill>
                <a:latin typeface="Times New Roman" panose="02020603050405020304" pitchFamily="18" charset="0"/>
                <a:cs typeface="Times New Roman" panose="02020603050405020304" pitchFamily="18" charset="0"/>
              </a:rPr>
              <a:t>, </a:t>
            </a:r>
            <a:r>
              <a:rPr lang="en-SG" sz="2500" dirty="0" err="1">
                <a:solidFill>
                  <a:schemeClr val="bg1"/>
                </a:solidFill>
                <a:latin typeface="Times New Roman" panose="02020603050405020304" pitchFamily="18" charset="0"/>
                <a:cs typeface="Times New Roman" panose="02020603050405020304" pitchFamily="18" charset="0"/>
              </a:rPr>
              <a:t>sáng</a:t>
            </a:r>
            <a:r>
              <a:rPr lang="en-SG" sz="2500" dirty="0">
                <a:solidFill>
                  <a:schemeClr val="bg1"/>
                </a:solidFill>
                <a:latin typeface="Times New Roman" panose="02020603050405020304" pitchFamily="18" charset="0"/>
                <a:cs typeface="Times New Roman" panose="02020603050405020304" pitchFamily="18" charset="0"/>
              </a:rPr>
              <a:t> </a:t>
            </a:r>
            <a:r>
              <a:rPr lang="en-SG" sz="2500" dirty="0" err="1">
                <a:solidFill>
                  <a:schemeClr val="bg1"/>
                </a:solidFill>
                <a:latin typeface="Times New Roman" panose="02020603050405020304" pitchFamily="18" charset="0"/>
                <a:cs typeface="Times New Roman" panose="02020603050405020304" pitchFamily="18" charset="0"/>
              </a:rPr>
              <a:t>tạo</a:t>
            </a:r>
            <a:r>
              <a:rPr lang="en-SG" sz="2500" dirty="0">
                <a:solidFill>
                  <a:schemeClr val="bg1"/>
                </a:solidFill>
                <a:latin typeface="Times New Roman" panose="02020603050405020304" pitchFamily="18" charset="0"/>
                <a:cs typeface="Times New Roman" panose="02020603050405020304" pitchFamily="18" charset="0"/>
              </a:rPr>
              <a:t> </a:t>
            </a:r>
            <a:r>
              <a:rPr lang="en-SG" sz="2500" dirty="0" err="1">
                <a:solidFill>
                  <a:schemeClr val="bg1"/>
                </a:solidFill>
                <a:latin typeface="Times New Roman" panose="02020603050405020304" pitchFamily="18" charset="0"/>
                <a:cs typeface="Times New Roman" panose="02020603050405020304" pitchFamily="18" charset="0"/>
              </a:rPr>
              <a:t>hơn</a:t>
            </a:r>
            <a:r>
              <a:rPr lang="en-SG" sz="2500" dirty="0">
                <a:solidFill>
                  <a:schemeClr val="bg1"/>
                </a:solidFill>
                <a:latin typeface="Times New Roman" panose="02020603050405020304" pitchFamily="18" charset="0"/>
                <a:cs typeface="Times New Roman" panose="02020603050405020304" pitchFamily="18" charset="0"/>
              </a:rPr>
              <a:t>, </a:t>
            </a:r>
            <a:r>
              <a:rPr lang="en-SG" sz="2500" dirty="0" err="1">
                <a:solidFill>
                  <a:schemeClr val="bg1"/>
                </a:solidFill>
                <a:latin typeface="Times New Roman" panose="02020603050405020304" pitchFamily="18" charset="0"/>
                <a:cs typeface="Times New Roman" panose="02020603050405020304" pitchFamily="18" charset="0"/>
              </a:rPr>
              <a:t>chủ</a:t>
            </a:r>
            <a:r>
              <a:rPr lang="en-SG" sz="2500" dirty="0">
                <a:solidFill>
                  <a:schemeClr val="bg1"/>
                </a:solidFill>
                <a:latin typeface="Times New Roman" panose="02020603050405020304" pitchFamily="18" charset="0"/>
                <a:cs typeface="Times New Roman" panose="02020603050405020304" pitchFamily="18" charset="0"/>
              </a:rPr>
              <a:t> </a:t>
            </a:r>
            <a:r>
              <a:rPr lang="en-SG" sz="2500" dirty="0" err="1">
                <a:solidFill>
                  <a:schemeClr val="bg1"/>
                </a:solidFill>
                <a:latin typeface="Times New Roman" panose="02020603050405020304" pitchFamily="18" charset="0"/>
                <a:cs typeface="Times New Roman" panose="02020603050405020304" pitchFamily="18" charset="0"/>
              </a:rPr>
              <a:t>động</a:t>
            </a:r>
            <a:r>
              <a:rPr lang="en-SG" sz="2500" dirty="0">
                <a:solidFill>
                  <a:schemeClr val="bg1"/>
                </a:solidFill>
                <a:latin typeface="Times New Roman" panose="02020603050405020304" pitchFamily="18" charset="0"/>
                <a:cs typeface="Times New Roman" panose="02020603050405020304" pitchFamily="18" charset="0"/>
              </a:rPr>
              <a:t>  </a:t>
            </a:r>
            <a:r>
              <a:rPr lang="en-SG" sz="2500" dirty="0" err="1">
                <a:solidFill>
                  <a:schemeClr val="bg1"/>
                </a:solidFill>
                <a:latin typeface="Times New Roman" panose="02020603050405020304" pitchFamily="18" charset="0"/>
                <a:cs typeface="Times New Roman" panose="02020603050405020304" pitchFamily="18" charset="0"/>
              </a:rPr>
              <a:t>hơn</a:t>
            </a:r>
            <a:r>
              <a:rPr lang="en-SG" sz="2500" dirty="0">
                <a:solidFill>
                  <a:schemeClr val="bg1"/>
                </a:solidFill>
                <a:latin typeface="Times New Roman" panose="02020603050405020304" pitchFamily="18" charset="0"/>
                <a:cs typeface="Times New Roman" panose="02020603050405020304" pitchFamily="18" charset="0"/>
              </a:rPr>
              <a:t>, </a:t>
            </a:r>
            <a:r>
              <a:rPr lang="en-SG" sz="2500" dirty="0" err="1">
                <a:solidFill>
                  <a:schemeClr val="bg1"/>
                </a:solidFill>
                <a:latin typeface="Times New Roman" panose="02020603050405020304" pitchFamily="18" charset="0"/>
                <a:cs typeface="Times New Roman" panose="02020603050405020304" pitchFamily="18" charset="0"/>
              </a:rPr>
              <a:t>để</a:t>
            </a:r>
            <a:r>
              <a:rPr lang="en-SG" sz="2500" dirty="0">
                <a:solidFill>
                  <a:schemeClr val="bg1"/>
                </a:solidFill>
                <a:latin typeface="Times New Roman" panose="02020603050405020304" pitchFamily="18" charset="0"/>
                <a:cs typeface="Times New Roman" panose="02020603050405020304" pitchFamily="18" charset="0"/>
              </a:rPr>
              <a:t> </a:t>
            </a:r>
            <a:r>
              <a:rPr lang="en-SG" sz="2500" dirty="0" err="1" smtClean="0">
                <a:solidFill>
                  <a:schemeClr val="bg1"/>
                </a:solidFill>
                <a:latin typeface="Times New Roman" panose="02020603050405020304" pitchFamily="18" charset="0"/>
                <a:cs typeface="Times New Roman" panose="02020603050405020304" pitchFamily="18" charset="0"/>
              </a:rPr>
              <a:t>trẻ</a:t>
            </a:r>
            <a:r>
              <a:rPr lang="en-SG" sz="2500" dirty="0" smtClean="0">
                <a:solidFill>
                  <a:schemeClr val="bg1"/>
                </a:solidFill>
                <a:latin typeface="Times New Roman" panose="02020603050405020304" pitchFamily="18" charset="0"/>
                <a:cs typeface="Times New Roman" panose="02020603050405020304" pitchFamily="18" charset="0"/>
              </a:rPr>
              <a:t> </a:t>
            </a:r>
            <a:r>
              <a:rPr lang="en-SG" sz="2500" dirty="0" err="1">
                <a:solidFill>
                  <a:schemeClr val="bg1"/>
                </a:solidFill>
                <a:latin typeface="Times New Roman" panose="02020603050405020304" pitchFamily="18" charset="0"/>
                <a:cs typeface="Times New Roman" panose="02020603050405020304" pitchFamily="18" charset="0"/>
              </a:rPr>
              <a:t>nhận</a:t>
            </a:r>
            <a:r>
              <a:rPr lang="en-SG" sz="2500" dirty="0">
                <a:solidFill>
                  <a:schemeClr val="bg1"/>
                </a:solidFill>
                <a:latin typeface="Times New Roman" panose="02020603050405020304" pitchFamily="18" charset="0"/>
                <a:cs typeface="Times New Roman" panose="02020603050405020304" pitchFamily="18" charset="0"/>
              </a:rPr>
              <a:t> </a:t>
            </a:r>
            <a:r>
              <a:rPr lang="en-SG" sz="2500" dirty="0" err="1">
                <a:solidFill>
                  <a:schemeClr val="bg1"/>
                </a:solidFill>
                <a:latin typeface="Times New Roman" panose="02020603050405020304" pitchFamily="18" charset="0"/>
                <a:cs typeface="Times New Roman" panose="02020603050405020304" pitchFamily="18" charset="0"/>
              </a:rPr>
              <a:t>biết</a:t>
            </a:r>
            <a:r>
              <a:rPr lang="en-SG" sz="2500" dirty="0">
                <a:solidFill>
                  <a:schemeClr val="bg1"/>
                </a:solidFill>
                <a:latin typeface="Times New Roman" panose="02020603050405020304" pitchFamily="18" charset="0"/>
                <a:cs typeface="Times New Roman" panose="02020603050405020304" pitchFamily="18" charset="0"/>
              </a:rPr>
              <a:t> </a:t>
            </a:r>
            <a:r>
              <a:rPr lang="en-SG" sz="2500" dirty="0" err="1" smtClean="0">
                <a:solidFill>
                  <a:schemeClr val="bg1"/>
                </a:solidFill>
                <a:latin typeface="Times New Roman" panose="02020603050405020304" pitchFamily="18" charset="0"/>
                <a:cs typeface="Times New Roman" panose="02020603050405020304" pitchFamily="18" charset="0"/>
              </a:rPr>
              <a:t>được</a:t>
            </a:r>
            <a:r>
              <a:rPr lang="en-SG" sz="2500" dirty="0" smtClean="0">
                <a:solidFill>
                  <a:schemeClr val="bg1"/>
                </a:solidFill>
                <a:latin typeface="Times New Roman" panose="02020603050405020304" pitchFamily="18" charset="0"/>
                <a:cs typeface="Times New Roman" panose="02020603050405020304" pitchFamily="18" charset="0"/>
              </a:rPr>
              <a:t> </a:t>
            </a:r>
            <a:r>
              <a:rPr lang="en-SG" sz="2500" dirty="0" err="1" smtClean="0">
                <a:solidFill>
                  <a:schemeClr val="bg1"/>
                </a:solidFill>
                <a:latin typeface="Times New Roman" panose="02020603050405020304" pitchFamily="18" charset="0"/>
                <a:cs typeface="Times New Roman" panose="02020603050405020304" pitchFamily="18" charset="0"/>
              </a:rPr>
              <a:t>những</a:t>
            </a:r>
            <a:r>
              <a:rPr lang="en-SG" sz="2500" dirty="0" smtClean="0">
                <a:solidFill>
                  <a:schemeClr val="bg1"/>
                </a:solidFill>
                <a:latin typeface="Times New Roman" panose="02020603050405020304" pitchFamily="18" charset="0"/>
                <a:cs typeface="Times New Roman" panose="02020603050405020304" pitchFamily="18" charset="0"/>
              </a:rPr>
              <a:t> </a:t>
            </a:r>
            <a:r>
              <a:rPr lang="en-SG" sz="2500" dirty="0" err="1" smtClean="0">
                <a:solidFill>
                  <a:schemeClr val="bg1"/>
                </a:solidFill>
                <a:latin typeface="Times New Roman" panose="02020603050405020304" pitchFamily="18" charset="0"/>
                <a:cs typeface="Times New Roman" panose="02020603050405020304" pitchFamily="18" charset="0"/>
              </a:rPr>
              <a:t>điều</a:t>
            </a:r>
            <a:r>
              <a:rPr lang="en-SG" sz="2500" dirty="0" smtClean="0">
                <a:solidFill>
                  <a:schemeClr val="bg1"/>
                </a:solidFill>
                <a:latin typeface="Times New Roman" panose="02020603050405020304" pitchFamily="18" charset="0"/>
                <a:cs typeface="Times New Roman" panose="02020603050405020304" pitchFamily="18" charset="0"/>
              </a:rPr>
              <a:t> </a:t>
            </a:r>
            <a:r>
              <a:rPr lang="en-SG" sz="2500" dirty="0" err="1" smtClean="0">
                <a:solidFill>
                  <a:schemeClr val="bg1"/>
                </a:solidFill>
                <a:latin typeface="Times New Roman" panose="02020603050405020304" pitchFamily="18" charset="0"/>
                <a:cs typeface="Times New Roman" panose="02020603050405020304" pitchFamily="18" charset="0"/>
              </a:rPr>
              <a:t>xung</a:t>
            </a:r>
            <a:r>
              <a:rPr lang="en-SG" sz="2500" dirty="0" smtClean="0">
                <a:solidFill>
                  <a:schemeClr val="bg1"/>
                </a:solidFill>
                <a:latin typeface="Times New Roman" panose="02020603050405020304" pitchFamily="18" charset="0"/>
                <a:cs typeface="Times New Roman" panose="02020603050405020304" pitchFamily="18" charset="0"/>
              </a:rPr>
              <a:t> </a:t>
            </a:r>
            <a:r>
              <a:rPr lang="en-SG" sz="2500" dirty="0" err="1" smtClean="0">
                <a:solidFill>
                  <a:schemeClr val="bg1"/>
                </a:solidFill>
                <a:latin typeface="Times New Roman" panose="02020603050405020304" pitchFamily="18" charset="0"/>
                <a:cs typeface="Times New Roman" panose="02020603050405020304" pitchFamily="18" charset="0"/>
              </a:rPr>
              <a:t>quanh</a:t>
            </a:r>
            <a:r>
              <a:rPr lang="en-SG" sz="2500" dirty="0" smtClean="0">
                <a:solidFill>
                  <a:schemeClr val="bg1"/>
                </a:solidFill>
                <a:latin typeface="Times New Roman" panose="02020603050405020304" pitchFamily="18" charset="0"/>
                <a:cs typeface="Times New Roman" panose="02020603050405020304" pitchFamily="18" charset="0"/>
              </a:rPr>
              <a:t> </a:t>
            </a:r>
            <a:r>
              <a:rPr lang="en-SG" sz="2500" dirty="0" err="1" smtClean="0">
                <a:solidFill>
                  <a:schemeClr val="bg1"/>
                </a:solidFill>
                <a:latin typeface="Times New Roman" panose="02020603050405020304" pitchFamily="18" charset="0"/>
                <a:cs typeface="Times New Roman" panose="02020603050405020304" pitchFamily="18" charset="0"/>
              </a:rPr>
              <a:t>một</a:t>
            </a:r>
            <a:r>
              <a:rPr lang="en-SG" sz="2500" dirty="0" smtClean="0">
                <a:solidFill>
                  <a:schemeClr val="bg1"/>
                </a:solidFill>
                <a:latin typeface="Times New Roman" panose="02020603050405020304" pitchFamily="18" charset="0"/>
                <a:cs typeface="Times New Roman" panose="02020603050405020304" pitchFamily="18" charset="0"/>
              </a:rPr>
              <a:t> </a:t>
            </a:r>
            <a:r>
              <a:rPr lang="en-SG" sz="2500" dirty="0" err="1" smtClean="0">
                <a:solidFill>
                  <a:schemeClr val="bg1"/>
                </a:solidFill>
                <a:latin typeface="Times New Roman" panose="02020603050405020304" pitchFamily="18" charset="0"/>
                <a:cs typeface="Times New Roman" panose="02020603050405020304" pitchFamily="18" charset="0"/>
              </a:rPr>
              <a:t>cách</a:t>
            </a:r>
            <a:r>
              <a:rPr lang="en-SG" sz="2500" dirty="0" smtClean="0">
                <a:solidFill>
                  <a:schemeClr val="bg1"/>
                </a:solidFill>
                <a:latin typeface="Times New Roman" panose="02020603050405020304" pitchFamily="18" charset="0"/>
                <a:cs typeface="Times New Roman" panose="02020603050405020304" pitchFamily="18" charset="0"/>
              </a:rPr>
              <a:t> </a:t>
            </a:r>
            <a:r>
              <a:rPr lang="en-SG" sz="2500" dirty="0" err="1" smtClean="0">
                <a:solidFill>
                  <a:schemeClr val="bg1"/>
                </a:solidFill>
                <a:latin typeface="Times New Roman" panose="02020603050405020304" pitchFamily="18" charset="0"/>
                <a:cs typeface="Times New Roman" panose="02020603050405020304" pitchFamily="18" charset="0"/>
              </a:rPr>
              <a:t>đơn</a:t>
            </a:r>
            <a:r>
              <a:rPr lang="en-SG" sz="2500" dirty="0" smtClean="0">
                <a:solidFill>
                  <a:schemeClr val="bg1"/>
                </a:solidFill>
                <a:latin typeface="Times New Roman" panose="02020603050405020304" pitchFamily="18" charset="0"/>
                <a:cs typeface="Times New Roman" panose="02020603050405020304" pitchFamily="18" charset="0"/>
              </a:rPr>
              <a:t> </a:t>
            </a:r>
            <a:r>
              <a:rPr lang="en-SG" sz="2500" dirty="0" err="1" smtClean="0">
                <a:solidFill>
                  <a:schemeClr val="bg1"/>
                </a:solidFill>
                <a:latin typeface="Times New Roman" panose="02020603050405020304" pitchFamily="18" charset="0"/>
                <a:cs typeface="Times New Roman" panose="02020603050405020304" pitchFamily="18" charset="0"/>
              </a:rPr>
              <a:t>giản</a:t>
            </a:r>
            <a:r>
              <a:rPr lang="en-SG" sz="2500" dirty="0" smtClean="0">
                <a:solidFill>
                  <a:schemeClr val="bg1"/>
                </a:solidFill>
                <a:latin typeface="Times New Roman" panose="02020603050405020304" pitchFamily="18" charset="0"/>
                <a:cs typeface="Times New Roman" panose="02020603050405020304" pitchFamily="18" charset="0"/>
              </a:rPr>
              <a:t> </a:t>
            </a:r>
            <a:r>
              <a:rPr lang="en-SG" sz="2500" dirty="0" err="1" smtClean="0">
                <a:solidFill>
                  <a:schemeClr val="bg1"/>
                </a:solidFill>
                <a:latin typeface="Times New Roman" panose="02020603050405020304" pitchFamily="18" charset="0"/>
                <a:cs typeface="Times New Roman" panose="02020603050405020304" pitchFamily="18" charset="0"/>
              </a:rPr>
              <a:t>và</a:t>
            </a:r>
            <a:r>
              <a:rPr lang="en-SG" sz="2500" dirty="0" smtClean="0">
                <a:solidFill>
                  <a:schemeClr val="bg1"/>
                </a:solidFill>
                <a:latin typeface="Times New Roman" panose="02020603050405020304" pitchFamily="18" charset="0"/>
                <a:cs typeface="Times New Roman" panose="02020603050405020304" pitchFamily="18" charset="0"/>
              </a:rPr>
              <a:t> </a:t>
            </a:r>
            <a:r>
              <a:rPr lang="en-SG" sz="2500" dirty="0" err="1" smtClean="0">
                <a:solidFill>
                  <a:schemeClr val="bg1"/>
                </a:solidFill>
                <a:latin typeface="Times New Roman" panose="02020603050405020304" pitchFamily="18" charset="0"/>
                <a:cs typeface="Times New Roman" panose="02020603050405020304" pitchFamily="18" charset="0"/>
              </a:rPr>
              <a:t>dễ</a:t>
            </a:r>
            <a:r>
              <a:rPr lang="en-SG" sz="2500" dirty="0" smtClean="0">
                <a:solidFill>
                  <a:schemeClr val="bg1"/>
                </a:solidFill>
                <a:latin typeface="Times New Roman" panose="02020603050405020304" pitchFamily="18" charset="0"/>
                <a:cs typeface="Times New Roman" panose="02020603050405020304" pitchFamily="18" charset="0"/>
              </a:rPr>
              <a:t> </a:t>
            </a:r>
            <a:r>
              <a:rPr lang="en-SG" sz="2500" dirty="0" err="1" smtClean="0">
                <a:solidFill>
                  <a:schemeClr val="bg1"/>
                </a:solidFill>
                <a:latin typeface="Times New Roman" panose="02020603050405020304" pitchFamily="18" charset="0"/>
                <a:cs typeface="Times New Roman" panose="02020603050405020304" pitchFamily="18" charset="0"/>
              </a:rPr>
              <a:t>dàng</a:t>
            </a:r>
            <a:r>
              <a:rPr lang="en-SG" sz="2500" dirty="0" smtClean="0">
                <a:solidFill>
                  <a:schemeClr val="bg1"/>
                </a:solidFill>
                <a:latin typeface="Times New Roman" panose="02020603050405020304" pitchFamily="18" charset="0"/>
                <a:cs typeface="Times New Roman" panose="02020603050405020304" pitchFamily="18" charset="0"/>
              </a:rPr>
              <a:t> </a:t>
            </a:r>
            <a:r>
              <a:rPr lang="en-SG" sz="2500" dirty="0" err="1" smtClean="0">
                <a:solidFill>
                  <a:schemeClr val="bg1"/>
                </a:solidFill>
                <a:latin typeface="Times New Roman" panose="02020603050405020304" pitchFamily="18" charset="0"/>
                <a:cs typeface="Times New Roman" panose="02020603050405020304" pitchFamily="18" charset="0"/>
              </a:rPr>
              <a:t>hơn</a:t>
            </a:r>
            <a:endParaRPr lang="en-US" sz="25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DE7"/>
        </a:solidFill>
        <a:effectLst/>
      </p:bgPr>
    </p:bg>
    <p:spTree>
      <p:nvGrpSpPr>
        <p:cNvPr id="1" name=""/>
        <p:cNvGrpSpPr/>
        <p:nvPr/>
      </p:nvGrpSpPr>
      <p:grpSpPr>
        <a:xfrm>
          <a:off x="0" y="0"/>
          <a:ext cx="0" cy="0"/>
          <a:chOff x="0" y="0"/>
          <a:chExt cx="0" cy="0"/>
        </a:xfrm>
      </p:grpSpPr>
      <p:sp>
        <p:nvSpPr>
          <p:cNvPr id="2" name="AutoShape 2"/>
          <p:cNvSpPr/>
          <p:nvPr/>
        </p:nvSpPr>
        <p:spPr>
          <a:xfrm>
            <a:off x="228600" y="894794"/>
            <a:ext cx="5520877" cy="4114800"/>
          </a:xfrm>
          <a:prstGeom prst="rect">
            <a:avLst/>
          </a:prstGeom>
          <a:solidFill>
            <a:srgbClr val="4D9483"/>
          </a:solidFill>
        </p:spPr>
      </p:sp>
      <p:sp>
        <p:nvSpPr>
          <p:cNvPr id="3" name="AutoShape 3"/>
          <p:cNvSpPr/>
          <p:nvPr/>
        </p:nvSpPr>
        <p:spPr>
          <a:xfrm>
            <a:off x="228600" y="5000069"/>
            <a:ext cx="5520877" cy="4114800"/>
          </a:xfrm>
          <a:prstGeom prst="rect">
            <a:avLst/>
          </a:prstGeom>
          <a:solidFill>
            <a:srgbClr val="3C58A2"/>
          </a:solidFill>
        </p:spPr>
      </p:sp>
      <p:grpSp>
        <p:nvGrpSpPr>
          <p:cNvPr id="4" name="Group 4"/>
          <p:cNvGrpSpPr/>
          <p:nvPr/>
        </p:nvGrpSpPr>
        <p:grpSpPr>
          <a:xfrm>
            <a:off x="699879" y="3747083"/>
            <a:ext cx="4578319" cy="4578319"/>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966"/>
            </a:solidFill>
          </p:spPr>
        </p:sp>
      </p:grpSp>
      <p:sp>
        <p:nvSpPr>
          <p:cNvPr id="13" name="Rectangle 12"/>
          <p:cNvSpPr/>
          <p:nvPr/>
        </p:nvSpPr>
        <p:spPr>
          <a:xfrm>
            <a:off x="0" y="-416887"/>
            <a:ext cx="18288000" cy="1280543"/>
          </a:xfrm>
          <a:prstGeom prst="rect">
            <a:avLst/>
          </a:prstGeom>
        </p:spPr>
        <p:txBody>
          <a:bodyPr wrap="square">
            <a:spAutoFit/>
          </a:bodyPr>
          <a:lstStyle/>
          <a:p>
            <a:pPr algn="ctr">
              <a:lnSpc>
                <a:spcPts val="10800"/>
              </a:lnSpc>
            </a:pPr>
            <a:r>
              <a:rPr lang="en-US" sz="5000" b="1" dirty="0">
                <a:solidFill>
                  <a:srgbClr val="FF0000"/>
                </a:solidFill>
                <a:latin typeface="Times New Roman" panose="02020603050405020304" pitchFamily="18" charset="0"/>
                <a:cs typeface="Times New Roman" panose="02020603050405020304" pitchFamily="18" charset="0"/>
              </a:rPr>
              <a:t>I. ĐẶT VẤN ĐỀ</a:t>
            </a:r>
            <a:endParaRPr lang="en-US" sz="5000" dirty="0">
              <a:solidFill>
                <a:srgbClr val="1D4E89"/>
              </a:solidFill>
              <a:latin typeface="Bernoru"/>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226" y="1181100"/>
            <a:ext cx="4575624" cy="4548053"/>
          </a:xfrm>
          <a:prstGeom prst="ellipse">
            <a:avLst/>
          </a:prstGeom>
          <a:ln>
            <a:noFill/>
          </a:ln>
          <a:effectLst>
            <a:softEdge rad="112500"/>
          </a:effectLst>
        </p:spPr>
      </p:pic>
      <p:grpSp>
        <p:nvGrpSpPr>
          <p:cNvPr id="15" name="Group 2"/>
          <p:cNvGrpSpPr/>
          <p:nvPr/>
        </p:nvGrpSpPr>
        <p:grpSpPr>
          <a:xfrm>
            <a:off x="6553200" y="894794"/>
            <a:ext cx="11353800" cy="9049306"/>
            <a:chOff x="0" y="0"/>
            <a:chExt cx="6087230" cy="3291278"/>
          </a:xfrm>
        </p:grpSpPr>
        <p:sp>
          <p:nvSpPr>
            <p:cNvPr id="16" name="Freeform 3"/>
            <p:cNvSpPr/>
            <p:nvPr/>
          </p:nvSpPr>
          <p:spPr>
            <a:xfrm>
              <a:off x="0" y="0"/>
              <a:ext cx="6087230" cy="3291278"/>
            </a:xfrm>
            <a:custGeom>
              <a:avLst/>
              <a:gdLst/>
              <a:ahLst/>
              <a:cxnLst/>
              <a:rect l="l" t="t" r="r" b="b"/>
              <a:pathLst>
                <a:path w="6087230" h="3291278">
                  <a:moveTo>
                    <a:pt x="5962770" y="3291278"/>
                  </a:moveTo>
                  <a:lnTo>
                    <a:pt x="124460" y="3291278"/>
                  </a:lnTo>
                  <a:cubicBezTo>
                    <a:pt x="55880" y="3291278"/>
                    <a:pt x="0" y="3235398"/>
                    <a:pt x="0" y="3166818"/>
                  </a:cubicBezTo>
                  <a:lnTo>
                    <a:pt x="0" y="124460"/>
                  </a:lnTo>
                  <a:cubicBezTo>
                    <a:pt x="0" y="55880"/>
                    <a:pt x="55880" y="0"/>
                    <a:pt x="124460" y="0"/>
                  </a:cubicBezTo>
                  <a:lnTo>
                    <a:pt x="5962771" y="0"/>
                  </a:lnTo>
                  <a:cubicBezTo>
                    <a:pt x="6031350" y="0"/>
                    <a:pt x="6087230" y="55880"/>
                    <a:pt x="6087230" y="124460"/>
                  </a:cubicBezTo>
                  <a:lnTo>
                    <a:pt x="6087230" y="3166818"/>
                  </a:lnTo>
                  <a:cubicBezTo>
                    <a:pt x="6087230" y="3235398"/>
                    <a:pt x="6031350" y="3291278"/>
                    <a:pt x="5962771" y="3291278"/>
                  </a:cubicBezTo>
                  <a:close/>
                </a:path>
              </a:pathLst>
            </a:custGeom>
            <a:solidFill>
              <a:srgbClr val="EDECED"/>
            </a:solidFill>
          </p:spPr>
        </p:sp>
      </p:grpSp>
      <p:sp>
        <p:nvSpPr>
          <p:cNvPr id="17" name="Rectangle 16"/>
          <p:cNvSpPr/>
          <p:nvPr/>
        </p:nvSpPr>
        <p:spPr>
          <a:xfrm>
            <a:off x="6573520" y="948716"/>
            <a:ext cx="11181080" cy="8734699"/>
          </a:xfrm>
          <a:prstGeom prst="rect">
            <a:avLst/>
          </a:prstGeom>
        </p:spPr>
        <p:txBody>
          <a:bodyPr wrap="square">
            <a:spAutoFit/>
          </a:bodyPr>
          <a:lstStyle/>
          <a:p>
            <a:pPr marL="457200" indent="-457200" algn="just">
              <a:lnSpc>
                <a:spcPct val="120000"/>
              </a:lnSpc>
              <a:buFont typeface="Arial" panose="020B0604020202020204" pitchFamily="34" charset="0"/>
              <a:buChar char="•"/>
            </a:pPr>
            <a:r>
              <a:rPr lang="en-US" sz="2600" dirty="0" err="1" smtClean="0">
                <a:latin typeface="Times New Roman (Headings)"/>
                <a:cs typeface="Arial" panose="020B0604020202020204" pitchFamily="34" charset="0"/>
              </a:rPr>
              <a:t>Nhận</a:t>
            </a:r>
            <a:r>
              <a:rPr lang="en-US" sz="2600" dirty="0" smtClean="0">
                <a:latin typeface="Times New Roman (Headings)"/>
                <a:cs typeface="Arial" panose="020B0604020202020204" pitchFamily="34" charset="0"/>
              </a:rPr>
              <a:t> </a:t>
            </a:r>
            <a:r>
              <a:rPr lang="en-US" sz="2600" dirty="0" err="1">
                <a:latin typeface="Times New Roman (Headings)"/>
                <a:cs typeface="Arial" panose="020B0604020202020204" pitchFamily="34" charset="0"/>
              </a:rPr>
              <a:t>thức</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rõ</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được</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tầm</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quan</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trọng</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của</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phương</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pháp</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giáo</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dục</a:t>
            </a:r>
            <a:r>
              <a:rPr lang="en-US" sz="2600" dirty="0">
                <a:latin typeface="Times New Roman (Headings)"/>
                <a:cs typeface="Arial" panose="020B0604020202020204" pitchFamily="34" charset="0"/>
              </a:rPr>
              <a:t> STEAM </a:t>
            </a:r>
            <a:r>
              <a:rPr lang="en-US" sz="2600" dirty="0" err="1">
                <a:latin typeface="Times New Roman (Headings)"/>
                <a:cs typeface="Arial" panose="020B0604020202020204" pitchFamily="34" charset="0"/>
              </a:rPr>
              <a:t>vào</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trong</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các</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hoạt</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động</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giáo</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dục</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cho</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trẻ</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nói</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chung</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và</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đặc</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biệt</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là</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trong</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hoạt</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động</a:t>
            </a:r>
            <a:r>
              <a:rPr lang="en-US" sz="2600" dirty="0">
                <a:latin typeface="Times New Roman (Headings)"/>
                <a:cs typeface="Arial" panose="020B0604020202020204" pitchFamily="34" charset="0"/>
              </a:rPr>
              <a:t> </a:t>
            </a:r>
            <a:r>
              <a:rPr lang="en-US" sz="2600" dirty="0" err="1" smtClean="0">
                <a:latin typeface="Times New Roman (Headings)"/>
                <a:cs typeface="Arial" panose="020B0604020202020204" pitchFamily="34" charset="0"/>
              </a:rPr>
              <a:t>khám</a:t>
            </a:r>
            <a:r>
              <a:rPr lang="en-US" sz="2600" dirty="0" smtClean="0">
                <a:latin typeface="Times New Roman (Headings)"/>
                <a:cs typeface="Arial" panose="020B0604020202020204" pitchFamily="34" charset="0"/>
              </a:rPr>
              <a:t> </a:t>
            </a:r>
            <a:r>
              <a:rPr lang="en-US" sz="2600" dirty="0" err="1" smtClean="0">
                <a:latin typeface="Times New Roman (Headings)"/>
                <a:cs typeface="Arial" panose="020B0604020202020204" pitchFamily="34" charset="0"/>
              </a:rPr>
              <a:t>phá</a:t>
            </a:r>
            <a:r>
              <a:rPr lang="en-US" sz="2600" dirty="0" smtClean="0">
                <a:latin typeface="Times New Roman (Headings)"/>
                <a:cs typeface="Arial" panose="020B0604020202020204" pitchFamily="34" charset="0"/>
              </a:rPr>
              <a:t>, </a:t>
            </a:r>
            <a:r>
              <a:rPr lang="en-US" sz="2600" dirty="0" err="1">
                <a:latin typeface="Times New Roman (Headings)"/>
                <a:cs typeface="Arial" panose="020B0604020202020204" pitchFamily="34" charset="0"/>
              </a:rPr>
              <a:t>nhà</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trường</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đã</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có</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những</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buổi</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tập</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huấn</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chuyên</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môn</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và</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lựa</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chọn</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các</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nội</a:t>
            </a:r>
            <a:r>
              <a:rPr lang="en-US" sz="2600" dirty="0">
                <a:latin typeface="Times New Roman (Headings)"/>
                <a:cs typeface="Arial" panose="020B0604020202020204" pitchFamily="34" charset="0"/>
              </a:rPr>
              <a:t> dung </a:t>
            </a:r>
            <a:r>
              <a:rPr lang="en-US" sz="2600" dirty="0" err="1">
                <a:latin typeface="Times New Roman (Headings)"/>
                <a:cs typeface="Arial" panose="020B0604020202020204" pitchFamily="34" charset="0"/>
              </a:rPr>
              <a:t>khai</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thác</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về</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môi</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trường</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hướng</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dẫn</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giáo</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viên</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ứng</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dụng</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phương</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pháp</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giáo</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dục</a:t>
            </a:r>
            <a:r>
              <a:rPr lang="en-US" sz="2600" dirty="0">
                <a:latin typeface="Times New Roman (Headings)"/>
                <a:cs typeface="Arial" panose="020B0604020202020204" pitchFamily="34" charset="0"/>
              </a:rPr>
              <a:t> STEAM </a:t>
            </a:r>
            <a:r>
              <a:rPr lang="en-US" sz="2600" dirty="0" err="1">
                <a:latin typeface="Times New Roman (Headings)"/>
                <a:cs typeface="Arial" panose="020B0604020202020204" pitchFamily="34" charset="0"/>
              </a:rPr>
              <a:t>vào</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trong</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các</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hoạt</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động</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một</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cách</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hiệu</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quả</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nhất</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đúng</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với</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tiêu</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chí</a:t>
            </a:r>
            <a:r>
              <a:rPr lang="en-US" sz="2600" dirty="0">
                <a:latin typeface="Times New Roman (Headings)"/>
                <a:cs typeface="Arial" panose="020B0604020202020204" pitchFamily="34" charset="0"/>
              </a:rPr>
              <a:t> “ </a:t>
            </a:r>
            <a:r>
              <a:rPr lang="en-US" sz="2600" dirty="0" err="1">
                <a:latin typeface="Times New Roman (Headings)"/>
                <a:cs typeface="Arial" panose="020B0604020202020204" pitchFamily="34" charset="0"/>
              </a:rPr>
              <a:t>Học</a:t>
            </a:r>
            <a:r>
              <a:rPr lang="en-US" sz="2600" dirty="0">
                <a:latin typeface="Times New Roman (Headings)"/>
                <a:cs typeface="Arial" panose="020B0604020202020204" pitchFamily="34" charset="0"/>
              </a:rPr>
              <a:t> qua </a:t>
            </a:r>
            <a:r>
              <a:rPr lang="en-US" sz="2600" dirty="0" err="1">
                <a:latin typeface="Times New Roman (Headings)"/>
                <a:cs typeface="Arial" panose="020B0604020202020204" pitchFamily="34" charset="0"/>
              </a:rPr>
              <a:t>chơi</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lấy</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trẻ</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làm</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trung</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tâm</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để</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đảm</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bảo</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trẻ</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luôn</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được</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tôn</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trọng</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luôn</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được</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lắng</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nghe</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và</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giải</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quyết</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vấn</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đề</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Đồng</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thời</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cũng</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giúp</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trẻ</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hứng</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thú</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cuốn</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hút</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và</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mong</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muốn</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tự</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mình</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khám</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phá</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tự</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mình</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trải</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nghiệm</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các</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hoạt</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động</a:t>
            </a:r>
            <a:r>
              <a:rPr lang="en-US" sz="2600" dirty="0">
                <a:latin typeface="Times New Roman (Headings)"/>
                <a:cs typeface="Arial" panose="020B0604020202020204" pitchFamily="34" charset="0"/>
              </a:rPr>
              <a:t>.</a:t>
            </a:r>
          </a:p>
          <a:p>
            <a:pPr marL="285750" indent="-285750" algn="just">
              <a:lnSpc>
                <a:spcPct val="120000"/>
              </a:lnSpc>
              <a:buFont typeface="Arial" panose="020B0604020202020204" pitchFamily="34" charset="0"/>
              <a:buChar char="•"/>
            </a:pPr>
            <a:r>
              <a:rPr lang="en-US" sz="2600" dirty="0" err="1">
                <a:latin typeface="Times New Roman (Headings)"/>
                <a:cs typeface="Arial" panose="020B0604020202020204" pitchFamily="34" charset="0"/>
              </a:rPr>
              <a:t>Bản</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thân</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tôi</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là</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một</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giáo</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viên</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tôi</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khi</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hiểu</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được</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tác</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dụng</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của</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việc</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ứng</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dụng</a:t>
            </a:r>
            <a:r>
              <a:rPr lang="en-US" sz="2600" dirty="0">
                <a:latin typeface="Times New Roman (Headings)"/>
                <a:cs typeface="Arial" panose="020B0604020202020204" pitchFamily="34" charset="0"/>
              </a:rPr>
              <a:t> STEAM </a:t>
            </a:r>
            <a:r>
              <a:rPr lang="en-US" sz="2600" dirty="0" err="1">
                <a:latin typeface="Times New Roman (Headings)"/>
                <a:cs typeface="Arial" panose="020B0604020202020204" pitchFamily="34" charset="0"/>
              </a:rPr>
              <a:t>vào</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trong</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các</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hoạt</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động</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của</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trẻ</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đặc</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biệt</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đối</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với</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hoạt</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động</a:t>
            </a:r>
            <a:r>
              <a:rPr lang="en-US" sz="2600" dirty="0">
                <a:latin typeface="Times New Roman (Headings)"/>
                <a:cs typeface="Arial" panose="020B0604020202020204" pitchFamily="34" charset="0"/>
              </a:rPr>
              <a:t> </a:t>
            </a:r>
            <a:r>
              <a:rPr lang="en-US" sz="2600" dirty="0" err="1" smtClean="0">
                <a:latin typeface="Times New Roman (Headings)"/>
                <a:cs typeface="Arial" panose="020B0604020202020204" pitchFamily="34" charset="0"/>
              </a:rPr>
              <a:t>khám</a:t>
            </a:r>
            <a:r>
              <a:rPr lang="en-US" sz="2600" dirty="0" smtClean="0">
                <a:latin typeface="Times New Roman (Headings)"/>
                <a:cs typeface="Arial" panose="020B0604020202020204" pitchFamily="34" charset="0"/>
              </a:rPr>
              <a:t> </a:t>
            </a:r>
            <a:r>
              <a:rPr lang="en-US" sz="2600" dirty="0" err="1" smtClean="0">
                <a:latin typeface="Times New Roman (Headings)"/>
                <a:cs typeface="Arial" panose="020B0604020202020204" pitchFamily="34" charset="0"/>
              </a:rPr>
              <a:t>phá</a:t>
            </a:r>
            <a:r>
              <a:rPr lang="en-US" sz="2600" dirty="0" smtClean="0">
                <a:latin typeface="Times New Roman (Headings)"/>
                <a:cs typeface="Arial" panose="020B0604020202020204" pitchFamily="34" charset="0"/>
              </a:rPr>
              <a:t>, </a:t>
            </a:r>
            <a:r>
              <a:rPr lang="en-US" sz="2600" dirty="0" err="1">
                <a:latin typeface="Times New Roman (Headings)"/>
                <a:cs typeface="Arial" panose="020B0604020202020204" pitchFamily="34" charset="0"/>
              </a:rPr>
              <a:t>tôi</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đã</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luôn</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không</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ngừng</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học</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tập</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tạo</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dựng</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cho</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trẻ</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những</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không</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gian</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học</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tập</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bổ</a:t>
            </a:r>
            <a:r>
              <a:rPr lang="en-US" sz="2600" dirty="0">
                <a:latin typeface="Times New Roman (Headings)"/>
                <a:cs typeface="Arial" panose="020B0604020202020204" pitchFamily="34" charset="0"/>
              </a:rPr>
              <a:t> sung </a:t>
            </a:r>
            <a:r>
              <a:rPr lang="en-US" sz="2600" dirty="0" err="1">
                <a:latin typeface="Times New Roman (Headings)"/>
                <a:cs typeface="Arial" panose="020B0604020202020204" pitchFamily="34" charset="0"/>
              </a:rPr>
              <a:t>học</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liệu</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để</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trẻ</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được</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thực</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sự</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sống</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và</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học</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tập</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với</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nhu</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cầu</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của</a:t>
            </a:r>
            <a:r>
              <a:rPr lang="en-US" sz="2600" dirty="0">
                <a:latin typeface="Times New Roman (Headings)"/>
                <a:cs typeface="Arial" panose="020B0604020202020204" pitchFamily="34" charset="0"/>
              </a:rPr>
              <a:t> </a:t>
            </a:r>
            <a:r>
              <a:rPr lang="en-US" sz="2600" dirty="0" err="1">
                <a:latin typeface="Times New Roman (Headings)"/>
                <a:cs typeface="Arial" panose="020B0604020202020204" pitchFamily="34" charset="0"/>
              </a:rPr>
              <a:t>trẻ</a:t>
            </a:r>
            <a:r>
              <a:rPr lang="en-US" sz="2600" dirty="0">
                <a:latin typeface="Times New Roman (Headings)"/>
                <a:cs typeface="Arial" panose="020B0604020202020204" pitchFamily="34" charset="0"/>
              </a:rPr>
              <a:t>. </a:t>
            </a:r>
            <a:endParaRPr lang="en-US" sz="2600" dirty="0" smtClean="0">
              <a:latin typeface="Times New Roman (Headings)"/>
              <a:cs typeface="Arial" panose="020B0604020202020204" pitchFamily="34" charset="0"/>
            </a:endParaRPr>
          </a:p>
          <a:p>
            <a:pPr marL="285750" indent="-285750" algn="just">
              <a:lnSpc>
                <a:spcPct val="120000"/>
              </a:lnSpc>
              <a:buFont typeface="Arial" panose="020B0604020202020204" pitchFamily="34" charset="0"/>
              <a:buChar char="•"/>
            </a:pPr>
            <a:r>
              <a:rPr lang="en-SG" sz="2600" dirty="0" err="1" smtClean="0">
                <a:latin typeface="Times New Roman (Headings)"/>
                <a:cs typeface="Arial" panose="020B0604020202020204" pitchFamily="34" charset="0"/>
              </a:rPr>
              <a:t>Từ</a:t>
            </a:r>
            <a:r>
              <a:rPr lang="en-SG" sz="2600" dirty="0" smtClean="0">
                <a:latin typeface="Times New Roman (Headings)"/>
                <a:cs typeface="Arial" panose="020B0604020202020204" pitchFamily="34" charset="0"/>
              </a:rPr>
              <a:t> </a:t>
            </a:r>
            <a:r>
              <a:rPr lang="vi-VN" sz="2600" dirty="0" smtClean="0">
                <a:latin typeface="Times New Roman (Headings)"/>
                <a:cs typeface="Arial" panose="020B0604020202020204" pitchFamily="34" charset="0"/>
              </a:rPr>
              <a:t> </a:t>
            </a:r>
            <a:r>
              <a:rPr lang="vi-VN" sz="2600" dirty="0">
                <a:latin typeface="Times New Roman (Headings)"/>
                <a:cs typeface="Arial" panose="020B0604020202020204" pitchFamily="34" charset="0"/>
              </a:rPr>
              <a:t>những lý do trên, tôi đã chọn đề tài </a:t>
            </a:r>
            <a:r>
              <a:rPr lang="en-SG" sz="2600" b="1" i="1" dirty="0">
                <a:latin typeface="Times New Roman (Headings)"/>
                <a:cs typeface="Arial" panose="020B0604020202020204" pitchFamily="34" charset="0"/>
              </a:rPr>
              <a:t>" </a:t>
            </a:r>
            <a:r>
              <a:rPr lang="nl-NL" sz="2600" b="1" i="1" dirty="0">
                <a:latin typeface="Times New Roman (Headings)"/>
                <a:cs typeface="Arial" panose="020B0604020202020204" pitchFamily="34" charset="0"/>
              </a:rPr>
              <a:t>Một số kinh nghiệm ứng dụng Steam trong việc tổ chức hoạt động </a:t>
            </a:r>
            <a:r>
              <a:rPr lang="nl-NL" sz="2600" b="1" i="1" dirty="0" smtClean="0">
                <a:latin typeface="Times New Roman (Headings)"/>
                <a:cs typeface="Arial" panose="020B0604020202020204" pitchFamily="34" charset="0"/>
              </a:rPr>
              <a:t>khám phá lứa </a:t>
            </a:r>
            <a:r>
              <a:rPr lang="nl-NL" sz="2600" b="1" i="1" dirty="0">
                <a:latin typeface="Times New Roman (Headings)"/>
                <a:cs typeface="Arial" panose="020B0604020202020204" pitchFamily="34" charset="0"/>
              </a:rPr>
              <a:t>tuổi Mẫu giáo </a:t>
            </a:r>
            <a:r>
              <a:rPr lang="nl-NL" sz="2600" b="1" i="1" dirty="0" smtClean="0">
                <a:latin typeface="Times New Roman (Headings)"/>
                <a:cs typeface="Arial" panose="020B0604020202020204" pitchFamily="34" charset="0"/>
              </a:rPr>
              <a:t>4-5 </a:t>
            </a:r>
            <a:r>
              <a:rPr lang="nl-NL" sz="2600" b="1" i="1" dirty="0">
                <a:latin typeface="Times New Roman (Headings)"/>
                <a:cs typeface="Arial" panose="020B0604020202020204" pitchFamily="34" charset="0"/>
              </a:rPr>
              <a:t>tuổi trong trường mầm non </a:t>
            </a:r>
            <a:r>
              <a:rPr lang="en-SG" sz="2600" b="1" i="1" dirty="0">
                <a:latin typeface="Times New Roman (Headings)"/>
                <a:cs typeface="Arial" panose="020B0604020202020204" pitchFamily="34" charset="0"/>
              </a:rPr>
              <a:t>”</a:t>
            </a:r>
            <a:r>
              <a:rPr lang="en-SG" sz="2600" b="1" dirty="0">
                <a:latin typeface="Times New Roman (Headings)"/>
                <a:cs typeface="Arial" panose="020B0604020202020204" pitchFamily="34" charset="0"/>
              </a:rPr>
              <a:t> </a:t>
            </a:r>
            <a:r>
              <a:rPr lang="en-SG" sz="2600" dirty="0" err="1">
                <a:latin typeface="Times New Roman (Headings)"/>
                <a:cs typeface="Arial" panose="020B0604020202020204" pitchFamily="34" charset="0"/>
              </a:rPr>
              <a:t>để</a:t>
            </a:r>
            <a:r>
              <a:rPr lang="en-SG" sz="2600" dirty="0">
                <a:latin typeface="Times New Roman (Headings)"/>
                <a:cs typeface="Arial" panose="020B0604020202020204" pitchFamily="34" charset="0"/>
              </a:rPr>
              <a:t> </a:t>
            </a:r>
            <a:r>
              <a:rPr lang="en-SG" sz="2600" dirty="0" err="1">
                <a:latin typeface="Times New Roman (Headings)"/>
                <a:cs typeface="Arial" panose="020B0604020202020204" pitchFamily="34" charset="0"/>
              </a:rPr>
              <a:t>nghiên</a:t>
            </a:r>
            <a:r>
              <a:rPr lang="en-SG" sz="2600" dirty="0">
                <a:latin typeface="Times New Roman (Headings)"/>
                <a:cs typeface="Arial" panose="020B0604020202020204" pitchFamily="34" charset="0"/>
              </a:rPr>
              <a:t> </a:t>
            </a:r>
            <a:r>
              <a:rPr lang="en-SG" sz="2600" dirty="0" err="1">
                <a:latin typeface="Times New Roman (Headings)"/>
                <a:cs typeface="Arial" panose="020B0604020202020204" pitchFamily="34" charset="0"/>
              </a:rPr>
              <a:t>cứu</a:t>
            </a:r>
            <a:r>
              <a:rPr lang="en-SG" sz="2600" dirty="0">
                <a:latin typeface="Times New Roman (Headings)"/>
                <a:cs typeface="Arial" panose="020B0604020202020204" pitchFamily="34" charset="0"/>
              </a:rPr>
              <a:t> </a:t>
            </a:r>
            <a:r>
              <a:rPr lang="en-SG" sz="2600" dirty="0" err="1">
                <a:latin typeface="Times New Roman (Headings)"/>
                <a:cs typeface="Arial" panose="020B0604020202020204" pitchFamily="34" charset="0"/>
              </a:rPr>
              <a:t>và</a:t>
            </a:r>
            <a:r>
              <a:rPr lang="en-SG" sz="2600" dirty="0">
                <a:latin typeface="Times New Roman (Headings)"/>
                <a:cs typeface="Arial" panose="020B0604020202020204" pitchFamily="34" charset="0"/>
              </a:rPr>
              <a:t> </a:t>
            </a:r>
            <a:r>
              <a:rPr lang="en-SG" sz="2600" dirty="0" err="1">
                <a:latin typeface="Times New Roman (Headings)"/>
                <a:cs typeface="Arial" panose="020B0604020202020204" pitchFamily="34" charset="0"/>
              </a:rPr>
              <a:t>áp</a:t>
            </a:r>
            <a:r>
              <a:rPr lang="en-SG" sz="2600" dirty="0">
                <a:latin typeface="Times New Roman (Headings)"/>
                <a:cs typeface="Arial" panose="020B0604020202020204" pitchFamily="34" charset="0"/>
              </a:rPr>
              <a:t> </a:t>
            </a:r>
            <a:r>
              <a:rPr lang="en-SG" sz="2600" dirty="0" err="1">
                <a:latin typeface="Times New Roman (Headings)"/>
                <a:cs typeface="Arial" panose="020B0604020202020204" pitchFamily="34" charset="0"/>
              </a:rPr>
              <a:t>dụng</a:t>
            </a:r>
            <a:r>
              <a:rPr lang="en-SG" sz="2600" dirty="0">
                <a:latin typeface="Times New Roman (Headings)"/>
                <a:cs typeface="Arial" panose="020B0604020202020204" pitchFamily="34" charset="0"/>
              </a:rPr>
              <a:t> </a:t>
            </a:r>
            <a:r>
              <a:rPr lang="en-SG" sz="2600" dirty="0" err="1">
                <a:latin typeface="Times New Roman (Headings)"/>
                <a:cs typeface="Arial" panose="020B0604020202020204" pitchFamily="34" charset="0"/>
              </a:rPr>
              <a:t>thực</a:t>
            </a:r>
            <a:r>
              <a:rPr lang="en-SG" sz="2600" dirty="0">
                <a:latin typeface="Times New Roman (Headings)"/>
                <a:cs typeface="Arial" panose="020B0604020202020204" pitchFamily="34" charset="0"/>
              </a:rPr>
              <a:t> </a:t>
            </a:r>
            <a:r>
              <a:rPr lang="en-SG" sz="2600" dirty="0" err="1">
                <a:latin typeface="Times New Roman (Headings)"/>
                <a:cs typeface="Arial" panose="020B0604020202020204" pitchFamily="34" charset="0"/>
              </a:rPr>
              <a:t>tế</a:t>
            </a:r>
            <a:r>
              <a:rPr lang="en-SG" sz="2600" dirty="0">
                <a:latin typeface="Times New Roman (Headings)"/>
                <a:cs typeface="Arial" panose="020B0604020202020204" pitchFamily="34" charset="0"/>
              </a:rPr>
              <a:t> </a:t>
            </a:r>
            <a:r>
              <a:rPr lang="en-SG" sz="2600" dirty="0" err="1">
                <a:latin typeface="Times New Roman (Headings)"/>
                <a:cs typeface="Arial" panose="020B0604020202020204" pitchFamily="34" charset="0"/>
              </a:rPr>
              <a:t>trong</a:t>
            </a:r>
            <a:r>
              <a:rPr lang="en-SG" sz="2600" dirty="0">
                <a:latin typeface="Times New Roman (Headings)"/>
                <a:cs typeface="Arial" panose="020B0604020202020204" pitchFamily="34" charset="0"/>
              </a:rPr>
              <a:t> </a:t>
            </a:r>
            <a:r>
              <a:rPr lang="en-SG" sz="2600" dirty="0" err="1">
                <a:latin typeface="Times New Roman (Headings)"/>
                <a:cs typeface="Arial" panose="020B0604020202020204" pitchFamily="34" charset="0"/>
              </a:rPr>
              <a:t>quá</a:t>
            </a:r>
            <a:r>
              <a:rPr lang="en-SG" sz="2600" dirty="0">
                <a:latin typeface="Times New Roman (Headings)"/>
                <a:cs typeface="Arial" panose="020B0604020202020204" pitchFamily="34" charset="0"/>
              </a:rPr>
              <a:t> </a:t>
            </a:r>
            <a:r>
              <a:rPr lang="en-SG" sz="2600" dirty="0" err="1">
                <a:latin typeface="Times New Roman (Headings)"/>
                <a:cs typeface="Arial" panose="020B0604020202020204" pitchFamily="34" charset="0"/>
              </a:rPr>
              <a:t>trình</a:t>
            </a:r>
            <a:r>
              <a:rPr lang="en-SG" sz="2600" dirty="0">
                <a:latin typeface="Times New Roman (Headings)"/>
                <a:cs typeface="Arial" panose="020B0604020202020204" pitchFamily="34" charset="0"/>
              </a:rPr>
              <a:t> </a:t>
            </a:r>
            <a:r>
              <a:rPr lang="en-SG" sz="2600" dirty="0" err="1">
                <a:latin typeface="Times New Roman (Headings)"/>
                <a:cs typeface="Arial" panose="020B0604020202020204" pitchFamily="34" charset="0"/>
              </a:rPr>
              <a:t>giảng</a:t>
            </a:r>
            <a:r>
              <a:rPr lang="en-SG" sz="2600" dirty="0">
                <a:latin typeface="Times New Roman (Headings)"/>
                <a:cs typeface="Arial" panose="020B0604020202020204" pitchFamily="34" charset="0"/>
              </a:rPr>
              <a:t> </a:t>
            </a:r>
            <a:r>
              <a:rPr lang="en-SG" sz="2600" dirty="0" err="1">
                <a:latin typeface="Times New Roman (Headings)"/>
                <a:cs typeface="Arial" panose="020B0604020202020204" pitchFamily="34" charset="0"/>
              </a:rPr>
              <a:t>dạy</a:t>
            </a:r>
            <a:r>
              <a:rPr lang="en-SG" sz="2600" dirty="0">
                <a:latin typeface="Times New Roman (Headings)"/>
                <a:cs typeface="Arial" panose="020B0604020202020204" pitchFamily="34" charset="0"/>
              </a:rPr>
              <a:t>.</a:t>
            </a:r>
            <a:endParaRPr lang="en-US" sz="2600" dirty="0">
              <a:latin typeface="Times New Roman (Headings)"/>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240" y="336120"/>
            <a:ext cx="7577159" cy="1180260"/>
          </a:xfrm>
          <a:prstGeom prst="rect">
            <a:avLst/>
          </a:prstGeom>
        </p:spPr>
        <p:txBody>
          <a:bodyPr lIns="0" tIns="0" rIns="0" bIns="0" rtlCol="0" anchor="t">
            <a:spAutoFit/>
          </a:bodyPr>
          <a:lstStyle/>
          <a:p>
            <a:pPr algn="ctr">
              <a:lnSpc>
                <a:spcPts val="10800"/>
              </a:lnSpc>
            </a:pPr>
            <a:r>
              <a:rPr lang="en-US" sz="5000" b="1" dirty="0">
                <a:solidFill>
                  <a:srgbClr val="FF0000"/>
                </a:solidFill>
                <a:latin typeface="Times New Roman" panose="02020603050405020304" pitchFamily="18" charset="0"/>
                <a:cs typeface="Times New Roman" panose="02020603050405020304" pitchFamily="18" charset="0"/>
              </a:rPr>
              <a:t>I. ĐẶT VẤN ĐỀ</a:t>
            </a:r>
            <a:endParaRPr lang="en-US" sz="5000" dirty="0">
              <a:solidFill>
                <a:srgbClr val="1D4E89"/>
              </a:solidFill>
              <a:latin typeface="Bernoru"/>
            </a:endParaRPr>
          </a:p>
        </p:txBody>
      </p:sp>
      <p:grpSp>
        <p:nvGrpSpPr>
          <p:cNvPr id="4" name="Group 4"/>
          <p:cNvGrpSpPr/>
          <p:nvPr/>
        </p:nvGrpSpPr>
        <p:grpSpPr>
          <a:xfrm>
            <a:off x="6858000" y="1789926"/>
            <a:ext cx="10401300" cy="1736468"/>
            <a:chOff x="0" y="0"/>
            <a:chExt cx="4239802" cy="926853"/>
          </a:xfrm>
        </p:grpSpPr>
        <p:sp>
          <p:nvSpPr>
            <p:cNvPr id="5" name="Freeform 5"/>
            <p:cNvSpPr/>
            <p:nvPr/>
          </p:nvSpPr>
          <p:spPr>
            <a:xfrm>
              <a:off x="0" y="0"/>
              <a:ext cx="4239802" cy="926853"/>
            </a:xfrm>
            <a:custGeom>
              <a:avLst/>
              <a:gdLst/>
              <a:ahLst/>
              <a:cxnLst/>
              <a:rect l="l" t="t" r="r" b="b"/>
              <a:pathLst>
                <a:path w="4239802" h="926853">
                  <a:moveTo>
                    <a:pt x="4115341" y="926853"/>
                  </a:moveTo>
                  <a:lnTo>
                    <a:pt x="124460" y="926853"/>
                  </a:lnTo>
                  <a:cubicBezTo>
                    <a:pt x="55880" y="926853"/>
                    <a:pt x="0" y="870973"/>
                    <a:pt x="0" y="802393"/>
                  </a:cubicBezTo>
                  <a:lnTo>
                    <a:pt x="0" y="124460"/>
                  </a:lnTo>
                  <a:cubicBezTo>
                    <a:pt x="0" y="55880"/>
                    <a:pt x="55880" y="0"/>
                    <a:pt x="124460" y="0"/>
                  </a:cubicBezTo>
                  <a:lnTo>
                    <a:pt x="4115342" y="0"/>
                  </a:lnTo>
                  <a:cubicBezTo>
                    <a:pt x="4183922" y="0"/>
                    <a:pt x="4239802" y="55880"/>
                    <a:pt x="4239802" y="124460"/>
                  </a:cubicBezTo>
                  <a:lnTo>
                    <a:pt x="4239802" y="802393"/>
                  </a:lnTo>
                  <a:cubicBezTo>
                    <a:pt x="4239802" y="870973"/>
                    <a:pt x="4183922" y="926853"/>
                    <a:pt x="4115342" y="926853"/>
                  </a:cubicBezTo>
                  <a:close/>
                </a:path>
              </a:pathLst>
            </a:custGeom>
            <a:solidFill>
              <a:srgbClr val="EDECED"/>
            </a:solidFill>
          </p:spPr>
        </p:sp>
      </p:grpSp>
      <p:grpSp>
        <p:nvGrpSpPr>
          <p:cNvPr id="6" name="Group 6"/>
          <p:cNvGrpSpPr/>
          <p:nvPr/>
        </p:nvGrpSpPr>
        <p:grpSpPr>
          <a:xfrm>
            <a:off x="6858000" y="4233775"/>
            <a:ext cx="10396220" cy="1575820"/>
            <a:chOff x="0" y="0"/>
            <a:chExt cx="4239802" cy="926853"/>
          </a:xfrm>
        </p:grpSpPr>
        <p:sp>
          <p:nvSpPr>
            <p:cNvPr id="7" name="Freeform 7"/>
            <p:cNvSpPr/>
            <p:nvPr/>
          </p:nvSpPr>
          <p:spPr>
            <a:xfrm>
              <a:off x="0" y="0"/>
              <a:ext cx="4239802" cy="926853"/>
            </a:xfrm>
            <a:custGeom>
              <a:avLst/>
              <a:gdLst/>
              <a:ahLst/>
              <a:cxnLst/>
              <a:rect l="l" t="t" r="r" b="b"/>
              <a:pathLst>
                <a:path w="4239802" h="926853">
                  <a:moveTo>
                    <a:pt x="4115341" y="926853"/>
                  </a:moveTo>
                  <a:lnTo>
                    <a:pt x="124460" y="926853"/>
                  </a:lnTo>
                  <a:cubicBezTo>
                    <a:pt x="55880" y="926853"/>
                    <a:pt x="0" y="870973"/>
                    <a:pt x="0" y="802393"/>
                  </a:cubicBezTo>
                  <a:lnTo>
                    <a:pt x="0" y="124460"/>
                  </a:lnTo>
                  <a:cubicBezTo>
                    <a:pt x="0" y="55880"/>
                    <a:pt x="55880" y="0"/>
                    <a:pt x="124460" y="0"/>
                  </a:cubicBezTo>
                  <a:lnTo>
                    <a:pt x="4115342" y="0"/>
                  </a:lnTo>
                  <a:cubicBezTo>
                    <a:pt x="4183922" y="0"/>
                    <a:pt x="4239802" y="55880"/>
                    <a:pt x="4239802" y="124460"/>
                  </a:cubicBezTo>
                  <a:lnTo>
                    <a:pt x="4239802" y="802393"/>
                  </a:lnTo>
                  <a:cubicBezTo>
                    <a:pt x="4239802" y="870973"/>
                    <a:pt x="4183922" y="926853"/>
                    <a:pt x="4115342" y="926853"/>
                  </a:cubicBezTo>
                  <a:close/>
                </a:path>
              </a:pathLst>
            </a:custGeom>
            <a:solidFill>
              <a:srgbClr val="EDECED"/>
            </a:solidFill>
          </p:spPr>
        </p:sp>
      </p:grpSp>
      <p:grpSp>
        <p:nvGrpSpPr>
          <p:cNvPr id="8" name="Group 8"/>
          <p:cNvGrpSpPr/>
          <p:nvPr/>
        </p:nvGrpSpPr>
        <p:grpSpPr>
          <a:xfrm>
            <a:off x="6888480" y="6331862"/>
            <a:ext cx="10365740" cy="1631038"/>
            <a:chOff x="0" y="0"/>
            <a:chExt cx="4239802" cy="926853"/>
          </a:xfrm>
        </p:grpSpPr>
        <p:sp>
          <p:nvSpPr>
            <p:cNvPr id="9" name="Freeform 9"/>
            <p:cNvSpPr/>
            <p:nvPr/>
          </p:nvSpPr>
          <p:spPr>
            <a:xfrm>
              <a:off x="0" y="0"/>
              <a:ext cx="4239802" cy="926853"/>
            </a:xfrm>
            <a:custGeom>
              <a:avLst/>
              <a:gdLst/>
              <a:ahLst/>
              <a:cxnLst/>
              <a:rect l="l" t="t" r="r" b="b"/>
              <a:pathLst>
                <a:path w="4239802" h="926853">
                  <a:moveTo>
                    <a:pt x="4115341" y="926853"/>
                  </a:moveTo>
                  <a:lnTo>
                    <a:pt x="124460" y="926853"/>
                  </a:lnTo>
                  <a:cubicBezTo>
                    <a:pt x="55880" y="926853"/>
                    <a:pt x="0" y="870973"/>
                    <a:pt x="0" y="802393"/>
                  </a:cubicBezTo>
                  <a:lnTo>
                    <a:pt x="0" y="124460"/>
                  </a:lnTo>
                  <a:cubicBezTo>
                    <a:pt x="0" y="55880"/>
                    <a:pt x="55880" y="0"/>
                    <a:pt x="124460" y="0"/>
                  </a:cubicBezTo>
                  <a:lnTo>
                    <a:pt x="4115342" y="0"/>
                  </a:lnTo>
                  <a:cubicBezTo>
                    <a:pt x="4183922" y="0"/>
                    <a:pt x="4239802" y="55880"/>
                    <a:pt x="4239802" y="124460"/>
                  </a:cubicBezTo>
                  <a:lnTo>
                    <a:pt x="4239802" y="802393"/>
                  </a:lnTo>
                  <a:cubicBezTo>
                    <a:pt x="4239802" y="870973"/>
                    <a:pt x="4183922" y="926853"/>
                    <a:pt x="4115342" y="926853"/>
                  </a:cubicBezTo>
                  <a:close/>
                </a:path>
              </a:pathLst>
            </a:custGeom>
            <a:solidFill>
              <a:srgbClr val="EDECED"/>
            </a:solidFill>
          </p:spPr>
        </p:sp>
      </p:grpSp>
      <p:sp>
        <p:nvSpPr>
          <p:cNvPr id="10" name="TextBox 10"/>
          <p:cNvSpPr txBox="1"/>
          <p:nvPr/>
        </p:nvSpPr>
        <p:spPr>
          <a:xfrm>
            <a:off x="9552496" y="1009650"/>
            <a:ext cx="6397141" cy="506730"/>
          </a:xfrm>
          <a:prstGeom prst="rect">
            <a:avLst/>
          </a:prstGeom>
        </p:spPr>
        <p:txBody>
          <a:bodyPr lIns="0" tIns="0" rIns="0" bIns="0" rtlCol="0" anchor="t">
            <a:spAutoFit/>
          </a:bodyPr>
          <a:lstStyle/>
          <a:p>
            <a:pPr>
              <a:lnSpc>
                <a:spcPts val="4160"/>
              </a:lnSpc>
            </a:pPr>
            <a:r>
              <a:rPr lang="en-US" sz="3200" dirty="0" err="1" smtClean="0">
                <a:solidFill>
                  <a:srgbClr val="1D4E89"/>
                </a:solidFill>
                <a:latin typeface="Quicksand Bold"/>
              </a:rPr>
              <a:t>Mục</a:t>
            </a:r>
            <a:r>
              <a:rPr lang="en-US" sz="3200" dirty="0" smtClean="0">
                <a:solidFill>
                  <a:srgbClr val="1D4E89"/>
                </a:solidFill>
                <a:latin typeface="Quicksand Bold"/>
              </a:rPr>
              <a:t> </a:t>
            </a:r>
            <a:r>
              <a:rPr lang="en-US" sz="3200" dirty="0" err="1" smtClean="0">
                <a:solidFill>
                  <a:srgbClr val="1D4E89"/>
                </a:solidFill>
                <a:latin typeface="Quicksand Bold"/>
              </a:rPr>
              <a:t>đích</a:t>
            </a:r>
            <a:r>
              <a:rPr lang="en-US" sz="3200" dirty="0" smtClean="0">
                <a:solidFill>
                  <a:srgbClr val="1D4E89"/>
                </a:solidFill>
                <a:latin typeface="Quicksand Bold"/>
              </a:rPr>
              <a:t> </a:t>
            </a:r>
            <a:r>
              <a:rPr lang="en-US" sz="3200" dirty="0" err="1" smtClean="0">
                <a:solidFill>
                  <a:srgbClr val="1D4E89"/>
                </a:solidFill>
                <a:latin typeface="Quicksand Bold"/>
              </a:rPr>
              <a:t>nghiên</a:t>
            </a:r>
            <a:r>
              <a:rPr lang="en-US" sz="3200" dirty="0" smtClean="0">
                <a:solidFill>
                  <a:srgbClr val="1D4E89"/>
                </a:solidFill>
                <a:latin typeface="Quicksand Bold"/>
              </a:rPr>
              <a:t> </a:t>
            </a:r>
            <a:r>
              <a:rPr lang="en-US" sz="3200" dirty="0" err="1" smtClean="0">
                <a:solidFill>
                  <a:srgbClr val="1D4E89"/>
                </a:solidFill>
                <a:latin typeface="Quicksand Bold"/>
              </a:rPr>
              <a:t>cứu</a:t>
            </a:r>
            <a:endParaRPr lang="en-US" sz="3200" dirty="0">
              <a:solidFill>
                <a:srgbClr val="1D4E89"/>
              </a:solidFill>
              <a:latin typeface="Quicksand Bold"/>
            </a:endParaRPr>
          </a:p>
        </p:txBody>
      </p:sp>
      <p:sp>
        <p:nvSpPr>
          <p:cNvPr id="11" name="TextBox 11"/>
          <p:cNvSpPr txBox="1"/>
          <p:nvPr/>
        </p:nvSpPr>
        <p:spPr>
          <a:xfrm>
            <a:off x="9552496" y="3612386"/>
            <a:ext cx="6397141" cy="506730"/>
          </a:xfrm>
          <a:prstGeom prst="rect">
            <a:avLst/>
          </a:prstGeom>
        </p:spPr>
        <p:txBody>
          <a:bodyPr lIns="0" tIns="0" rIns="0" bIns="0" rtlCol="0" anchor="t">
            <a:spAutoFit/>
          </a:bodyPr>
          <a:lstStyle/>
          <a:p>
            <a:pPr>
              <a:lnSpc>
                <a:spcPts val="4160"/>
              </a:lnSpc>
            </a:pPr>
            <a:r>
              <a:rPr lang="en-US" sz="3200" dirty="0" err="1" smtClean="0">
                <a:solidFill>
                  <a:srgbClr val="1D4E89"/>
                </a:solidFill>
                <a:latin typeface="Quicksand Bold"/>
              </a:rPr>
              <a:t>Đối</a:t>
            </a:r>
            <a:r>
              <a:rPr lang="en-US" sz="3200" dirty="0" smtClean="0">
                <a:solidFill>
                  <a:srgbClr val="1D4E89"/>
                </a:solidFill>
                <a:latin typeface="Quicksand Bold"/>
              </a:rPr>
              <a:t> </a:t>
            </a:r>
            <a:r>
              <a:rPr lang="en-US" sz="3200" dirty="0" err="1" smtClean="0">
                <a:solidFill>
                  <a:srgbClr val="1D4E89"/>
                </a:solidFill>
                <a:latin typeface="Quicksand Bold"/>
              </a:rPr>
              <a:t>tượng</a:t>
            </a:r>
            <a:r>
              <a:rPr lang="en-US" sz="3200" dirty="0" smtClean="0">
                <a:solidFill>
                  <a:srgbClr val="1D4E89"/>
                </a:solidFill>
                <a:latin typeface="Quicksand Bold"/>
              </a:rPr>
              <a:t> </a:t>
            </a:r>
            <a:r>
              <a:rPr lang="en-US" sz="3200" dirty="0" err="1" smtClean="0">
                <a:solidFill>
                  <a:srgbClr val="1D4E89"/>
                </a:solidFill>
                <a:latin typeface="Quicksand Bold"/>
              </a:rPr>
              <a:t>nghiên</a:t>
            </a:r>
            <a:r>
              <a:rPr lang="en-US" sz="3200" dirty="0" smtClean="0">
                <a:solidFill>
                  <a:srgbClr val="1D4E89"/>
                </a:solidFill>
                <a:latin typeface="Quicksand Bold"/>
              </a:rPr>
              <a:t> </a:t>
            </a:r>
            <a:r>
              <a:rPr lang="en-US" sz="3200" dirty="0" err="1" smtClean="0">
                <a:solidFill>
                  <a:srgbClr val="1D4E89"/>
                </a:solidFill>
                <a:latin typeface="Quicksand Bold"/>
              </a:rPr>
              <a:t>cứu</a:t>
            </a:r>
            <a:endParaRPr lang="en-US" sz="3200" dirty="0">
              <a:solidFill>
                <a:srgbClr val="1D4E89"/>
              </a:solidFill>
              <a:latin typeface="Quicksand Bold"/>
            </a:endParaRPr>
          </a:p>
        </p:txBody>
      </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56613" y="5567928"/>
            <a:ext cx="5154611" cy="4620406"/>
          </a:xfrm>
          <a:prstGeom prst="rect">
            <a:avLst/>
          </a:prstGeom>
        </p:spPr>
      </p:pic>
      <p:sp>
        <p:nvSpPr>
          <p:cNvPr id="13" name="TextBox 13"/>
          <p:cNvSpPr txBox="1"/>
          <p:nvPr/>
        </p:nvSpPr>
        <p:spPr>
          <a:xfrm>
            <a:off x="9351552" y="5793253"/>
            <a:ext cx="7516303" cy="538609"/>
          </a:xfrm>
          <a:prstGeom prst="rect">
            <a:avLst/>
          </a:prstGeom>
        </p:spPr>
        <p:txBody>
          <a:bodyPr wrap="square" lIns="0" tIns="0" rIns="0" bIns="0" rtlCol="0" anchor="t">
            <a:spAutoFit/>
          </a:bodyPr>
          <a:lstStyle/>
          <a:p>
            <a:pPr>
              <a:lnSpc>
                <a:spcPts val="4160"/>
              </a:lnSpc>
            </a:pPr>
            <a:r>
              <a:rPr lang="en-US" sz="3200" dirty="0" err="1" smtClean="0">
                <a:solidFill>
                  <a:srgbClr val="1D4E89"/>
                </a:solidFill>
                <a:latin typeface="Quicksand Bold"/>
              </a:rPr>
              <a:t>Đối</a:t>
            </a:r>
            <a:r>
              <a:rPr lang="en-US" sz="3200" dirty="0" smtClean="0">
                <a:solidFill>
                  <a:srgbClr val="1D4E89"/>
                </a:solidFill>
                <a:latin typeface="Quicksand Bold"/>
              </a:rPr>
              <a:t> </a:t>
            </a:r>
            <a:r>
              <a:rPr lang="en-US" sz="3200" dirty="0" err="1" smtClean="0">
                <a:solidFill>
                  <a:srgbClr val="1D4E89"/>
                </a:solidFill>
                <a:latin typeface="Quicksand Bold"/>
              </a:rPr>
              <a:t>tượng</a:t>
            </a:r>
            <a:r>
              <a:rPr lang="en-US" sz="3200" dirty="0" smtClean="0">
                <a:solidFill>
                  <a:srgbClr val="1D4E89"/>
                </a:solidFill>
                <a:latin typeface="Quicksand Bold"/>
              </a:rPr>
              <a:t> </a:t>
            </a:r>
            <a:r>
              <a:rPr lang="en-US" sz="3200" dirty="0" err="1" smtClean="0">
                <a:solidFill>
                  <a:srgbClr val="1D4E89"/>
                </a:solidFill>
                <a:latin typeface="Quicksand Bold"/>
              </a:rPr>
              <a:t>khảo</a:t>
            </a:r>
            <a:r>
              <a:rPr lang="en-US" sz="3200" dirty="0" smtClean="0">
                <a:solidFill>
                  <a:srgbClr val="1D4E89"/>
                </a:solidFill>
                <a:latin typeface="Quicksand Bold"/>
              </a:rPr>
              <a:t> </a:t>
            </a:r>
            <a:r>
              <a:rPr lang="en-US" sz="3200" dirty="0" err="1" smtClean="0">
                <a:solidFill>
                  <a:srgbClr val="1D4E89"/>
                </a:solidFill>
                <a:latin typeface="Quicksand Bold"/>
              </a:rPr>
              <a:t>sát</a:t>
            </a:r>
            <a:r>
              <a:rPr lang="en-US" sz="3200" dirty="0" smtClean="0">
                <a:solidFill>
                  <a:srgbClr val="1D4E89"/>
                </a:solidFill>
                <a:latin typeface="Quicksand Bold"/>
              </a:rPr>
              <a:t> </a:t>
            </a:r>
            <a:r>
              <a:rPr lang="en-US" sz="3200" dirty="0" err="1" smtClean="0">
                <a:solidFill>
                  <a:srgbClr val="1D4E89"/>
                </a:solidFill>
                <a:latin typeface="Quicksand Bold"/>
              </a:rPr>
              <a:t>thực</a:t>
            </a:r>
            <a:r>
              <a:rPr lang="en-US" sz="3200" dirty="0" smtClean="0">
                <a:solidFill>
                  <a:srgbClr val="1D4E89"/>
                </a:solidFill>
                <a:latin typeface="Quicksand Bold"/>
              </a:rPr>
              <a:t> </a:t>
            </a:r>
            <a:r>
              <a:rPr lang="en-US" sz="3200" dirty="0" err="1" smtClean="0">
                <a:solidFill>
                  <a:srgbClr val="1D4E89"/>
                </a:solidFill>
                <a:latin typeface="Quicksand Bold"/>
              </a:rPr>
              <a:t>nghiệm</a:t>
            </a:r>
            <a:endParaRPr lang="en-US" sz="3200" dirty="0">
              <a:solidFill>
                <a:srgbClr val="1D4E89"/>
              </a:solidFill>
              <a:latin typeface="Quicksand Bold"/>
            </a:endParaRPr>
          </a:p>
        </p:txBody>
      </p:sp>
      <p:sp>
        <p:nvSpPr>
          <p:cNvPr id="14" name="Rectangle 13"/>
          <p:cNvSpPr/>
          <p:nvPr/>
        </p:nvSpPr>
        <p:spPr>
          <a:xfrm>
            <a:off x="7086601" y="1915236"/>
            <a:ext cx="10172700" cy="1246495"/>
          </a:xfrm>
          <a:prstGeom prst="rect">
            <a:avLst/>
          </a:prstGeom>
        </p:spPr>
        <p:txBody>
          <a:bodyPr wrap="square">
            <a:spAutoFit/>
          </a:bodyPr>
          <a:lstStyle/>
          <a:p>
            <a:pPr algn="just"/>
            <a:r>
              <a:rPr lang="vi-VN" sz="2500" dirty="0">
                <a:latin typeface="+mj-lt"/>
              </a:rPr>
              <a:t>Tích hợp phương pháp giáo dục STEAM trong hoạt động </a:t>
            </a:r>
            <a:r>
              <a:rPr lang="en-US" sz="2500" dirty="0" err="1" smtClean="0">
                <a:latin typeface="+mj-lt"/>
              </a:rPr>
              <a:t>khám</a:t>
            </a:r>
            <a:r>
              <a:rPr lang="en-US" sz="2500" dirty="0" smtClean="0">
                <a:latin typeface="+mj-lt"/>
              </a:rPr>
              <a:t> </a:t>
            </a:r>
            <a:r>
              <a:rPr lang="en-US" sz="2500" dirty="0" err="1" smtClean="0">
                <a:latin typeface="+mj-lt"/>
              </a:rPr>
              <a:t>phá</a:t>
            </a:r>
            <a:r>
              <a:rPr lang="en-US" sz="2500" dirty="0" smtClean="0">
                <a:latin typeface="+mj-lt"/>
              </a:rPr>
              <a:t> </a:t>
            </a:r>
            <a:r>
              <a:rPr lang="vi-VN" sz="2500" dirty="0" smtClean="0">
                <a:latin typeface="+mj-lt"/>
              </a:rPr>
              <a:t>cho </a:t>
            </a:r>
            <a:r>
              <a:rPr lang="vi-VN" sz="2500" dirty="0">
                <a:latin typeface="+mj-lt"/>
              </a:rPr>
              <a:t>trẻ mẫu giáo nhỡ nhằm giúp trẻ phát huy tính sáng tạo, tò mò, ham hiểu biết về thế giới xung quanh và mạnh dạn tự tin trong các hoạt động</a:t>
            </a:r>
            <a:endParaRPr lang="en-US" sz="2500" dirty="0">
              <a:latin typeface="+mj-lt"/>
            </a:endParaRPr>
          </a:p>
        </p:txBody>
      </p:sp>
      <p:sp>
        <p:nvSpPr>
          <p:cNvPr id="15" name="Rectangle 14"/>
          <p:cNvSpPr/>
          <p:nvPr/>
        </p:nvSpPr>
        <p:spPr>
          <a:xfrm>
            <a:off x="7086600" y="4229100"/>
            <a:ext cx="9982199" cy="1477328"/>
          </a:xfrm>
          <a:prstGeom prst="rect">
            <a:avLst/>
          </a:prstGeom>
        </p:spPr>
        <p:txBody>
          <a:bodyPr wrap="square">
            <a:spAutoFit/>
          </a:bodyPr>
          <a:lstStyle/>
          <a:p>
            <a:r>
              <a:rPr lang="vi-VN" sz="3000" dirty="0">
                <a:latin typeface="+mj-lt"/>
              </a:rPr>
              <a:t>Tích hợp phương pháp giáo dục tiên tiến STEAM trong thiết kế và tổ chức một số hoạt động khám phá, trò chơi học tập cho trẻ mẫu </a:t>
            </a:r>
            <a:r>
              <a:rPr lang="vi-VN" sz="3000" dirty="0" smtClean="0">
                <a:latin typeface="+mj-lt"/>
              </a:rPr>
              <a:t>giáo</a:t>
            </a:r>
            <a:r>
              <a:rPr lang="en-US" sz="3000" dirty="0" smtClean="0">
                <a:latin typeface="+mj-lt"/>
              </a:rPr>
              <a:t> </a:t>
            </a:r>
            <a:r>
              <a:rPr lang="en-US" sz="3000" dirty="0" smtClean="0">
                <a:latin typeface="Times New Roman (Headings)"/>
              </a:rPr>
              <a:t>4-5 </a:t>
            </a:r>
            <a:r>
              <a:rPr lang="en-US" sz="3000" dirty="0" err="1" smtClean="0">
                <a:latin typeface="Times New Roman (Headings)"/>
              </a:rPr>
              <a:t>tuổi</a:t>
            </a:r>
            <a:endParaRPr lang="en-US" sz="3000" dirty="0">
              <a:latin typeface="Times New Roman (Headings)"/>
            </a:endParaRPr>
          </a:p>
        </p:txBody>
      </p:sp>
      <p:sp>
        <p:nvSpPr>
          <p:cNvPr id="16" name="Rectangle 15"/>
          <p:cNvSpPr/>
          <p:nvPr/>
        </p:nvSpPr>
        <p:spPr>
          <a:xfrm>
            <a:off x="6924039" y="6354663"/>
            <a:ext cx="10144759" cy="1477328"/>
          </a:xfrm>
          <a:prstGeom prst="rect">
            <a:avLst/>
          </a:prstGeom>
        </p:spPr>
        <p:txBody>
          <a:bodyPr wrap="square">
            <a:spAutoFit/>
          </a:bodyPr>
          <a:lstStyle/>
          <a:p>
            <a:r>
              <a:rPr lang="vi-VN" sz="3000" dirty="0">
                <a:latin typeface="+mj-lt"/>
              </a:rPr>
              <a:t>Khảo sát hiệu quả việc ứng dụng phương pháp giáo dục STEAM trong thiết kế và tổ chức một số hoạt động, trò chơi </a:t>
            </a:r>
            <a:r>
              <a:rPr lang="en-US" sz="3000" dirty="0" err="1" smtClean="0">
                <a:latin typeface="+mj-lt"/>
              </a:rPr>
              <a:t>hoạt</a:t>
            </a:r>
            <a:r>
              <a:rPr lang="en-US" sz="3000" dirty="0" smtClean="0">
                <a:latin typeface="+mj-lt"/>
              </a:rPr>
              <a:t> </a:t>
            </a:r>
            <a:r>
              <a:rPr lang="en-US" sz="3000" dirty="0" err="1" smtClean="0">
                <a:latin typeface="+mj-lt"/>
              </a:rPr>
              <a:t>động</a:t>
            </a:r>
            <a:r>
              <a:rPr lang="en-US" sz="3000" dirty="0" smtClean="0">
                <a:latin typeface="+mj-lt"/>
              </a:rPr>
              <a:t> </a:t>
            </a:r>
            <a:r>
              <a:rPr lang="en-US" sz="3000" dirty="0" err="1" smtClean="0">
                <a:latin typeface="+mj-lt"/>
              </a:rPr>
              <a:t>khám</a:t>
            </a:r>
            <a:r>
              <a:rPr lang="en-US" sz="3000" dirty="0" smtClean="0">
                <a:latin typeface="+mj-lt"/>
              </a:rPr>
              <a:t> </a:t>
            </a:r>
            <a:r>
              <a:rPr lang="en-US" sz="3000" dirty="0" err="1" smtClean="0">
                <a:latin typeface="+mj-lt"/>
              </a:rPr>
              <a:t>phá</a:t>
            </a:r>
            <a:r>
              <a:rPr lang="en-US" sz="3000" dirty="0" smtClean="0">
                <a:latin typeface="+mj-lt"/>
              </a:rPr>
              <a:t> </a:t>
            </a:r>
            <a:r>
              <a:rPr lang="vi-VN" sz="3000" dirty="0" smtClean="0">
                <a:latin typeface="+mj-lt"/>
              </a:rPr>
              <a:t>cho </a:t>
            </a:r>
            <a:r>
              <a:rPr lang="vi-VN" sz="3000" dirty="0">
                <a:latin typeface="+mj-lt"/>
              </a:rPr>
              <a:t>trẻ ở trường mầm </a:t>
            </a:r>
            <a:r>
              <a:rPr lang="vi-VN" sz="3000" dirty="0" smtClean="0">
                <a:latin typeface="+mj-lt"/>
              </a:rPr>
              <a:t>non</a:t>
            </a:r>
            <a:endParaRPr lang="en-US" sz="3000" dirty="0">
              <a:latin typeface="+mj-lt"/>
            </a:endParaRPr>
          </a:p>
        </p:txBody>
      </p:sp>
      <p:sp>
        <p:nvSpPr>
          <p:cNvPr id="17" name="TextBox 13"/>
          <p:cNvSpPr txBox="1"/>
          <p:nvPr/>
        </p:nvSpPr>
        <p:spPr>
          <a:xfrm>
            <a:off x="8686800" y="8004096"/>
            <a:ext cx="7516303" cy="502445"/>
          </a:xfrm>
          <a:prstGeom prst="rect">
            <a:avLst/>
          </a:prstGeom>
        </p:spPr>
        <p:txBody>
          <a:bodyPr wrap="square" lIns="0" tIns="0" rIns="0" bIns="0" rtlCol="0" anchor="t">
            <a:spAutoFit/>
          </a:bodyPr>
          <a:lstStyle/>
          <a:p>
            <a:pPr>
              <a:lnSpc>
                <a:spcPts val="4160"/>
              </a:lnSpc>
            </a:pPr>
            <a:r>
              <a:rPr lang="en-US" sz="3200" dirty="0" err="1" smtClean="0">
                <a:solidFill>
                  <a:srgbClr val="1D4E89"/>
                </a:solidFill>
                <a:latin typeface="Quicksand Bold"/>
              </a:rPr>
              <a:t>Phạm</a:t>
            </a:r>
            <a:r>
              <a:rPr lang="en-US" sz="3200" dirty="0" smtClean="0">
                <a:solidFill>
                  <a:srgbClr val="1D4E89"/>
                </a:solidFill>
                <a:latin typeface="Quicksand Bold"/>
              </a:rPr>
              <a:t> vi </a:t>
            </a:r>
            <a:r>
              <a:rPr lang="en-US" sz="3200" dirty="0" err="1" smtClean="0">
                <a:solidFill>
                  <a:srgbClr val="1D4E89"/>
                </a:solidFill>
                <a:latin typeface="Quicksand Bold"/>
              </a:rPr>
              <a:t>và</a:t>
            </a:r>
            <a:r>
              <a:rPr lang="en-US" sz="3200" dirty="0" smtClean="0">
                <a:solidFill>
                  <a:srgbClr val="1D4E89"/>
                </a:solidFill>
                <a:latin typeface="Quicksand Bold"/>
              </a:rPr>
              <a:t> </a:t>
            </a:r>
            <a:r>
              <a:rPr lang="en-US" sz="3200" dirty="0" err="1" smtClean="0">
                <a:solidFill>
                  <a:srgbClr val="1D4E89"/>
                </a:solidFill>
                <a:latin typeface="Quicksand Bold"/>
              </a:rPr>
              <a:t>kế</a:t>
            </a:r>
            <a:r>
              <a:rPr lang="en-US" sz="3200" dirty="0" smtClean="0">
                <a:solidFill>
                  <a:srgbClr val="1D4E89"/>
                </a:solidFill>
                <a:latin typeface="Quicksand Bold"/>
              </a:rPr>
              <a:t> </a:t>
            </a:r>
            <a:r>
              <a:rPr lang="en-US" sz="3200" dirty="0" err="1" smtClean="0">
                <a:solidFill>
                  <a:srgbClr val="1D4E89"/>
                </a:solidFill>
                <a:latin typeface="Quicksand Bold"/>
              </a:rPr>
              <a:t>hoạch</a:t>
            </a:r>
            <a:r>
              <a:rPr lang="en-US" sz="3200" dirty="0" smtClean="0">
                <a:solidFill>
                  <a:srgbClr val="1D4E89"/>
                </a:solidFill>
                <a:latin typeface="Quicksand Bold"/>
              </a:rPr>
              <a:t> </a:t>
            </a:r>
            <a:r>
              <a:rPr lang="en-US" sz="3200" dirty="0" err="1" smtClean="0">
                <a:solidFill>
                  <a:srgbClr val="1D4E89"/>
                </a:solidFill>
                <a:latin typeface="Quicksand Bold"/>
              </a:rPr>
              <a:t>nghiên</a:t>
            </a:r>
            <a:r>
              <a:rPr lang="en-US" sz="3200" dirty="0" smtClean="0">
                <a:solidFill>
                  <a:srgbClr val="1D4E89"/>
                </a:solidFill>
                <a:latin typeface="Quicksand Bold"/>
              </a:rPr>
              <a:t> </a:t>
            </a:r>
            <a:r>
              <a:rPr lang="en-US" sz="3200" dirty="0" err="1" smtClean="0">
                <a:solidFill>
                  <a:srgbClr val="1D4E89"/>
                </a:solidFill>
                <a:latin typeface="Quicksand Bold"/>
              </a:rPr>
              <a:t>cứu</a:t>
            </a:r>
            <a:endParaRPr lang="en-US" sz="3200" dirty="0">
              <a:solidFill>
                <a:srgbClr val="1D4E89"/>
              </a:solidFill>
              <a:latin typeface="Quicksand Bold"/>
            </a:endParaRPr>
          </a:p>
        </p:txBody>
      </p:sp>
      <p:grpSp>
        <p:nvGrpSpPr>
          <p:cNvPr id="18" name="Group 8"/>
          <p:cNvGrpSpPr/>
          <p:nvPr/>
        </p:nvGrpSpPr>
        <p:grpSpPr>
          <a:xfrm>
            <a:off x="6898640" y="8544641"/>
            <a:ext cx="10365740" cy="1170859"/>
            <a:chOff x="0" y="0"/>
            <a:chExt cx="4239802" cy="926853"/>
          </a:xfrm>
        </p:grpSpPr>
        <p:sp>
          <p:nvSpPr>
            <p:cNvPr id="19" name="Freeform 9"/>
            <p:cNvSpPr/>
            <p:nvPr/>
          </p:nvSpPr>
          <p:spPr>
            <a:xfrm>
              <a:off x="0" y="0"/>
              <a:ext cx="4239802" cy="926853"/>
            </a:xfrm>
            <a:custGeom>
              <a:avLst/>
              <a:gdLst/>
              <a:ahLst/>
              <a:cxnLst/>
              <a:rect l="l" t="t" r="r" b="b"/>
              <a:pathLst>
                <a:path w="4239802" h="926853">
                  <a:moveTo>
                    <a:pt x="4115341" y="926853"/>
                  </a:moveTo>
                  <a:lnTo>
                    <a:pt x="124460" y="926853"/>
                  </a:lnTo>
                  <a:cubicBezTo>
                    <a:pt x="55880" y="926853"/>
                    <a:pt x="0" y="870973"/>
                    <a:pt x="0" y="802393"/>
                  </a:cubicBezTo>
                  <a:lnTo>
                    <a:pt x="0" y="124460"/>
                  </a:lnTo>
                  <a:cubicBezTo>
                    <a:pt x="0" y="55880"/>
                    <a:pt x="55880" y="0"/>
                    <a:pt x="124460" y="0"/>
                  </a:cubicBezTo>
                  <a:lnTo>
                    <a:pt x="4115342" y="0"/>
                  </a:lnTo>
                  <a:cubicBezTo>
                    <a:pt x="4183922" y="0"/>
                    <a:pt x="4239802" y="55880"/>
                    <a:pt x="4239802" y="124460"/>
                  </a:cubicBezTo>
                  <a:lnTo>
                    <a:pt x="4239802" y="802393"/>
                  </a:lnTo>
                  <a:cubicBezTo>
                    <a:pt x="4239802" y="870973"/>
                    <a:pt x="4183922" y="926853"/>
                    <a:pt x="4115342" y="926853"/>
                  </a:cubicBezTo>
                  <a:close/>
                </a:path>
              </a:pathLst>
            </a:custGeom>
            <a:solidFill>
              <a:srgbClr val="EDECED"/>
            </a:solidFill>
          </p:spPr>
        </p:sp>
      </p:grpSp>
      <p:sp>
        <p:nvSpPr>
          <p:cNvPr id="20" name="Rectangle 19"/>
          <p:cNvSpPr/>
          <p:nvPr/>
        </p:nvSpPr>
        <p:spPr>
          <a:xfrm>
            <a:off x="6934199" y="8567442"/>
            <a:ext cx="10144759" cy="923330"/>
          </a:xfrm>
          <a:prstGeom prst="rect">
            <a:avLst/>
          </a:prstGeom>
        </p:spPr>
        <p:txBody>
          <a:bodyPr wrap="square">
            <a:spAutoFit/>
          </a:bodyPr>
          <a:lstStyle/>
          <a:p>
            <a:pPr algn="just"/>
            <a:r>
              <a:rPr lang="en-SG" sz="2700" dirty="0" err="1">
                <a:latin typeface="Arial" panose="020B0604020202020204" pitchFamily="34" charset="0"/>
                <a:cs typeface="Arial" panose="020B0604020202020204" pitchFamily="34" charset="0"/>
              </a:rPr>
              <a:t>Nghiên</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cứu</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tại</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lớp</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Mẫu</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giáo</a:t>
            </a:r>
            <a:r>
              <a:rPr lang="en-SG" sz="2700" dirty="0">
                <a:latin typeface="Arial" panose="020B0604020202020204" pitchFamily="34" charset="0"/>
                <a:cs typeface="Arial" panose="020B0604020202020204" pitchFamily="34" charset="0"/>
              </a:rPr>
              <a:t> </a:t>
            </a:r>
            <a:r>
              <a:rPr lang="en-SG" sz="2700" dirty="0" err="1" smtClean="0">
                <a:latin typeface="Arial" panose="020B0604020202020204" pitchFamily="34" charset="0"/>
                <a:cs typeface="Arial" panose="020B0604020202020204" pitchFamily="34" charset="0"/>
              </a:rPr>
              <a:t>Nhỡ</a:t>
            </a:r>
            <a:r>
              <a:rPr lang="en-SG" sz="2700" dirty="0" smtClean="0">
                <a:latin typeface="Arial" panose="020B0604020202020204" pitchFamily="34" charset="0"/>
                <a:cs typeface="Arial" panose="020B0604020202020204" pitchFamily="34" charset="0"/>
              </a:rPr>
              <a:t> B4 </a:t>
            </a:r>
            <a:r>
              <a:rPr lang="en-SG" sz="2700" dirty="0" err="1">
                <a:latin typeface="Arial" panose="020B0604020202020204" pitchFamily="34" charset="0"/>
                <a:cs typeface="Arial" panose="020B0604020202020204" pitchFamily="34" charset="0"/>
              </a:rPr>
              <a:t>trường</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mầm</a:t>
            </a:r>
            <a:r>
              <a:rPr lang="en-SG" sz="2700" dirty="0">
                <a:latin typeface="Arial" panose="020B0604020202020204" pitchFamily="34" charset="0"/>
                <a:cs typeface="Arial" panose="020B0604020202020204" pitchFamily="34" charset="0"/>
              </a:rPr>
              <a:t> </a:t>
            </a:r>
            <a:r>
              <a:rPr lang="en-SG" sz="2700" dirty="0" smtClean="0">
                <a:latin typeface="Arial" panose="020B0604020202020204" pitchFamily="34" charset="0"/>
                <a:cs typeface="Arial" panose="020B0604020202020204" pitchFamily="34" charset="0"/>
              </a:rPr>
              <a:t>non </a:t>
            </a:r>
            <a:r>
              <a:rPr lang="en-SG" sz="2700" dirty="0" err="1" smtClean="0">
                <a:latin typeface="Arial" panose="020B0604020202020204" pitchFamily="34" charset="0"/>
                <a:cs typeface="Arial" panose="020B0604020202020204" pitchFamily="34" charset="0"/>
              </a:rPr>
              <a:t>Hoa</a:t>
            </a:r>
            <a:r>
              <a:rPr lang="en-SG" sz="2700" dirty="0" smtClean="0">
                <a:latin typeface="Arial" panose="020B0604020202020204" pitchFamily="34" charset="0"/>
                <a:cs typeface="Arial" panose="020B0604020202020204" pitchFamily="34" charset="0"/>
              </a:rPr>
              <a:t> </a:t>
            </a:r>
            <a:r>
              <a:rPr lang="en-SG" sz="2700" dirty="0" err="1" smtClean="0">
                <a:latin typeface="Arial" panose="020B0604020202020204" pitchFamily="34" charset="0"/>
                <a:cs typeface="Arial" panose="020B0604020202020204" pitchFamily="34" charset="0"/>
              </a:rPr>
              <a:t>Sữa</a:t>
            </a:r>
            <a:r>
              <a:rPr lang="en-SG" sz="2700" dirty="0" smtClean="0">
                <a:latin typeface="Arial" panose="020B0604020202020204" pitchFamily="34" charset="0"/>
                <a:cs typeface="Arial" panose="020B0604020202020204" pitchFamily="34" charset="0"/>
              </a:rPr>
              <a:t> </a:t>
            </a:r>
            <a:r>
              <a:rPr lang="en-SG" sz="2700" dirty="0" err="1" smtClean="0">
                <a:latin typeface="Arial" panose="020B0604020202020204" pitchFamily="34" charset="0"/>
                <a:cs typeface="Arial" panose="020B0604020202020204" pitchFamily="34" charset="0"/>
              </a:rPr>
              <a:t>trong</a:t>
            </a:r>
            <a:r>
              <a:rPr lang="en-SG" sz="2700" dirty="0" smtClean="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năm</a:t>
            </a:r>
            <a:r>
              <a:rPr lang="en-SG" sz="2700" dirty="0">
                <a:latin typeface="Arial" panose="020B0604020202020204" pitchFamily="34" charset="0"/>
                <a:cs typeface="Arial" panose="020B0604020202020204" pitchFamily="34" charset="0"/>
              </a:rPr>
              <a:t> </a:t>
            </a:r>
            <a:r>
              <a:rPr lang="en-SG" sz="2700" dirty="0" err="1">
                <a:latin typeface="Arial" panose="020B0604020202020204" pitchFamily="34" charset="0"/>
                <a:cs typeface="Arial" panose="020B0604020202020204" pitchFamily="34" charset="0"/>
              </a:rPr>
              <a:t>học</a:t>
            </a:r>
            <a:r>
              <a:rPr lang="en-SG" sz="2700" dirty="0">
                <a:latin typeface="Arial" panose="020B0604020202020204" pitchFamily="34" charset="0"/>
                <a:cs typeface="Arial" panose="020B0604020202020204" pitchFamily="34" charset="0"/>
              </a:rPr>
              <a:t> </a:t>
            </a:r>
            <a:r>
              <a:rPr lang="en-SG" sz="2700" dirty="0" smtClean="0">
                <a:latin typeface="Arial" panose="020B0604020202020204" pitchFamily="34" charset="0"/>
                <a:cs typeface="Arial" panose="020B0604020202020204" pitchFamily="34" charset="0"/>
              </a:rPr>
              <a:t>2022-2023</a:t>
            </a:r>
            <a:endParaRPr lang="en-US" sz="2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5706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15619487" y="6710058"/>
            <a:ext cx="2632479" cy="2632479"/>
          </a:xfrm>
          <a:prstGeom prst="rect">
            <a:avLst/>
          </a:prstGeom>
        </p:spPr>
      </p:pic>
      <p:grpSp>
        <p:nvGrpSpPr>
          <p:cNvPr id="9" name="Group 9"/>
          <p:cNvGrpSpPr/>
          <p:nvPr/>
        </p:nvGrpSpPr>
        <p:grpSpPr>
          <a:xfrm>
            <a:off x="13075067" y="6710058"/>
            <a:ext cx="2628065" cy="2632479"/>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C58A2"/>
            </a:solidFill>
          </p:spPr>
        </p:sp>
      </p:grpSp>
      <p:sp>
        <p:nvSpPr>
          <p:cNvPr id="11" name="TextBox 6"/>
          <p:cNvSpPr txBox="1"/>
          <p:nvPr/>
        </p:nvSpPr>
        <p:spPr>
          <a:xfrm>
            <a:off x="0" y="-308383"/>
            <a:ext cx="18262599" cy="1184683"/>
          </a:xfrm>
          <a:prstGeom prst="rect">
            <a:avLst/>
          </a:prstGeom>
        </p:spPr>
        <p:txBody>
          <a:bodyPr wrap="square" lIns="0" tIns="0" rIns="0" bIns="0" rtlCol="0" anchor="t">
            <a:spAutoFit/>
          </a:bodyPr>
          <a:lstStyle/>
          <a:p>
            <a:pPr algn="ctr">
              <a:lnSpc>
                <a:spcPts val="10800"/>
              </a:lnSpc>
            </a:pPr>
            <a:r>
              <a:rPr lang="en-US" sz="5000" b="1" dirty="0">
                <a:solidFill>
                  <a:srgbClr val="FF0000"/>
                </a:solidFill>
                <a:latin typeface="Arial" panose="020B0604020202020204" pitchFamily="34" charset="0"/>
                <a:cs typeface="Arial" panose="020B0604020202020204" pitchFamily="34" charset="0"/>
              </a:rPr>
              <a:t>II. GIẢI QUYẾT VẤN ĐỀ</a:t>
            </a:r>
            <a:endParaRPr lang="en-US" sz="5000" dirty="0">
              <a:solidFill>
                <a:srgbClr val="F75B56"/>
              </a:solidFill>
              <a:latin typeface="Arial" panose="020B0604020202020204" pitchFamily="34" charset="0"/>
              <a:cs typeface="Arial" panose="020B0604020202020204" pitchFamily="34" charset="0"/>
            </a:endParaRPr>
          </a:p>
        </p:txBody>
      </p:sp>
      <p:sp>
        <p:nvSpPr>
          <p:cNvPr id="12" name="Rectangle 11"/>
          <p:cNvSpPr/>
          <p:nvPr/>
        </p:nvSpPr>
        <p:spPr>
          <a:xfrm>
            <a:off x="457200" y="876300"/>
            <a:ext cx="12268200" cy="9356408"/>
          </a:xfrm>
          <a:prstGeom prst="rect">
            <a:avLst/>
          </a:prstGeom>
        </p:spPr>
        <p:txBody>
          <a:bodyPr wrap="square">
            <a:spAutoFit/>
          </a:bodyPr>
          <a:lstStyle/>
          <a:p>
            <a:pPr algn="just"/>
            <a:r>
              <a:rPr lang="en-US" sz="2700" b="1" i="1" dirty="0">
                <a:solidFill>
                  <a:srgbClr val="0000CC"/>
                </a:solidFill>
                <a:latin typeface="Arial" panose="020B0604020202020204" pitchFamily="34" charset="0"/>
                <a:cs typeface="Arial" panose="020B0604020202020204" pitchFamily="34" charset="0"/>
              </a:rPr>
              <a:t>1</a:t>
            </a:r>
            <a:r>
              <a:rPr lang="en-US" sz="2700" b="1" i="1" dirty="0" smtClean="0">
                <a:solidFill>
                  <a:srgbClr val="0000CC"/>
                </a:solidFill>
                <a:latin typeface="Arial" panose="020B0604020202020204" pitchFamily="34" charset="0"/>
                <a:cs typeface="Arial" panose="020B0604020202020204" pitchFamily="34" charset="0"/>
              </a:rPr>
              <a:t>.1 </a:t>
            </a:r>
            <a:r>
              <a:rPr lang="en-US" sz="2700" b="1" i="1" dirty="0" err="1">
                <a:solidFill>
                  <a:srgbClr val="0000CC"/>
                </a:solidFill>
                <a:latin typeface="Arial" panose="020B0604020202020204" pitchFamily="34" charset="0"/>
                <a:cs typeface="Arial" panose="020B0604020202020204" pitchFamily="34" charset="0"/>
              </a:rPr>
              <a:t>Thuận</a:t>
            </a:r>
            <a:r>
              <a:rPr lang="en-US" sz="2700" b="1" i="1" dirty="0">
                <a:solidFill>
                  <a:srgbClr val="0000CC"/>
                </a:solidFill>
                <a:latin typeface="Arial" panose="020B0604020202020204" pitchFamily="34" charset="0"/>
                <a:cs typeface="Arial" panose="020B0604020202020204" pitchFamily="34" charset="0"/>
              </a:rPr>
              <a:t> </a:t>
            </a:r>
            <a:r>
              <a:rPr lang="en-US" sz="2700" b="1" i="1" dirty="0" err="1">
                <a:solidFill>
                  <a:srgbClr val="0000CC"/>
                </a:solidFill>
                <a:latin typeface="Arial" panose="020B0604020202020204" pitchFamily="34" charset="0"/>
                <a:cs typeface="Arial" panose="020B0604020202020204" pitchFamily="34" charset="0"/>
              </a:rPr>
              <a:t>lợi</a:t>
            </a:r>
            <a:r>
              <a:rPr lang="en-US" sz="2700" b="1" i="1" dirty="0">
                <a:solidFill>
                  <a:srgbClr val="0000CC"/>
                </a:solidFill>
                <a:latin typeface="Arial" panose="020B0604020202020204" pitchFamily="34" charset="0"/>
                <a:cs typeface="Arial" panose="020B0604020202020204" pitchFamily="34" charset="0"/>
              </a:rPr>
              <a:t>:</a:t>
            </a:r>
            <a:endParaRPr lang="en-US" sz="2700" dirty="0">
              <a:solidFill>
                <a:srgbClr val="0000CC"/>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vi-VN" sz="2500" dirty="0"/>
              <a:t>Ban giám hiệu nhà trường luôn quan tâm, đầu tư và đổi mới môi trường, trang thiết bị dạy và học để bắt kịp với xu thế, thời đại của ngành giáo dục nói riêng và của đất nước nói chung</a:t>
            </a:r>
            <a:r>
              <a:rPr lang="vi-VN" sz="2500" dirty="0" smtClean="0"/>
              <a:t>.</a:t>
            </a:r>
            <a:endParaRPr lang="en-US" sz="2500" dirty="0" smtClean="0"/>
          </a:p>
          <a:p>
            <a:pPr marL="285750" indent="-285750" algn="just">
              <a:buFont typeface="Wingdings" panose="05000000000000000000" pitchFamily="2" charset="2"/>
              <a:buChar char="ü"/>
            </a:pPr>
            <a:r>
              <a:rPr lang="en-US" sz="2500" dirty="0" err="1" smtClean="0"/>
              <a:t>Nhà</a:t>
            </a:r>
            <a:r>
              <a:rPr lang="en-US" sz="2500" dirty="0" smtClean="0"/>
              <a:t> </a:t>
            </a:r>
            <a:r>
              <a:rPr lang="vi-VN" sz="2500" dirty="0" smtClean="0"/>
              <a:t>trường </a:t>
            </a:r>
            <a:r>
              <a:rPr lang="vi-VN" sz="2500" dirty="0"/>
              <a:t>trang bị đầy đủ đồ dùng, hiện đại, phòng học rộng rãi, thoáng mát, có đủ ánh sáng, những khu vực chơi sáng tạo phục vụ cho các hoạt động của trẻ và có thêm cả các phòng hoạt động chuyên biệt dành cho trẻ. </a:t>
            </a:r>
            <a:endParaRPr lang="en-US" sz="2500" dirty="0" smtClean="0"/>
          </a:p>
          <a:p>
            <a:pPr marL="285750" indent="-285750" algn="just">
              <a:buFont typeface="Wingdings" panose="05000000000000000000" pitchFamily="2" charset="2"/>
              <a:buChar char="ü"/>
            </a:pPr>
            <a:r>
              <a:rPr lang="vi-VN" sz="2500" dirty="0" smtClean="0"/>
              <a:t>Đặc </a:t>
            </a:r>
            <a:r>
              <a:rPr lang="vi-VN" sz="2500" dirty="0"/>
              <a:t>biệt, với diện tích và khuôn viên của trường rộng rãi, thoáng mát rất phù hợp cho các hoạt động khám phá, trải nghiệm cho trẻ. </a:t>
            </a:r>
            <a:r>
              <a:rPr lang="en-US" sz="2500" dirty="0" smtClean="0"/>
              <a:t>M</a:t>
            </a:r>
            <a:r>
              <a:rPr lang="vi-VN" sz="2500" dirty="0" smtClean="0"/>
              <a:t>ôi </a:t>
            </a:r>
            <a:r>
              <a:rPr lang="vi-VN" sz="2500" dirty="0"/>
              <a:t>trường thiên nhiên phong phú, cây cối đa dạng, phòng chức năng rộng rãi, phòng khám phá khoa học, phòng truyền thống, phòng thư viện và nhà bếp rộng, diện tích lớp học rộng rãi phù hợp cho việc xây dựng các góc thiên nhiên rất thuận lợi trong việc cho trẻ tìm hiểu khám phá  về thiên nhiên, về một số ngành nghề trong xã hội. </a:t>
            </a:r>
            <a:endParaRPr lang="en-US" sz="2500" dirty="0" smtClean="0"/>
          </a:p>
          <a:p>
            <a:pPr marL="285750" indent="-285750" algn="just">
              <a:buFont typeface="Wingdings" panose="05000000000000000000" pitchFamily="2" charset="2"/>
              <a:buChar char="ü"/>
            </a:pPr>
            <a:r>
              <a:rPr lang="vi-VN" sz="2500" dirty="0" smtClean="0"/>
              <a:t>Từ </a:t>
            </a:r>
            <a:r>
              <a:rPr lang="vi-VN" sz="2500" dirty="0"/>
              <a:t>tất cả những yếu tố trên đây đã là một trong nhiều những thuận lợi giúp cho cả giáo viên và trẻ được có cơ hội, trải nghiệm thực tế tốt nhất trong quá trình tìm hiểu, khám phá về các hoạt động tự nhiên cũng như các hoạt động tìm hiểu xã hội khác</a:t>
            </a:r>
            <a:r>
              <a:rPr lang="vi-VN" sz="2500" dirty="0" smtClean="0"/>
              <a:t>.</a:t>
            </a:r>
            <a:endParaRPr lang="en-US" sz="2500" dirty="0" smtClean="0"/>
          </a:p>
          <a:p>
            <a:pPr marL="285750" indent="-285750" algn="just">
              <a:buFont typeface="Wingdings" panose="05000000000000000000" pitchFamily="2" charset="2"/>
              <a:buChar char="ü"/>
            </a:pPr>
            <a:r>
              <a:rPr lang="vi-VN" sz="2500" dirty="0"/>
              <a:t>Nhà trường thường xuyên tổ chức các buổi kiến tập cho giáo viên về cách tích hợp phương pháp STEAM gần gũi, thân thiết và đạt hiệu quả với trẻ, kiến tập về chuyên môn nghiệp vụ, mời giáo viên trường Quốc tế UNIS, chuyên gia nước ngoài về giảng dạy nhiều phương pháp tiên tiến trong đó có STEAM, cách tích hợp phương pháp với mục đích “Học qua chơi, lấy trẻ làm trung tâm” .</a:t>
            </a:r>
            <a:endParaRPr lang="en-US" sz="2500" dirty="0"/>
          </a:p>
          <a:p>
            <a:pPr marL="285750" indent="-285750" algn="just">
              <a:buFont typeface="Wingdings" panose="05000000000000000000" pitchFamily="2" charset="2"/>
              <a:buChar char="ü"/>
            </a:pPr>
            <a:r>
              <a:rPr lang="vi-VN" sz="2500" dirty="0" smtClean="0"/>
              <a:t>Đội </a:t>
            </a:r>
            <a:r>
              <a:rPr lang="vi-VN" sz="2500" dirty="0"/>
              <a:t>ngũ giáo viên trong nhà trường có bề dày kinh nghiệm, nhiệt tình, tâm huyết với nghề</a:t>
            </a:r>
            <a:r>
              <a:rPr lang="vi-VN" sz="2500" dirty="0" smtClean="0"/>
              <a:t>.</a:t>
            </a:r>
            <a:endParaRPr lang="en-US" sz="2500" dirty="0"/>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69225" y="1591958"/>
            <a:ext cx="4256085" cy="5118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15619487" y="6710058"/>
            <a:ext cx="2632479" cy="2632479"/>
          </a:xfrm>
          <a:prstGeom prst="rect">
            <a:avLst/>
          </a:prstGeom>
        </p:spPr>
      </p:pic>
      <p:grpSp>
        <p:nvGrpSpPr>
          <p:cNvPr id="9" name="Group 9"/>
          <p:cNvGrpSpPr/>
          <p:nvPr/>
        </p:nvGrpSpPr>
        <p:grpSpPr>
          <a:xfrm>
            <a:off x="13075067" y="6710058"/>
            <a:ext cx="2628065" cy="2632479"/>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C58A2"/>
            </a:solidFill>
          </p:spPr>
        </p:sp>
      </p:grpSp>
      <p:sp>
        <p:nvSpPr>
          <p:cNvPr id="11" name="TextBox 6"/>
          <p:cNvSpPr txBox="1"/>
          <p:nvPr/>
        </p:nvSpPr>
        <p:spPr>
          <a:xfrm>
            <a:off x="0" y="-308383"/>
            <a:ext cx="18262599" cy="1184683"/>
          </a:xfrm>
          <a:prstGeom prst="rect">
            <a:avLst/>
          </a:prstGeom>
        </p:spPr>
        <p:txBody>
          <a:bodyPr wrap="square" lIns="0" tIns="0" rIns="0" bIns="0" rtlCol="0" anchor="t">
            <a:spAutoFit/>
          </a:bodyPr>
          <a:lstStyle/>
          <a:p>
            <a:pPr algn="ctr">
              <a:lnSpc>
                <a:spcPts val="10800"/>
              </a:lnSpc>
            </a:pPr>
            <a:r>
              <a:rPr lang="en-US" sz="5000" b="1" dirty="0">
                <a:solidFill>
                  <a:srgbClr val="FF0000"/>
                </a:solidFill>
                <a:latin typeface="Arial" panose="020B0604020202020204" pitchFamily="34" charset="0"/>
                <a:cs typeface="Arial" panose="020B0604020202020204" pitchFamily="34" charset="0"/>
              </a:rPr>
              <a:t>II. GIẢI QUYẾT VẤN ĐỀ</a:t>
            </a:r>
            <a:endParaRPr lang="en-US" sz="5000" dirty="0">
              <a:solidFill>
                <a:srgbClr val="F75B56"/>
              </a:solidFill>
              <a:latin typeface="Arial" panose="020B0604020202020204" pitchFamily="34" charset="0"/>
              <a:cs typeface="Arial" panose="020B0604020202020204" pitchFamily="34" charset="0"/>
            </a:endParaRPr>
          </a:p>
        </p:txBody>
      </p:sp>
      <p:sp>
        <p:nvSpPr>
          <p:cNvPr id="12" name="Rectangle 11"/>
          <p:cNvSpPr/>
          <p:nvPr/>
        </p:nvSpPr>
        <p:spPr>
          <a:xfrm>
            <a:off x="457200" y="876300"/>
            <a:ext cx="12268200" cy="8048357"/>
          </a:xfrm>
          <a:prstGeom prst="rect">
            <a:avLst/>
          </a:prstGeom>
        </p:spPr>
        <p:txBody>
          <a:bodyPr wrap="square">
            <a:spAutoFit/>
          </a:bodyPr>
          <a:lstStyle/>
          <a:p>
            <a:pPr algn="just"/>
            <a:r>
              <a:rPr lang="en-US" sz="3500" b="1" i="1" dirty="0">
                <a:solidFill>
                  <a:srgbClr val="0000CC"/>
                </a:solidFill>
                <a:latin typeface="Arial" panose="020B0604020202020204" pitchFamily="34" charset="0"/>
                <a:cs typeface="Arial" panose="020B0604020202020204" pitchFamily="34" charset="0"/>
              </a:rPr>
              <a:t>1</a:t>
            </a:r>
            <a:r>
              <a:rPr lang="en-US" sz="3500" b="1" i="1" dirty="0" smtClean="0">
                <a:solidFill>
                  <a:srgbClr val="0000CC"/>
                </a:solidFill>
                <a:latin typeface="Arial" panose="020B0604020202020204" pitchFamily="34" charset="0"/>
                <a:cs typeface="Arial" panose="020B0604020202020204" pitchFamily="34" charset="0"/>
              </a:rPr>
              <a:t>.2 </a:t>
            </a:r>
            <a:r>
              <a:rPr lang="en-US" sz="3500" b="1" i="1" dirty="0" err="1" smtClean="0">
                <a:solidFill>
                  <a:srgbClr val="0000CC"/>
                </a:solidFill>
                <a:latin typeface="Arial" panose="020B0604020202020204" pitchFamily="34" charset="0"/>
                <a:cs typeface="Arial" panose="020B0604020202020204" pitchFamily="34" charset="0"/>
              </a:rPr>
              <a:t>Khó</a:t>
            </a:r>
            <a:r>
              <a:rPr lang="en-US" sz="3500" b="1" i="1" dirty="0" smtClean="0">
                <a:solidFill>
                  <a:srgbClr val="0000CC"/>
                </a:solidFill>
                <a:latin typeface="Arial" panose="020B0604020202020204" pitchFamily="34" charset="0"/>
                <a:cs typeface="Arial" panose="020B0604020202020204" pitchFamily="34" charset="0"/>
              </a:rPr>
              <a:t> </a:t>
            </a:r>
            <a:r>
              <a:rPr lang="en-US" sz="3500" b="1" i="1" dirty="0" err="1" smtClean="0">
                <a:solidFill>
                  <a:srgbClr val="0000CC"/>
                </a:solidFill>
                <a:latin typeface="Arial" panose="020B0604020202020204" pitchFamily="34" charset="0"/>
                <a:cs typeface="Arial" panose="020B0604020202020204" pitchFamily="34" charset="0"/>
              </a:rPr>
              <a:t>khăn</a:t>
            </a:r>
            <a:r>
              <a:rPr lang="en-US" sz="3500" b="1" i="1" dirty="0" smtClean="0">
                <a:solidFill>
                  <a:srgbClr val="0000CC"/>
                </a:solidFill>
                <a:latin typeface="Arial" panose="020B0604020202020204" pitchFamily="34" charset="0"/>
                <a:cs typeface="Arial" panose="020B0604020202020204" pitchFamily="34" charset="0"/>
              </a:rPr>
              <a:t>:</a:t>
            </a:r>
          </a:p>
          <a:p>
            <a:pPr algn="just"/>
            <a:endParaRPr lang="en-US" sz="2700" dirty="0">
              <a:solidFill>
                <a:srgbClr val="0000CC"/>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en-US" sz="3500" dirty="0" err="1" smtClean="0">
                <a:latin typeface="Arial" panose="020B0604020202020204" pitchFamily="34" charset="0"/>
                <a:cs typeface="Arial" panose="020B0604020202020204" pitchFamily="34" charset="0"/>
              </a:rPr>
              <a:t>Việc</a:t>
            </a:r>
            <a:r>
              <a:rPr lang="en-US" sz="3500" dirty="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tổ</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chức</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hoạt</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động</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ứng</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dụng</a:t>
            </a:r>
            <a:r>
              <a:rPr lang="en-US" sz="3500" dirty="0" smtClean="0">
                <a:latin typeface="Arial" panose="020B0604020202020204" pitchFamily="34" charset="0"/>
                <a:cs typeface="Arial" panose="020B0604020202020204" pitchFamily="34" charset="0"/>
              </a:rPr>
              <a:t> p</a:t>
            </a:r>
            <a:r>
              <a:rPr lang="vi-VN" sz="3500" dirty="0" smtClean="0">
                <a:latin typeface="Arial" panose="020B0604020202020204" pitchFamily="34" charset="0"/>
                <a:cs typeface="Arial" panose="020B0604020202020204" pitchFamily="34" charset="0"/>
              </a:rPr>
              <a:t>hương </a:t>
            </a:r>
            <a:r>
              <a:rPr lang="vi-VN" sz="3500" dirty="0">
                <a:latin typeface="Arial" panose="020B0604020202020204" pitchFamily="34" charset="0"/>
                <a:cs typeface="Arial" panose="020B0604020202020204" pitchFamily="34" charset="0"/>
              </a:rPr>
              <a:t>pháp giáo dục STEAM </a:t>
            </a:r>
            <a:r>
              <a:rPr lang="en-US" sz="3500" dirty="0" err="1" smtClean="0">
                <a:latin typeface="Arial" panose="020B0604020202020204" pitchFamily="34" charset="0"/>
                <a:cs typeface="Arial" panose="020B0604020202020204" pitchFamily="34" charset="0"/>
              </a:rPr>
              <a:t>là</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một</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phương</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pháp</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vẫn</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còn</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mới</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đối</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với</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giáo</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viên</a:t>
            </a:r>
            <a:r>
              <a:rPr lang="en-US" sz="3500" dirty="0" smtClean="0">
                <a:latin typeface="Arial" panose="020B0604020202020204" pitchFamily="34" charset="0"/>
                <a:cs typeface="Arial" panose="020B0604020202020204" pitchFamily="34" charset="0"/>
              </a:rPr>
              <a:t>.</a:t>
            </a:r>
            <a:r>
              <a:rPr lang="vi-VN" sz="3500" dirty="0" smtClean="0">
                <a:latin typeface="Arial" panose="020B0604020202020204" pitchFamily="34" charset="0"/>
                <a:cs typeface="Arial" panose="020B0604020202020204" pitchFamily="34" charset="0"/>
              </a:rPr>
              <a:t> </a:t>
            </a:r>
            <a:r>
              <a:rPr lang="vi-VN" sz="3500" dirty="0">
                <a:latin typeface="Arial" panose="020B0604020202020204" pitchFamily="34" charset="0"/>
                <a:cs typeface="Arial" panose="020B0604020202020204" pitchFamily="34" charset="0"/>
              </a:rPr>
              <a:t>Phương pháp này lấy trẻ làm tâm và trẻ tham gia vào quá trình tạo dựng kiến thức thông qua việc tích cực tham gia hoạt động. </a:t>
            </a:r>
            <a:endParaRPr lang="en-US" sz="3500"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en-US" sz="3500" dirty="0" err="1" smtClean="0">
                <a:latin typeface="Arial" panose="020B0604020202020204" pitchFamily="34" charset="0"/>
                <a:cs typeface="Arial" panose="020B0604020202020204" pitchFamily="34" charset="0"/>
              </a:rPr>
              <a:t>Trẻ</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sau</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khoảng</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thời</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gian</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nghỉ</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học</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để</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phòng</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chống</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dịch</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bệnh</a:t>
            </a:r>
            <a:r>
              <a:rPr lang="en-US" sz="3500" dirty="0" smtClean="0">
                <a:latin typeface="Arial" panose="020B0604020202020204" pitchFamily="34" charset="0"/>
                <a:cs typeface="Arial" panose="020B0604020202020204" pitchFamily="34" charset="0"/>
              </a:rPr>
              <a:t> Covid-19 </a:t>
            </a:r>
            <a:r>
              <a:rPr lang="en-US" sz="3500" dirty="0" err="1" smtClean="0">
                <a:latin typeface="Arial" panose="020B0604020202020204" pitchFamily="34" charset="0"/>
                <a:cs typeface="Arial" panose="020B0604020202020204" pitchFamily="34" charset="0"/>
              </a:rPr>
              <a:t>trong</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các</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năm</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học</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trước</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khi</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tiếp</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cận</a:t>
            </a:r>
            <a:r>
              <a:rPr lang="en-US" sz="3500" dirty="0" smtClean="0">
                <a:latin typeface="Arial" panose="020B0604020202020204" pitchFamily="34" charset="0"/>
                <a:cs typeface="Arial" panose="020B0604020202020204" pitchFamily="34" charset="0"/>
              </a:rPr>
              <a:t> </a:t>
            </a:r>
            <a:r>
              <a:rPr lang="vi-VN" sz="3500" dirty="0" smtClean="0">
                <a:latin typeface="Arial" panose="020B0604020202020204" pitchFamily="34" charset="0"/>
                <a:cs typeface="Arial" panose="020B0604020202020204" pitchFamily="34" charset="0"/>
              </a:rPr>
              <a:t>với phương pháp này nên còn bỡ ngỡ, chưa có sự chủ động, còn lúng túng, chưa có phản  ứng nhanh.</a:t>
            </a:r>
            <a:endParaRPr lang="en-US" sz="3500"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en-US" sz="3500" dirty="0" err="1" smtClean="0">
                <a:latin typeface="Arial" panose="020B0604020202020204" pitchFamily="34" charset="0"/>
                <a:cs typeface="Arial" panose="020B0604020202020204" pitchFamily="34" charset="0"/>
              </a:rPr>
              <a:t>Bản</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thân</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tôi</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là</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giáo</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viên</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lớn</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tuổi</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nên</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việc</a:t>
            </a:r>
            <a:r>
              <a:rPr lang="en-US" sz="3500" dirty="0" smtClean="0">
                <a:latin typeface="Arial" panose="020B0604020202020204" pitchFamily="34" charset="0"/>
                <a:cs typeface="Arial" panose="020B0604020202020204" pitchFamily="34" charset="0"/>
              </a:rPr>
              <a:t> </a:t>
            </a:r>
            <a:r>
              <a:rPr lang="vi-VN" sz="3500" dirty="0" smtClean="0">
                <a:latin typeface="Arial" panose="020B0604020202020204" pitchFamily="34" charset="0"/>
                <a:cs typeface="Arial" panose="020B0604020202020204" pitchFamily="34" charset="0"/>
              </a:rPr>
              <a:t>tiếp </a:t>
            </a:r>
            <a:r>
              <a:rPr lang="vi-VN" sz="3500" dirty="0">
                <a:latin typeface="Arial" panose="020B0604020202020204" pitchFamily="34" charset="0"/>
                <a:cs typeface="Arial" panose="020B0604020202020204" pitchFamily="34" charset="0"/>
              </a:rPr>
              <a:t>cận với phương pháp này nên chưa có nhiều kinh nghiệm trong việc thiết kế và tổ chức hoạt động và một số trò chơi học tập cho trẻ.</a:t>
            </a:r>
            <a:endParaRPr lang="en-US" sz="35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r="12879"/>
          <a:stretch/>
        </p:blipFill>
        <p:spPr>
          <a:xfrm>
            <a:off x="13716000" y="3057320"/>
            <a:ext cx="4243079" cy="36527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048981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46666" y="1173164"/>
            <a:ext cx="4609037" cy="5098812"/>
            <a:chOff x="0" y="0"/>
            <a:chExt cx="5697220" cy="6302629"/>
          </a:xfrm>
        </p:grpSpPr>
        <p:sp>
          <p:nvSpPr>
            <p:cNvPr id="3" name="Freeform 3"/>
            <p:cNvSpPr/>
            <p:nvPr/>
          </p:nvSpPr>
          <p:spPr>
            <a:xfrm>
              <a:off x="0" y="0"/>
              <a:ext cx="5697220" cy="6302629"/>
            </a:xfrm>
            <a:custGeom>
              <a:avLst/>
              <a:gdLst/>
              <a:ahLst/>
              <a:cxnLst/>
              <a:rect l="l" t="t" r="r" b="b"/>
              <a:pathLst>
                <a:path w="5697220" h="6302629">
                  <a:moveTo>
                    <a:pt x="5692521" y="6302629"/>
                  </a:moveTo>
                  <a:lnTo>
                    <a:pt x="4699" y="6302629"/>
                  </a:lnTo>
                  <a:cubicBezTo>
                    <a:pt x="4699" y="6302629"/>
                    <a:pt x="0" y="1493774"/>
                    <a:pt x="0" y="1456436"/>
                  </a:cubicBezTo>
                  <a:cubicBezTo>
                    <a:pt x="0" y="668528"/>
                    <a:pt x="638683" y="29845"/>
                    <a:pt x="1426591" y="29845"/>
                  </a:cubicBezTo>
                  <a:cubicBezTo>
                    <a:pt x="2172335" y="29845"/>
                    <a:pt x="2784094" y="602234"/>
                    <a:pt x="2847467" y="1331595"/>
                  </a:cubicBezTo>
                  <a:cubicBezTo>
                    <a:pt x="2896489" y="588010"/>
                    <a:pt x="3514725" y="0"/>
                    <a:pt x="4270629" y="0"/>
                  </a:cubicBezTo>
                  <a:cubicBezTo>
                    <a:pt x="5058537" y="0"/>
                    <a:pt x="5697220" y="638683"/>
                    <a:pt x="5697220" y="1426591"/>
                  </a:cubicBezTo>
                  <a:cubicBezTo>
                    <a:pt x="5697220" y="1464056"/>
                    <a:pt x="5692521" y="6302629"/>
                    <a:pt x="5692521" y="6302629"/>
                  </a:cubicBezTo>
                  <a:close/>
                </a:path>
              </a:pathLst>
            </a:custGeom>
            <a:blipFill>
              <a:blip r:embed="rId2"/>
              <a:stretch>
                <a:fillRect t="-17795" b="-17795"/>
              </a:stretch>
            </a:blipFill>
          </p:spPr>
        </p:sp>
      </p:gr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V="1">
            <a:off x="46666" y="6271976"/>
            <a:ext cx="4609037" cy="2304519"/>
          </a:xfrm>
          <a:prstGeom prst="rect">
            <a:avLst/>
          </a:prstGeom>
        </p:spPr>
      </p:pic>
      <p:sp>
        <p:nvSpPr>
          <p:cNvPr id="5" name="AutoShape 5"/>
          <p:cNvSpPr/>
          <p:nvPr/>
        </p:nvSpPr>
        <p:spPr>
          <a:xfrm>
            <a:off x="46666" y="8576495"/>
            <a:ext cx="4609037" cy="826269"/>
          </a:xfrm>
          <a:prstGeom prst="rect">
            <a:avLst/>
          </a:prstGeom>
          <a:solidFill>
            <a:srgbClr val="4D9483"/>
          </a:solidFill>
        </p:spPr>
      </p:sp>
      <p:sp>
        <p:nvSpPr>
          <p:cNvPr id="10" name="TextBox 6"/>
          <p:cNvSpPr txBox="1"/>
          <p:nvPr/>
        </p:nvSpPr>
        <p:spPr>
          <a:xfrm>
            <a:off x="32489" y="0"/>
            <a:ext cx="18262599" cy="1184683"/>
          </a:xfrm>
          <a:prstGeom prst="rect">
            <a:avLst/>
          </a:prstGeom>
        </p:spPr>
        <p:txBody>
          <a:bodyPr wrap="square" lIns="0" tIns="0" rIns="0" bIns="0" rtlCol="0" anchor="t">
            <a:spAutoFit/>
          </a:bodyPr>
          <a:lstStyle/>
          <a:p>
            <a:pPr algn="ctr">
              <a:lnSpc>
                <a:spcPts val="10800"/>
              </a:lnSpc>
            </a:pPr>
            <a:r>
              <a:rPr lang="en-US" sz="5000" b="1" dirty="0">
                <a:solidFill>
                  <a:srgbClr val="FF0000"/>
                </a:solidFill>
                <a:latin typeface="Arial" panose="020B0604020202020204" pitchFamily="34" charset="0"/>
                <a:cs typeface="Arial" panose="020B0604020202020204" pitchFamily="34" charset="0"/>
              </a:rPr>
              <a:t>II. GIẢI QUYẾT VẤN ĐỀ</a:t>
            </a:r>
            <a:endParaRPr lang="en-US" sz="5000" dirty="0">
              <a:solidFill>
                <a:srgbClr val="F75B56"/>
              </a:solidFill>
              <a:latin typeface="Arial" panose="020B0604020202020204" pitchFamily="34" charset="0"/>
              <a:cs typeface="Arial" panose="020B0604020202020204" pitchFamily="34" charset="0"/>
            </a:endParaRPr>
          </a:p>
        </p:txBody>
      </p:sp>
      <p:sp>
        <p:nvSpPr>
          <p:cNvPr id="12" name="TextBox 2"/>
          <p:cNvSpPr txBox="1"/>
          <p:nvPr/>
        </p:nvSpPr>
        <p:spPr>
          <a:xfrm>
            <a:off x="6445188" y="1184683"/>
            <a:ext cx="12754846" cy="415498"/>
          </a:xfrm>
          <a:prstGeom prst="rect">
            <a:avLst/>
          </a:prstGeom>
        </p:spPr>
        <p:txBody>
          <a:bodyPr lIns="0" tIns="0" rIns="0" bIns="0" rtlCol="0" anchor="t">
            <a:spAutoFit/>
          </a:bodyPr>
          <a:lstStyle/>
          <a:p>
            <a:r>
              <a:rPr lang="en-US" sz="2700" b="1" dirty="0">
                <a:solidFill>
                  <a:srgbClr val="0000CC"/>
                </a:solidFill>
                <a:latin typeface="Arial" panose="020B0604020202020204" pitchFamily="34" charset="0"/>
                <a:cs typeface="Arial" panose="020B0604020202020204" pitchFamily="34" charset="0"/>
              </a:rPr>
              <a:t> </a:t>
            </a:r>
            <a:r>
              <a:rPr lang="en-US" sz="2700" b="1" dirty="0" smtClean="0">
                <a:solidFill>
                  <a:srgbClr val="0000CC"/>
                </a:solidFill>
                <a:latin typeface="Arial" panose="020B0604020202020204" pitchFamily="34" charset="0"/>
                <a:cs typeface="Arial" panose="020B0604020202020204" pitchFamily="34" charset="0"/>
              </a:rPr>
              <a:t>1.3</a:t>
            </a:r>
            <a:r>
              <a:rPr lang="en-US" sz="2700" b="1" dirty="0">
                <a:solidFill>
                  <a:srgbClr val="0000CC"/>
                </a:solidFill>
                <a:latin typeface="Arial" panose="020B0604020202020204" pitchFamily="34" charset="0"/>
                <a:cs typeface="Arial" panose="020B0604020202020204" pitchFamily="34" charset="0"/>
              </a:rPr>
              <a:t>. </a:t>
            </a:r>
            <a:r>
              <a:rPr lang="en-US" sz="2700" b="1" dirty="0" err="1">
                <a:solidFill>
                  <a:srgbClr val="0000CC"/>
                </a:solidFill>
                <a:latin typeface="Arial" panose="020B0604020202020204" pitchFamily="34" charset="0"/>
                <a:cs typeface="Arial" panose="020B0604020202020204" pitchFamily="34" charset="0"/>
              </a:rPr>
              <a:t>Điều</a:t>
            </a:r>
            <a:r>
              <a:rPr lang="en-US" sz="2700" b="1" dirty="0">
                <a:solidFill>
                  <a:srgbClr val="0000CC"/>
                </a:solidFill>
                <a:latin typeface="Arial" panose="020B0604020202020204" pitchFamily="34" charset="0"/>
                <a:cs typeface="Arial" panose="020B0604020202020204" pitchFamily="34" charset="0"/>
              </a:rPr>
              <a:t> </a:t>
            </a:r>
            <a:r>
              <a:rPr lang="en-US" sz="2700" b="1" dirty="0" err="1">
                <a:solidFill>
                  <a:srgbClr val="0000CC"/>
                </a:solidFill>
                <a:latin typeface="Arial" panose="020B0604020202020204" pitchFamily="34" charset="0"/>
                <a:cs typeface="Arial" panose="020B0604020202020204" pitchFamily="34" charset="0"/>
              </a:rPr>
              <a:t>tra</a:t>
            </a:r>
            <a:r>
              <a:rPr lang="en-US" sz="2700" b="1" dirty="0">
                <a:solidFill>
                  <a:srgbClr val="0000CC"/>
                </a:solidFill>
                <a:latin typeface="Arial" panose="020B0604020202020204" pitchFamily="34" charset="0"/>
                <a:cs typeface="Arial" panose="020B0604020202020204" pitchFamily="34" charset="0"/>
              </a:rPr>
              <a:t> </a:t>
            </a:r>
            <a:r>
              <a:rPr lang="en-US" sz="2700" b="1" dirty="0" err="1">
                <a:solidFill>
                  <a:srgbClr val="0000CC"/>
                </a:solidFill>
                <a:latin typeface="Arial" panose="020B0604020202020204" pitchFamily="34" charset="0"/>
                <a:cs typeface="Arial" panose="020B0604020202020204" pitchFamily="34" charset="0"/>
              </a:rPr>
              <a:t>thực</a:t>
            </a:r>
            <a:r>
              <a:rPr lang="en-US" sz="2700" b="1" dirty="0">
                <a:solidFill>
                  <a:srgbClr val="0000CC"/>
                </a:solidFill>
                <a:latin typeface="Arial" panose="020B0604020202020204" pitchFamily="34" charset="0"/>
                <a:cs typeface="Arial" panose="020B0604020202020204" pitchFamily="34" charset="0"/>
              </a:rPr>
              <a:t> </a:t>
            </a:r>
            <a:r>
              <a:rPr lang="en-US" sz="2700" b="1" dirty="0" err="1">
                <a:solidFill>
                  <a:srgbClr val="0000CC"/>
                </a:solidFill>
                <a:latin typeface="Arial" panose="020B0604020202020204" pitchFamily="34" charset="0"/>
                <a:cs typeface="Arial" panose="020B0604020202020204" pitchFamily="34" charset="0"/>
              </a:rPr>
              <a:t>trạng</a:t>
            </a:r>
            <a:endParaRPr lang="en-US" sz="2700" dirty="0">
              <a:solidFill>
                <a:srgbClr val="0000CC"/>
              </a:solidFill>
              <a:latin typeface="Arial" panose="020B0604020202020204" pitchFamily="34" charset="0"/>
              <a:cs typeface="Arial" panose="020B0604020202020204" pitchFamily="34" charset="0"/>
            </a:endParaRPr>
          </a:p>
        </p:txBody>
      </p:sp>
      <p:sp>
        <p:nvSpPr>
          <p:cNvPr id="13" name="Rectangle 12"/>
          <p:cNvSpPr/>
          <p:nvPr/>
        </p:nvSpPr>
        <p:spPr>
          <a:xfrm>
            <a:off x="5257800" y="1629421"/>
            <a:ext cx="5410200" cy="8522654"/>
          </a:xfrm>
          <a:prstGeom prst="rect">
            <a:avLst/>
          </a:prstGeom>
        </p:spPr>
        <p:txBody>
          <a:bodyPr wrap="square">
            <a:spAutoFit/>
          </a:bodyPr>
          <a:lstStyle/>
          <a:p>
            <a:pPr marL="457200" indent="-457200" algn="just">
              <a:lnSpc>
                <a:spcPct val="120000"/>
              </a:lnSpc>
              <a:spcAft>
                <a:spcPts val="0"/>
              </a:spcAft>
              <a:buFont typeface="Wingdings" panose="05000000000000000000" pitchFamily="2" charset="2"/>
              <a:buChar char="v"/>
            </a:pPr>
            <a:r>
              <a:rPr lang="en-SG" sz="2700" spc="50" dirty="0">
                <a:latin typeface="Arial" panose="020B0604020202020204" pitchFamily="34" charset="0"/>
                <a:ea typeface="Arial" panose="020B0604020202020204" pitchFamily="34" charset="0"/>
                <a:cs typeface="Arial" panose="020B0604020202020204" pitchFamily="34" charset="0"/>
              </a:rPr>
              <a:t>Qua </a:t>
            </a:r>
            <a:r>
              <a:rPr lang="en-SG" sz="2700" spc="50" dirty="0" err="1">
                <a:latin typeface="Arial" panose="020B0604020202020204" pitchFamily="34" charset="0"/>
                <a:ea typeface="Arial" panose="020B0604020202020204" pitchFamily="34" charset="0"/>
                <a:cs typeface="Arial" panose="020B0604020202020204" pitchFamily="34" charset="0"/>
              </a:rPr>
              <a:t>biểu</a:t>
            </a:r>
            <a:r>
              <a:rPr lang="en-SG" sz="2700" spc="50" dirty="0">
                <a:latin typeface="Arial" panose="020B0604020202020204" pitchFamily="34" charset="0"/>
                <a:ea typeface="Arial" panose="020B0604020202020204" pitchFamily="34" charset="0"/>
                <a:cs typeface="Arial" panose="020B0604020202020204" pitchFamily="34" charset="0"/>
              </a:rPr>
              <a:t> </a:t>
            </a:r>
            <a:r>
              <a:rPr lang="en-SG" sz="2700" spc="50" dirty="0" err="1">
                <a:latin typeface="Arial" panose="020B0604020202020204" pitchFamily="34" charset="0"/>
                <a:ea typeface="Arial" panose="020B0604020202020204" pitchFamily="34" charset="0"/>
                <a:cs typeface="Arial" panose="020B0604020202020204" pitchFamily="34" charset="0"/>
              </a:rPr>
              <a:t>khảo</a:t>
            </a:r>
            <a:r>
              <a:rPr lang="en-SG" sz="2700" spc="50" dirty="0">
                <a:latin typeface="Arial" panose="020B0604020202020204" pitchFamily="34" charset="0"/>
                <a:ea typeface="Arial" panose="020B0604020202020204" pitchFamily="34" charset="0"/>
                <a:cs typeface="Arial" panose="020B0604020202020204" pitchFamily="34" charset="0"/>
              </a:rPr>
              <a:t> </a:t>
            </a:r>
            <a:r>
              <a:rPr lang="en-SG" sz="2700" spc="50" dirty="0" err="1">
                <a:latin typeface="Arial" panose="020B0604020202020204" pitchFamily="34" charset="0"/>
                <a:ea typeface="Arial" panose="020B0604020202020204" pitchFamily="34" charset="0"/>
                <a:cs typeface="Arial" panose="020B0604020202020204" pitchFamily="34" charset="0"/>
              </a:rPr>
              <a:t>sát</a:t>
            </a:r>
            <a:r>
              <a:rPr lang="en-SG" sz="2700" spc="50" dirty="0">
                <a:latin typeface="Arial" panose="020B0604020202020204" pitchFamily="34" charset="0"/>
                <a:ea typeface="Arial" panose="020B0604020202020204" pitchFamily="34" charset="0"/>
                <a:cs typeface="Arial" panose="020B0604020202020204" pitchFamily="34" charset="0"/>
              </a:rPr>
              <a:t> </a:t>
            </a:r>
            <a:r>
              <a:rPr lang="en-SG" sz="2700" spc="50" dirty="0" err="1">
                <a:latin typeface="Arial" panose="020B0604020202020204" pitchFamily="34" charset="0"/>
                <a:ea typeface="Arial" panose="020B0604020202020204" pitchFamily="34" charset="0"/>
                <a:cs typeface="Arial" panose="020B0604020202020204" pitchFamily="34" charset="0"/>
              </a:rPr>
              <a:t>trên</a:t>
            </a:r>
            <a:r>
              <a:rPr lang="en-SG" sz="2700" spc="50" dirty="0">
                <a:latin typeface="Arial" panose="020B0604020202020204" pitchFamily="34" charset="0"/>
                <a:ea typeface="Arial" panose="020B0604020202020204" pitchFamily="34" charset="0"/>
                <a:cs typeface="Arial" panose="020B0604020202020204" pitchFamily="34" charset="0"/>
              </a:rPr>
              <a:t> </a:t>
            </a:r>
            <a:r>
              <a:rPr lang="en-SG" sz="2700" spc="50" dirty="0" err="1">
                <a:latin typeface="Arial" panose="020B0604020202020204" pitchFamily="34" charset="0"/>
                <a:ea typeface="Arial" panose="020B0604020202020204" pitchFamily="34" charset="0"/>
                <a:cs typeface="Arial" panose="020B0604020202020204" pitchFamily="34" charset="0"/>
              </a:rPr>
              <a:t>tôi</a:t>
            </a:r>
            <a:r>
              <a:rPr lang="en-SG" sz="2700" spc="50" dirty="0">
                <a:latin typeface="Arial" panose="020B0604020202020204" pitchFamily="34" charset="0"/>
                <a:ea typeface="Arial" panose="020B0604020202020204" pitchFamily="34" charset="0"/>
                <a:cs typeface="Arial" panose="020B0604020202020204" pitchFamily="34" charset="0"/>
              </a:rPr>
              <a:t> </a:t>
            </a:r>
            <a:r>
              <a:rPr lang="en-SG" sz="2700" spc="50" dirty="0" err="1">
                <a:latin typeface="Arial" panose="020B0604020202020204" pitchFamily="34" charset="0"/>
                <a:ea typeface="Arial" panose="020B0604020202020204" pitchFamily="34" charset="0"/>
                <a:cs typeface="Arial" panose="020B0604020202020204" pitchFamily="34" charset="0"/>
              </a:rPr>
              <a:t>nhận</a:t>
            </a:r>
            <a:r>
              <a:rPr lang="en-SG" sz="2700" spc="50" dirty="0">
                <a:latin typeface="Arial" panose="020B0604020202020204" pitchFamily="34" charset="0"/>
                <a:ea typeface="Arial" panose="020B0604020202020204" pitchFamily="34" charset="0"/>
                <a:cs typeface="Arial" panose="020B0604020202020204" pitchFamily="34" charset="0"/>
              </a:rPr>
              <a:t> </a:t>
            </a:r>
            <a:r>
              <a:rPr lang="en-SG" sz="2700" spc="50" dirty="0" err="1">
                <a:latin typeface="Arial" panose="020B0604020202020204" pitchFamily="34" charset="0"/>
                <a:ea typeface="Arial" panose="020B0604020202020204" pitchFamily="34" charset="0"/>
                <a:cs typeface="Arial" panose="020B0604020202020204" pitchFamily="34" charset="0"/>
              </a:rPr>
              <a:t>thấy</a:t>
            </a:r>
            <a:r>
              <a:rPr lang="en-SG" sz="2700" spc="50" dirty="0">
                <a:latin typeface="Arial" panose="020B0604020202020204" pitchFamily="34" charset="0"/>
                <a:ea typeface="Arial" panose="020B0604020202020204" pitchFamily="34" charset="0"/>
                <a:cs typeface="Arial" panose="020B0604020202020204" pitchFamily="34" charset="0"/>
              </a:rPr>
              <a:t>, </a:t>
            </a:r>
            <a:r>
              <a:rPr lang="en-SG" sz="2700" spc="50" dirty="0" err="1">
                <a:latin typeface="Arial" panose="020B0604020202020204" pitchFamily="34" charset="0"/>
                <a:ea typeface="Arial" panose="020B0604020202020204" pitchFamily="34" charset="0"/>
                <a:cs typeface="Arial" panose="020B0604020202020204" pitchFamily="34" charset="0"/>
              </a:rPr>
              <a:t>khi</a:t>
            </a:r>
            <a:r>
              <a:rPr lang="en-SG" sz="2700" spc="50" dirty="0">
                <a:latin typeface="Arial" panose="020B0604020202020204" pitchFamily="34" charset="0"/>
                <a:ea typeface="Arial" panose="020B0604020202020204" pitchFamily="34" charset="0"/>
                <a:cs typeface="Arial" panose="020B0604020202020204" pitchFamily="34" charset="0"/>
              </a:rPr>
              <a:t> </a:t>
            </a:r>
            <a:r>
              <a:rPr lang="en-SG" sz="2700" spc="50" dirty="0" err="1">
                <a:latin typeface="Arial" panose="020B0604020202020204" pitchFamily="34" charset="0"/>
                <a:ea typeface="Arial" panose="020B0604020202020204" pitchFamily="34" charset="0"/>
                <a:cs typeface="Arial" panose="020B0604020202020204" pitchFamily="34" charset="0"/>
              </a:rPr>
              <a:t>tổ</a:t>
            </a:r>
            <a:r>
              <a:rPr lang="en-SG" sz="2700" spc="50" dirty="0">
                <a:latin typeface="Arial" panose="020B0604020202020204" pitchFamily="34" charset="0"/>
                <a:ea typeface="Arial" panose="020B0604020202020204" pitchFamily="34" charset="0"/>
                <a:cs typeface="Arial" panose="020B0604020202020204" pitchFamily="34" charset="0"/>
              </a:rPr>
              <a:t> </a:t>
            </a:r>
            <a:r>
              <a:rPr lang="en-SG" sz="2700" spc="50" dirty="0" err="1">
                <a:latin typeface="Arial" panose="020B0604020202020204" pitchFamily="34" charset="0"/>
                <a:ea typeface="Arial" panose="020B0604020202020204" pitchFamily="34" charset="0"/>
                <a:cs typeface="Arial" panose="020B0604020202020204" pitchFamily="34" charset="0"/>
              </a:rPr>
              <a:t>chức</a:t>
            </a:r>
            <a:r>
              <a:rPr lang="en-SG" sz="2700" spc="50" dirty="0">
                <a:latin typeface="Arial" panose="020B0604020202020204" pitchFamily="34" charset="0"/>
                <a:ea typeface="Arial" panose="020B0604020202020204" pitchFamily="34" charset="0"/>
                <a:cs typeface="Arial" panose="020B0604020202020204" pitchFamily="34" charset="0"/>
              </a:rPr>
              <a:t> </a:t>
            </a:r>
            <a:r>
              <a:rPr lang="en-SG" sz="2700" spc="50" dirty="0" err="1">
                <a:latin typeface="Arial" panose="020B0604020202020204" pitchFamily="34" charset="0"/>
                <a:ea typeface="Arial" panose="020B0604020202020204" pitchFamily="34" charset="0"/>
                <a:cs typeface="Arial" panose="020B0604020202020204" pitchFamily="34" charset="0"/>
              </a:rPr>
              <a:t>hoạt</a:t>
            </a:r>
            <a:r>
              <a:rPr lang="en-SG" sz="2700" spc="50" dirty="0">
                <a:latin typeface="Arial" panose="020B0604020202020204" pitchFamily="34" charset="0"/>
                <a:ea typeface="Arial" panose="020B0604020202020204" pitchFamily="34" charset="0"/>
                <a:cs typeface="Arial" panose="020B0604020202020204" pitchFamily="34" charset="0"/>
              </a:rPr>
              <a:t> </a:t>
            </a:r>
            <a:r>
              <a:rPr lang="en-SG" sz="2700" spc="50" dirty="0" err="1">
                <a:latin typeface="Arial" panose="020B0604020202020204" pitchFamily="34" charset="0"/>
                <a:ea typeface="Arial" panose="020B0604020202020204" pitchFamily="34" charset="0"/>
                <a:cs typeface="Arial" panose="020B0604020202020204" pitchFamily="34" charset="0"/>
              </a:rPr>
              <a:t>động</a:t>
            </a:r>
            <a:r>
              <a:rPr lang="en-SG" sz="2700" spc="50" dirty="0">
                <a:latin typeface="Arial" panose="020B0604020202020204" pitchFamily="34" charset="0"/>
                <a:ea typeface="Arial" panose="020B0604020202020204" pitchFamily="34" charset="0"/>
                <a:cs typeface="Arial" panose="020B0604020202020204" pitchFamily="34" charset="0"/>
              </a:rPr>
              <a:t> </a:t>
            </a:r>
            <a:r>
              <a:rPr lang="en-SG" sz="2700" spc="50" dirty="0" err="1">
                <a:latin typeface="Arial" panose="020B0604020202020204" pitchFamily="34" charset="0"/>
                <a:ea typeface="Arial" panose="020B0604020202020204" pitchFamily="34" charset="0"/>
                <a:cs typeface="Arial" panose="020B0604020202020204" pitchFamily="34" charset="0"/>
              </a:rPr>
              <a:t>cho</a:t>
            </a:r>
            <a:r>
              <a:rPr lang="en-SG" sz="2700" spc="50" dirty="0">
                <a:latin typeface="Arial" panose="020B0604020202020204" pitchFamily="34" charset="0"/>
                <a:ea typeface="Arial" panose="020B0604020202020204" pitchFamily="34" charset="0"/>
                <a:cs typeface="Arial" panose="020B0604020202020204" pitchFamily="34" charset="0"/>
              </a:rPr>
              <a:t> </a:t>
            </a:r>
            <a:r>
              <a:rPr lang="en-SG" sz="2700" spc="50" dirty="0" err="1">
                <a:latin typeface="Arial" panose="020B0604020202020204" pitchFamily="34" charset="0"/>
                <a:ea typeface="Arial" panose="020B0604020202020204" pitchFamily="34" charset="0"/>
                <a:cs typeface="Arial" panose="020B0604020202020204" pitchFamily="34" charset="0"/>
              </a:rPr>
              <a:t>trẻ</a:t>
            </a:r>
            <a:r>
              <a:rPr lang="en-SG" sz="2700" spc="50" dirty="0">
                <a:latin typeface="Arial" panose="020B0604020202020204" pitchFamily="34" charset="0"/>
                <a:ea typeface="Arial" panose="020B0604020202020204" pitchFamily="34" charset="0"/>
                <a:cs typeface="Arial" panose="020B0604020202020204" pitchFamily="34" charset="0"/>
              </a:rPr>
              <a:t> </a:t>
            </a:r>
            <a:r>
              <a:rPr lang="en-SG" sz="2700" spc="50" dirty="0" err="1" smtClean="0">
                <a:latin typeface="Arial" panose="020B0604020202020204" pitchFamily="34" charset="0"/>
                <a:ea typeface="Arial" panose="020B0604020202020204" pitchFamily="34" charset="0"/>
                <a:cs typeface="Arial" panose="020B0604020202020204" pitchFamily="34" charset="0"/>
              </a:rPr>
              <a:t>khám</a:t>
            </a:r>
            <a:r>
              <a:rPr lang="en-SG" sz="2700" spc="50" dirty="0" smtClean="0">
                <a:latin typeface="Arial" panose="020B0604020202020204" pitchFamily="34" charset="0"/>
                <a:ea typeface="Arial" panose="020B0604020202020204" pitchFamily="34" charset="0"/>
                <a:cs typeface="Arial" panose="020B0604020202020204" pitchFamily="34" charset="0"/>
              </a:rPr>
              <a:t> </a:t>
            </a:r>
            <a:r>
              <a:rPr lang="en-SG" sz="2700" spc="50" dirty="0" err="1" smtClean="0">
                <a:latin typeface="Arial" panose="020B0604020202020204" pitchFamily="34" charset="0"/>
                <a:ea typeface="Arial" panose="020B0604020202020204" pitchFamily="34" charset="0"/>
                <a:cs typeface="Arial" panose="020B0604020202020204" pitchFamily="34" charset="0"/>
              </a:rPr>
              <a:t>phá</a:t>
            </a:r>
            <a:r>
              <a:rPr lang="en-SG" sz="2700" spc="50" dirty="0" smtClean="0">
                <a:latin typeface="Arial" panose="020B0604020202020204" pitchFamily="34" charset="0"/>
                <a:ea typeface="Arial" panose="020B0604020202020204" pitchFamily="34" charset="0"/>
                <a:cs typeface="Arial" panose="020B0604020202020204" pitchFamily="34" charset="0"/>
              </a:rPr>
              <a:t> </a:t>
            </a:r>
            <a:r>
              <a:rPr lang="en-SG" sz="2700" spc="50" dirty="0" err="1">
                <a:latin typeface="Arial" panose="020B0604020202020204" pitchFamily="34" charset="0"/>
                <a:ea typeface="Arial" panose="020B0604020202020204" pitchFamily="34" charset="0"/>
                <a:cs typeface="Arial" panose="020B0604020202020204" pitchFamily="34" charset="0"/>
              </a:rPr>
              <a:t>theo</a:t>
            </a:r>
            <a:r>
              <a:rPr lang="en-SG" sz="2700" spc="50" dirty="0">
                <a:latin typeface="Arial" panose="020B0604020202020204" pitchFamily="34" charset="0"/>
                <a:ea typeface="Arial" panose="020B0604020202020204" pitchFamily="34" charset="0"/>
                <a:cs typeface="Arial" panose="020B0604020202020204" pitchFamily="34" charset="0"/>
              </a:rPr>
              <a:t> </a:t>
            </a:r>
            <a:r>
              <a:rPr lang="en-SG" sz="2700" spc="50" dirty="0" err="1">
                <a:latin typeface="Arial" panose="020B0604020202020204" pitchFamily="34" charset="0"/>
                <a:ea typeface="Arial" panose="020B0604020202020204" pitchFamily="34" charset="0"/>
                <a:cs typeface="Arial" panose="020B0604020202020204" pitchFamily="34" charset="0"/>
              </a:rPr>
              <a:t>phương</a:t>
            </a:r>
            <a:r>
              <a:rPr lang="en-SG" sz="2700" spc="50" dirty="0">
                <a:latin typeface="Arial" panose="020B0604020202020204" pitchFamily="34" charset="0"/>
                <a:ea typeface="Arial" panose="020B0604020202020204" pitchFamily="34" charset="0"/>
                <a:cs typeface="Arial" panose="020B0604020202020204" pitchFamily="34" charset="0"/>
              </a:rPr>
              <a:t> </a:t>
            </a:r>
            <a:r>
              <a:rPr lang="en-SG" sz="2700" spc="50" dirty="0" err="1">
                <a:latin typeface="Arial" panose="020B0604020202020204" pitchFamily="34" charset="0"/>
                <a:ea typeface="Arial" panose="020B0604020202020204" pitchFamily="34" charset="0"/>
                <a:cs typeface="Arial" panose="020B0604020202020204" pitchFamily="34" charset="0"/>
              </a:rPr>
              <a:t>pháp</a:t>
            </a:r>
            <a:r>
              <a:rPr lang="en-SG" sz="2700" spc="50" dirty="0">
                <a:latin typeface="Arial" panose="020B0604020202020204" pitchFamily="34" charset="0"/>
                <a:ea typeface="Arial" panose="020B0604020202020204" pitchFamily="34" charset="0"/>
                <a:cs typeface="Arial" panose="020B0604020202020204" pitchFamily="34" charset="0"/>
              </a:rPr>
              <a:t> </a:t>
            </a:r>
            <a:r>
              <a:rPr lang="en-SG" sz="2700" spc="50" dirty="0" err="1">
                <a:latin typeface="Arial" panose="020B0604020202020204" pitchFamily="34" charset="0"/>
                <a:ea typeface="Arial" panose="020B0604020202020204" pitchFamily="34" charset="0"/>
                <a:cs typeface="Arial" panose="020B0604020202020204" pitchFamily="34" charset="0"/>
              </a:rPr>
              <a:t>truyển</a:t>
            </a:r>
            <a:r>
              <a:rPr lang="en-SG" sz="2700" spc="50" dirty="0">
                <a:latin typeface="Arial" panose="020B0604020202020204" pitchFamily="34" charset="0"/>
                <a:ea typeface="Arial" panose="020B0604020202020204" pitchFamily="34" charset="0"/>
                <a:cs typeface="Arial" panose="020B0604020202020204" pitchFamily="34" charset="0"/>
              </a:rPr>
              <a:t> </a:t>
            </a:r>
            <a:r>
              <a:rPr lang="en-SG" sz="2700" spc="50" dirty="0" err="1">
                <a:latin typeface="Arial" panose="020B0604020202020204" pitchFamily="34" charset="0"/>
                <a:ea typeface="Arial" panose="020B0604020202020204" pitchFamily="34" charset="0"/>
                <a:cs typeface="Arial" panose="020B0604020202020204" pitchFamily="34" charset="0"/>
              </a:rPr>
              <a:t>thống</a:t>
            </a:r>
            <a:r>
              <a:rPr lang="en-SG" sz="2700" spc="50" dirty="0">
                <a:latin typeface="Arial" panose="020B0604020202020204" pitchFamily="34" charset="0"/>
                <a:ea typeface="Arial" panose="020B0604020202020204" pitchFamily="34" charset="0"/>
                <a:cs typeface="Arial" panose="020B0604020202020204" pitchFamily="34" charset="0"/>
              </a:rPr>
              <a:t> </a:t>
            </a:r>
            <a:r>
              <a:rPr lang="en-SG" sz="2700" spc="50" dirty="0" err="1">
                <a:latin typeface="Arial" panose="020B0604020202020204" pitchFamily="34" charset="0"/>
                <a:ea typeface="Arial" panose="020B0604020202020204" pitchFamily="34" charset="0"/>
                <a:cs typeface="Arial" panose="020B0604020202020204" pitchFamily="34" charset="0"/>
              </a:rPr>
              <a:t>trẻ</a:t>
            </a:r>
            <a:r>
              <a:rPr lang="en-SG" sz="2700" spc="50" dirty="0">
                <a:latin typeface="Arial" panose="020B0604020202020204" pitchFamily="34" charset="0"/>
                <a:ea typeface="Arial" panose="020B0604020202020204" pitchFamily="34" charset="0"/>
                <a:cs typeface="Arial" panose="020B0604020202020204" pitchFamily="34" charset="0"/>
              </a:rPr>
              <a:t> </a:t>
            </a:r>
            <a:r>
              <a:rPr lang="en-SG" sz="2700" spc="50" dirty="0" err="1">
                <a:latin typeface="Arial" panose="020B0604020202020204" pitchFamily="34" charset="0"/>
                <a:ea typeface="Arial" panose="020B0604020202020204" pitchFamily="34" charset="0"/>
                <a:cs typeface="Arial" panose="020B0604020202020204" pitchFamily="34" charset="0"/>
              </a:rPr>
              <a:t>chưa</a:t>
            </a:r>
            <a:r>
              <a:rPr lang="en-SG" sz="2700" spc="50" dirty="0">
                <a:latin typeface="Arial" panose="020B0604020202020204" pitchFamily="34" charset="0"/>
                <a:ea typeface="Arial" panose="020B0604020202020204" pitchFamily="34" charset="0"/>
                <a:cs typeface="Arial" panose="020B0604020202020204" pitchFamily="34" charset="0"/>
              </a:rPr>
              <a:t> </a:t>
            </a:r>
            <a:r>
              <a:rPr lang="en-SG" sz="2700" spc="50" dirty="0" err="1">
                <a:latin typeface="Arial" panose="020B0604020202020204" pitchFamily="34" charset="0"/>
                <a:ea typeface="Arial" panose="020B0604020202020204" pitchFamily="34" charset="0"/>
                <a:cs typeface="Arial" panose="020B0604020202020204" pitchFamily="34" charset="0"/>
              </a:rPr>
              <a:t>có</a:t>
            </a:r>
            <a:r>
              <a:rPr lang="en-SG" sz="2700" spc="50" dirty="0">
                <a:latin typeface="Arial" panose="020B0604020202020204" pitchFamily="34" charset="0"/>
                <a:ea typeface="Arial" panose="020B0604020202020204" pitchFamily="34" charset="0"/>
                <a:cs typeface="Arial" panose="020B0604020202020204" pitchFamily="34" charset="0"/>
              </a:rPr>
              <a:t> </a:t>
            </a:r>
            <a:r>
              <a:rPr lang="en-SG" sz="2700" spc="50" dirty="0" err="1">
                <a:latin typeface="Arial" panose="020B0604020202020204" pitchFamily="34" charset="0"/>
                <a:ea typeface="Arial" panose="020B0604020202020204" pitchFamily="34" charset="0"/>
                <a:cs typeface="Arial" panose="020B0604020202020204" pitchFamily="34" charset="0"/>
              </a:rPr>
              <a:t>sự</a:t>
            </a:r>
            <a:r>
              <a:rPr lang="en-SG" sz="2700" spc="50" dirty="0">
                <a:latin typeface="Arial" panose="020B0604020202020204" pitchFamily="34" charset="0"/>
                <a:ea typeface="Arial" panose="020B0604020202020204" pitchFamily="34" charset="0"/>
                <a:cs typeface="Arial" panose="020B0604020202020204" pitchFamily="34" charset="0"/>
              </a:rPr>
              <a:t> </a:t>
            </a:r>
            <a:r>
              <a:rPr lang="en-SG" sz="2700" spc="50" dirty="0" err="1">
                <a:latin typeface="Arial" panose="020B0604020202020204" pitchFamily="34" charset="0"/>
                <a:ea typeface="Arial" panose="020B0604020202020204" pitchFamily="34" charset="0"/>
                <a:cs typeface="Arial" panose="020B0604020202020204" pitchFamily="34" charset="0"/>
              </a:rPr>
              <a:t>hứng</a:t>
            </a:r>
            <a:r>
              <a:rPr lang="en-SG" sz="2700" spc="50" dirty="0">
                <a:latin typeface="Arial" panose="020B0604020202020204" pitchFamily="34" charset="0"/>
                <a:ea typeface="Arial" panose="020B0604020202020204" pitchFamily="34" charset="0"/>
                <a:cs typeface="Arial" panose="020B0604020202020204" pitchFamily="34" charset="0"/>
              </a:rPr>
              <a:t> </a:t>
            </a:r>
            <a:r>
              <a:rPr lang="en-SG" sz="2700" spc="50" dirty="0" err="1">
                <a:latin typeface="Arial" panose="020B0604020202020204" pitchFamily="34" charset="0"/>
                <a:ea typeface="Arial" panose="020B0604020202020204" pitchFamily="34" charset="0"/>
                <a:cs typeface="Arial" panose="020B0604020202020204" pitchFamily="34" charset="0"/>
              </a:rPr>
              <a:t>thú</a:t>
            </a:r>
            <a:r>
              <a:rPr lang="en-SG" sz="2700" spc="50" dirty="0">
                <a:latin typeface="Arial" panose="020B0604020202020204" pitchFamily="34" charset="0"/>
                <a:ea typeface="Arial" panose="020B0604020202020204" pitchFamily="34" charset="0"/>
                <a:cs typeface="Arial" panose="020B0604020202020204" pitchFamily="34" charset="0"/>
              </a:rPr>
              <a:t>, </a:t>
            </a:r>
            <a:r>
              <a:rPr lang="en-SG" sz="2700" spc="50" dirty="0" err="1">
                <a:latin typeface="Arial" panose="020B0604020202020204" pitchFamily="34" charset="0"/>
                <a:ea typeface="Arial" panose="020B0604020202020204" pitchFamily="34" charset="0"/>
                <a:cs typeface="Arial" panose="020B0604020202020204" pitchFamily="34" charset="0"/>
              </a:rPr>
              <a:t>tích</a:t>
            </a:r>
            <a:r>
              <a:rPr lang="en-SG" sz="2700" spc="50" dirty="0">
                <a:latin typeface="Arial" panose="020B0604020202020204" pitchFamily="34" charset="0"/>
                <a:ea typeface="Arial" panose="020B0604020202020204" pitchFamily="34" charset="0"/>
                <a:cs typeface="Arial" panose="020B0604020202020204" pitchFamily="34" charset="0"/>
              </a:rPr>
              <a:t> </a:t>
            </a:r>
            <a:r>
              <a:rPr lang="en-SG" sz="2700" spc="50" dirty="0" err="1">
                <a:latin typeface="Arial" panose="020B0604020202020204" pitchFamily="34" charset="0"/>
                <a:ea typeface="Arial" panose="020B0604020202020204" pitchFamily="34" charset="0"/>
                <a:cs typeface="Arial" panose="020B0604020202020204" pitchFamily="34" charset="0"/>
              </a:rPr>
              <a:t>cực,hợp</a:t>
            </a:r>
            <a:r>
              <a:rPr lang="en-SG" sz="2700" spc="50" dirty="0">
                <a:latin typeface="Arial" panose="020B0604020202020204" pitchFamily="34" charset="0"/>
                <a:ea typeface="Arial" panose="020B0604020202020204" pitchFamily="34" charset="0"/>
                <a:cs typeface="Arial" panose="020B0604020202020204" pitchFamily="34" charset="0"/>
              </a:rPr>
              <a:t> </a:t>
            </a:r>
            <a:r>
              <a:rPr lang="en-SG" sz="2700" spc="50" dirty="0" err="1">
                <a:latin typeface="Arial" panose="020B0604020202020204" pitchFamily="34" charset="0"/>
                <a:ea typeface="Arial" panose="020B0604020202020204" pitchFamily="34" charset="0"/>
                <a:cs typeface="Arial" panose="020B0604020202020204" pitchFamily="34" charset="0"/>
              </a:rPr>
              <a:t>tác</a:t>
            </a:r>
            <a:r>
              <a:rPr lang="en-SG" sz="2700" spc="50" dirty="0">
                <a:latin typeface="Arial" panose="020B0604020202020204" pitchFamily="34" charset="0"/>
                <a:ea typeface="Arial" panose="020B0604020202020204" pitchFamily="34" charset="0"/>
                <a:cs typeface="Arial" panose="020B0604020202020204" pitchFamily="34" charset="0"/>
              </a:rPr>
              <a:t> </a:t>
            </a:r>
            <a:r>
              <a:rPr lang="en-SG" sz="2700" spc="50" dirty="0" err="1">
                <a:latin typeface="Arial" panose="020B0604020202020204" pitchFamily="34" charset="0"/>
                <a:ea typeface="Arial" panose="020B0604020202020204" pitchFamily="34" charset="0"/>
                <a:cs typeface="Arial" panose="020B0604020202020204" pitchFamily="34" charset="0"/>
              </a:rPr>
              <a:t>trong</a:t>
            </a:r>
            <a:r>
              <a:rPr lang="en-SG" sz="2700" spc="50" dirty="0">
                <a:latin typeface="Arial" panose="020B0604020202020204" pitchFamily="34" charset="0"/>
                <a:ea typeface="Arial" panose="020B0604020202020204" pitchFamily="34" charset="0"/>
                <a:cs typeface="Arial" panose="020B0604020202020204" pitchFamily="34" charset="0"/>
              </a:rPr>
              <a:t> </a:t>
            </a:r>
            <a:r>
              <a:rPr lang="en-SG" sz="2700" spc="50" dirty="0" err="1">
                <a:latin typeface="Arial" panose="020B0604020202020204" pitchFamily="34" charset="0"/>
                <a:ea typeface="Arial" panose="020B0604020202020204" pitchFamily="34" charset="0"/>
                <a:cs typeface="Arial" panose="020B0604020202020204" pitchFamily="34" charset="0"/>
              </a:rPr>
              <a:t>quá</a:t>
            </a:r>
            <a:r>
              <a:rPr lang="en-SG" sz="2700" spc="50" dirty="0">
                <a:latin typeface="Arial" panose="020B0604020202020204" pitchFamily="34" charset="0"/>
                <a:ea typeface="Arial" panose="020B0604020202020204" pitchFamily="34" charset="0"/>
                <a:cs typeface="Arial" panose="020B0604020202020204" pitchFamily="34" charset="0"/>
              </a:rPr>
              <a:t> </a:t>
            </a:r>
            <a:r>
              <a:rPr lang="en-SG" sz="2700" spc="50" dirty="0" err="1">
                <a:latin typeface="Arial" panose="020B0604020202020204" pitchFamily="34" charset="0"/>
                <a:ea typeface="Arial" panose="020B0604020202020204" pitchFamily="34" charset="0"/>
                <a:cs typeface="Arial" panose="020B0604020202020204" pitchFamily="34" charset="0"/>
              </a:rPr>
              <a:t>trình</a:t>
            </a:r>
            <a:r>
              <a:rPr lang="en-SG" sz="2700" spc="50" dirty="0">
                <a:latin typeface="Arial" panose="020B0604020202020204" pitchFamily="34" charset="0"/>
                <a:ea typeface="Arial" panose="020B0604020202020204" pitchFamily="34" charset="0"/>
                <a:cs typeface="Arial" panose="020B0604020202020204" pitchFamily="34" charset="0"/>
              </a:rPr>
              <a:t> </a:t>
            </a:r>
            <a:r>
              <a:rPr lang="en-SG" sz="2700" spc="50" dirty="0" err="1">
                <a:latin typeface="Arial" panose="020B0604020202020204" pitchFamily="34" charset="0"/>
                <a:ea typeface="Arial" panose="020B0604020202020204" pitchFamily="34" charset="0"/>
                <a:cs typeface="Arial" panose="020B0604020202020204" pitchFamily="34" charset="0"/>
              </a:rPr>
              <a:t>tham</a:t>
            </a:r>
            <a:r>
              <a:rPr lang="en-SG" sz="2700" spc="50" dirty="0">
                <a:latin typeface="Arial" panose="020B0604020202020204" pitchFamily="34" charset="0"/>
                <a:ea typeface="Arial" panose="020B0604020202020204" pitchFamily="34" charset="0"/>
                <a:cs typeface="Arial" panose="020B0604020202020204" pitchFamily="34" charset="0"/>
              </a:rPr>
              <a:t> </a:t>
            </a:r>
            <a:r>
              <a:rPr lang="en-SG" sz="2700" spc="50" dirty="0" err="1">
                <a:latin typeface="Arial" panose="020B0604020202020204" pitchFamily="34" charset="0"/>
                <a:ea typeface="Arial" panose="020B0604020202020204" pitchFamily="34" charset="0"/>
                <a:cs typeface="Arial" panose="020B0604020202020204" pitchFamily="34" charset="0"/>
              </a:rPr>
              <a:t>gia</a:t>
            </a:r>
            <a:r>
              <a:rPr lang="en-SG" sz="2700" spc="50" dirty="0">
                <a:latin typeface="Arial" panose="020B0604020202020204" pitchFamily="34" charset="0"/>
                <a:ea typeface="Arial" panose="020B0604020202020204" pitchFamily="34" charset="0"/>
                <a:cs typeface="Arial" panose="020B0604020202020204" pitchFamily="34" charset="0"/>
              </a:rPr>
              <a:t> </a:t>
            </a:r>
            <a:r>
              <a:rPr lang="en-SG" sz="2700" spc="50" dirty="0" err="1">
                <a:latin typeface="Arial" panose="020B0604020202020204" pitchFamily="34" charset="0"/>
                <a:ea typeface="Arial" panose="020B0604020202020204" pitchFamily="34" charset="0"/>
                <a:cs typeface="Arial" panose="020B0604020202020204" pitchFamily="34" charset="0"/>
              </a:rPr>
              <a:t>hoạt</a:t>
            </a:r>
            <a:r>
              <a:rPr lang="en-SG" sz="2700" spc="50" dirty="0">
                <a:latin typeface="Arial" panose="020B0604020202020204" pitchFamily="34" charset="0"/>
                <a:ea typeface="Arial" panose="020B0604020202020204" pitchFamily="34" charset="0"/>
                <a:cs typeface="Arial" panose="020B0604020202020204" pitchFamily="34" charset="0"/>
              </a:rPr>
              <a:t> </a:t>
            </a:r>
            <a:r>
              <a:rPr lang="en-SG" sz="2700" spc="50" dirty="0" err="1">
                <a:latin typeface="Arial" panose="020B0604020202020204" pitchFamily="34" charset="0"/>
                <a:ea typeface="Arial" panose="020B0604020202020204" pitchFamily="34" charset="0"/>
                <a:cs typeface="Arial" panose="020B0604020202020204" pitchFamily="34" charset="0"/>
              </a:rPr>
              <a:t>động</a:t>
            </a:r>
            <a:r>
              <a:rPr lang="en-SG" sz="2700" spc="50" dirty="0">
                <a:latin typeface="Arial" panose="020B0604020202020204" pitchFamily="34" charset="0"/>
                <a:ea typeface="Arial" panose="020B0604020202020204" pitchFamily="34" charset="0"/>
                <a:cs typeface="Arial" panose="020B0604020202020204" pitchFamily="34" charset="0"/>
              </a:rPr>
              <a:t>. </a:t>
            </a:r>
            <a:r>
              <a:rPr lang="en-SG" sz="2700" spc="50" dirty="0" err="1">
                <a:latin typeface="Arial" panose="020B0604020202020204" pitchFamily="34" charset="0"/>
                <a:ea typeface="Arial" panose="020B0604020202020204" pitchFamily="34" charset="0"/>
                <a:cs typeface="Arial" panose="020B0604020202020204" pitchFamily="34" charset="0"/>
              </a:rPr>
              <a:t>Trẻ</a:t>
            </a:r>
            <a:r>
              <a:rPr lang="en-SG" sz="2700" spc="50" dirty="0">
                <a:latin typeface="Arial" panose="020B0604020202020204" pitchFamily="34" charset="0"/>
                <a:ea typeface="Arial" panose="020B0604020202020204" pitchFamily="34" charset="0"/>
                <a:cs typeface="Arial" panose="020B0604020202020204" pitchFamily="34" charset="0"/>
              </a:rPr>
              <a:t> </a:t>
            </a:r>
            <a:r>
              <a:rPr lang="en-SG" sz="2700" spc="50" dirty="0" err="1">
                <a:latin typeface="Arial" panose="020B0604020202020204" pitchFamily="34" charset="0"/>
                <a:ea typeface="Arial" panose="020B0604020202020204" pitchFamily="34" charset="0"/>
                <a:cs typeface="Arial" panose="020B0604020202020204" pitchFamily="34" charset="0"/>
              </a:rPr>
              <a:t>chưa</a:t>
            </a:r>
            <a:r>
              <a:rPr lang="en-SG" sz="2700" spc="50" dirty="0">
                <a:latin typeface="Arial" panose="020B0604020202020204" pitchFamily="34" charset="0"/>
                <a:ea typeface="Arial" panose="020B0604020202020204" pitchFamily="34" charset="0"/>
                <a:cs typeface="Arial" panose="020B0604020202020204" pitchFamily="34" charset="0"/>
              </a:rPr>
              <a:t> </a:t>
            </a:r>
            <a:r>
              <a:rPr lang="en-SG" sz="2700" spc="50" dirty="0" err="1">
                <a:latin typeface="Arial" panose="020B0604020202020204" pitchFamily="34" charset="0"/>
                <a:ea typeface="Arial" panose="020B0604020202020204" pitchFamily="34" charset="0"/>
                <a:cs typeface="Arial" panose="020B0604020202020204" pitchFamily="34" charset="0"/>
              </a:rPr>
              <a:t>chủ</a:t>
            </a:r>
            <a:r>
              <a:rPr lang="en-SG" sz="2700" spc="50" dirty="0">
                <a:latin typeface="Arial" panose="020B0604020202020204" pitchFamily="34" charset="0"/>
                <a:ea typeface="Arial" panose="020B0604020202020204" pitchFamily="34" charset="0"/>
                <a:cs typeface="Arial" panose="020B0604020202020204" pitchFamily="34" charset="0"/>
              </a:rPr>
              <a:t> </a:t>
            </a:r>
            <a:r>
              <a:rPr lang="en-SG" sz="2700" spc="50" dirty="0" err="1">
                <a:latin typeface="Arial" panose="020B0604020202020204" pitchFamily="34" charset="0"/>
                <a:ea typeface="Arial" panose="020B0604020202020204" pitchFamily="34" charset="0"/>
                <a:cs typeface="Arial" panose="020B0604020202020204" pitchFamily="34" charset="0"/>
              </a:rPr>
              <a:t>động</a:t>
            </a:r>
            <a:r>
              <a:rPr lang="en-SG" sz="2700" spc="50" dirty="0">
                <a:latin typeface="Arial" panose="020B0604020202020204" pitchFamily="34" charset="0"/>
                <a:ea typeface="Arial" panose="020B0604020202020204" pitchFamily="34" charset="0"/>
                <a:cs typeface="Arial" panose="020B0604020202020204" pitchFamily="34" charset="0"/>
              </a:rPr>
              <a:t> </a:t>
            </a:r>
            <a:r>
              <a:rPr lang="en-SG" sz="2700" spc="50" dirty="0" err="1">
                <a:latin typeface="Arial" panose="020B0604020202020204" pitchFamily="34" charset="0"/>
                <a:ea typeface="Arial" panose="020B0604020202020204" pitchFamily="34" charset="0"/>
                <a:cs typeface="Arial" panose="020B0604020202020204" pitchFamily="34" charset="0"/>
              </a:rPr>
              <a:t>với</a:t>
            </a:r>
            <a:r>
              <a:rPr lang="en-SG" sz="2700" spc="50" dirty="0">
                <a:latin typeface="Arial" panose="020B0604020202020204" pitchFamily="34" charset="0"/>
                <a:ea typeface="Arial" panose="020B0604020202020204" pitchFamily="34" charset="0"/>
                <a:cs typeface="Arial" panose="020B0604020202020204" pitchFamily="34" charset="0"/>
              </a:rPr>
              <a:t> </a:t>
            </a:r>
            <a:r>
              <a:rPr lang="en-SG" sz="2700" spc="50" dirty="0" err="1">
                <a:latin typeface="Arial" panose="020B0604020202020204" pitchFamily="34" charset="0"/>
                <a:ea typeface="Arial" panose="020B0604020202020204" pitchFamily="34" charset="0"/>
                <a:cs typeface="Arial" panose="020B0604020202020204" pitchFamily="34" charset="0"/>
              </a:rPr>
              <a:t>việc</a:t>
            </a:r>
            <a:r>
              <a:rPr lang="en-SG" sz="2700" spc="50" dirty="0">
                <a:latin typeface="Arial" panose="020B0604020202020204" pitchFamily="34" charset="0"/>
                <a:ea typeface="Arial" panose="020B0604020202020204" pitchFamily="34" charset="0"/>
                <a:cs typeface="Arial" panose="020B0604020202020204" pitchFamily="34" charset="0"/>
              </a:rPr>
              <a:t> </a:t>
            </a:r>
            <a:r>
              <a:rPr lang="en-SG" sz="2700" spc="50" dirty="0" err="1">
                <a:latin typeface="Arial" panose="020B0604020202020204" pitchFamily="34" charset="0"/>
                <a:ea typeface="Arial" panose="020B0604020202020204" pitchFamily="34" charset="0"/>
                <a:cs typeface="Arial" panose="020B0604020202020204" pitchFamily="34" charset="0"/>
              </a:rPr>
              <a:t>tiếp</a:t>
            </a:r>
            <a:r>
              <a:rPr lang="en-SG" sz="2700" spc="50" dirty="0">
                <a:latin typeface="Arial" panose="020B0604020202020204" pitchFamily="34" charset="0"/>
                <a:ea typeface="Arial" panose="020B0604020202020204" pitchFamily="34" charset="0"/>
                <a:cs typeface="Arial" panose="020B0604020202020204" pitchFamily="34" charset="0"/>
              </a:rPr>
              <a:t> </a:t>
            </a:r>
            <a:r>
              <a:rPr lang="en-SG" sz="2700" spc="50" dirty="0" err="1">
                <a:latin typeface="Arial" panose="020B0604020202020204" pitchFamily="34" charset="0"/>
                <a:ea typeface="Arial" panose="020B0604020202020204" pitchFamily="34" charset="0"/>
                <a:cs typeface="Arial" panose="020B0604020202020204" pitchFamily="34" charset="0"/>
              </a:rPr>
              <a:t>nhận</a:t>
            </a:r>
            <a:r>
              <a:rPr lang="en-SG" sz="2700" spc="50" dirty="0">
                <a:latin typeface="Arial" panose="020B0604020202020204" pitchFamily="34" charset="0"/>
                <a:ea typeface="Arial" panose="020B0604020202020204" pitchFamily="34" charset="0"/>
                <a:cs typeface="Arial" panose="020B0604020202020204" pitchFamily="34" charset="0"/>
              </a:rPr>
              <a:t> </a:t>
            </a:r>
            <a:r>
              <a:rPr lang="en-SG" sz="2700" spc="50" dirty="0" err="1">
                <a:latin typeface="Arial" panose="020B0604020202020204" pitchFamily="34" charset="0"/>
                <a:ea typeface="Arial" panose="020B0604020202020204" pitchFamily="34" charset="0"/>
                <a:cs typeface="Arial" panose="020B0604020202020204" pitchFamily="34" charset="0"/>
              </a:rPr>
              <a:t>các</a:t>
            </a:r>
            <a:r>
              <a:rPr lang="en-SG" sz="2700" spc="50" dirty="0">
                <a:latin typeface="Arial" panose="020B0604020202020204" pitchFamily="34" charset="0"/>
                <a:ea typeface="Arial" panose="020B0604020202020204" pitchFamily="34" charset="0"/>
                <a:cs typeface="Arial" panose="020B0604020202020204" pitchFamily="34" charset="0"/>
              </a:rPr>
              <a:t> </a:t>
            </a:r>
            <a:r>
              <a:rPr lang="en-SG" sz="2700" spc="50" dirty="0" err="1">
                <a:latin typeface="Arial" panose="020B0604020202020204" pitchFamily="34" charset="0"/>
                <a:ea typeface="Arial" panose="020B0604020202020204" pitchFamily="34" charset="0"/>
                <a:cs typeface="Arial" panose="020B0604020202020204" pitchFamily="34" charset="0"/>
              </a:rPr>
              <a:t>kiến</a:t>
            </a:r>
            <a:r>
              <a:rPr lang="en-SG" sz="2700" spc="50" dirty="0">
                <a:latin typeface="Arial" panose="020B0604020202020204" pitchFamily="34" charset="0"/>
                <a:ea typeface="Arial" panose="020B0604020202020204" pitchFamily="34" charset="0"/>
                <a:cs typeface="Arial" panose="020B0604020202020204" pitchFamily="34" charset="0"/>
              </a:rPr>
              <a:t> </a:t>
            </a:r>
            <a:r>
              <a:rPr lang="en-SG" sz="2700" spc="50" dirty="0" err="1">
                <a:latin typeface="Arial" panose="020B0604020202020204" pitchFamily="34" charset="0"/>
                <a:ea typeface="Arial" panose="020B0604020202020204" pitchFamily="34" charset="0"/>
                <a:cs typeface="Arial" panose="020B0604020202020204" pitchFamily="34" charset="0"/>
              </a:rPr>
              <a:t>thức</a:t>
            </a:r>
            <a:r>
              <a:rPr lang="en-SG" sz="2700" spc="50" dirty="0">
                <a:latin typeface="Arial" panose="020B0604020202020204" pitchFamily="34" charset="0"/>
                <a:ea typeface="Arial" panose="020B0604020202020204" pitchFamily="34" charset="0"/>
                <a:cs typeface="Arial" panose="020B0604020202020204" pitchFamily="34" charset="0"/>
              </a:rPr>
              <a:t>, </a:t>
            </a:r>
            <a:r>
              <a:rPr lang="en-SG" sz="2700" spc="50" dirty="0" err="1">
                <a:latin typeface="Arial" panose="020B0604020202020204" pitchFamily="34" charset="0"/>
                <a:ea typeface="Arial" panose="020B0604020202020204" pitchFamily="34" charset="0"/>
                <a:cs typeface="Arial" panose="020B0604020202020204" pitchFamily="34" charset="0"/>
              </a:rPr>
              <a:t>sự</a:t>
            </a:r>
            <a:r>
              <a:rPr lang="en-SG" sz="2700" spc="50" dirty="0">
                <a:latin typeface="Arial" panose="020B0604020202020204" pitchFamily="34" charset="0"/>
                <a:ea typeface="Arial" panose="020B0604020202020204" pitchFamily="34" charset="0"/>
                <a:cs typeface="Arial" panose="020B0604020202020204" pitchFamily="34" charset="0"/>
              </a:rPr>
              <a:t> </a:t>
            </a:r>
            <a:r>
              <a:rPr lang="en-SG" sz="2700" spc="50" dirty="0" err="1">
                <a:latin typeface="Arial" panose="020B0604020202020204" pitchFamily="34" charset="0"/>
                <a:ea typeface="Arial" panose="020B0604020202020204" pitchFamily="34" charset="0"/>
                <a:cs typeface="Arial" panose="020B0604020202020204" pitchFamily="34" charset="0"/>
              </a:rPr>
              <a:t>tập</a:t>
            </a:r>
            <a:r>
              <a:rPr lang="en-SG" sz="2700" spc="50" dirty="0">
                <a:latin typeface="Arial" panose="020B0604020202020204" pitchFamily="34" charset="0"/>
                <a:ea typeface="Arial" panose="020B0604020202020204" pitchFamily="34" charset="0"/>
                <a:cs typeface="Arial" panose="020B0604020202020204" pitchFamily="34" charset="0"/>
              </a:rPr>
              <a:t> </a:t>
            </a:r>
            <a:r>
              <a:rPr lang="en-SG" sz="2700" spc="50" dirty="0" err="1">
                <a:latin typeface="Arial" panose="020B0604020202020204" pitchFamily="34" charset="0"/>
                <a:ea typeface="Arial" panose="020B0604020202020204" pitchFamily="34" charset="0"/>
                <a:cs typeface="Arial" panose="020B0604020202020204" pitchFamily="34" charset="0"/>
              </a:rPr>
              <a:t>trung</a:t>
            </a:r>
            <a:r>
              <a:rPr lang="en-SG" sz="2700" spc="50" dirty="0">
                <a:latin typeface="Arial" panose="020B0604020202020204" pitchFamily="34" charset="0"/>
                <a:ea typeface="Arial" panose="020B0604020202020204" pitchFamily="34" charset="0"/>
                <a:cs typeface="Arial" panose="020B0604020202020204" pitchFamily="34" charset="0"/>
              </a:rPr>
              <a:t> </a:t>
            </a:r>
            <a:r>
              <a:rPr lang="en-SG" sz="2700" spc="50" dirty="0" err="1">
                <a:latin typeface="Arial" panose="020B0604020202020204" pitchFamily="34" charset="0"/>
                <a:ea typeface="Arial" panose="020B0604020202020204" pitchFamily="34" charset="0"/>
                <a:cs typeface="Arial" panose="020B0604020202020204" pitchFamily="34" charset="0"/>
              </a:rPr>
              <a:t>của</a:t>
            </a:r>
            <a:r>
              <a:rPr lang="en-SG" sz="2700" spc="50" dirty="0">
                <a:latin typeface="Arial" panose="020B0604020202020204" pitchFamily="34" charset="0"/>
                <a:ea typeface="Arial" panose="020B0604020202020204" pitchFamily="34" charset="0"/>
                <a:cs typeface="Arial" panose="020B0604020202020204" pitchFamily="34" charset="0"/>
              </a:rPr>
              <a:t> </a:t>
            </a:r>
            <a:r>
              <a:rPr lang="en-SG" sz="2700" spc="50" dirty="0" err="1">
                <a:latin typeface="Arial" panose="020B0604020202020204" pitchFamily="34" charset="0"/>
                <a:ea typeface="Arial" panose="020B0604020202020204" pitchFamily="34" charset="0"/>
                <a:cs typeface="Arial" panose="020B0604020202020204" pitchFamily="34" charset="0"/>
              </a:rPr>
              <a:t>trẻ</a:t>
            </a:r>
            <a:r>
              <a:rPr lang="en-SG" sz="2700" spc="50" dirty="0">
                <a:latin typeface="Arial" panose="020B0604020202020204" pitchFamily="34" charset="0"/>
                <a:ea typeface="Arial" panose="020B0604020202020204" pitchFamily="34" charset="0"/>
                <a:cs typeface="Arial" panose="020B0604020202020204" pitchFamily="34" charset="0"/>
              </a:rPr>
              <a:t> </a:t>
            </a:r>
            <a:r>
              <a:rPr lang="en-SG" sz="2700" spc="50" dirty="0" err="1">
                <a:latin typeface="Arial" panose="020B0604020202020204" pitchFamily="34" charset="0"/>
                <a:ea typeface="Arial" panose="020B0604020202020204" pitchFamily="34" charset="0"/>
                <a:cs typeface="Arial" panose="020B0604020202020204" pitchFamily="34" charset="0"/>
              </a:rPr>
              <a:t>còn</a:t>
            </a:r>
            <a:r>
              <a:rPr lang="en-SG" sz="2700" spc="50" dirty="0">
                <a:latin typeface="Arial" panose="020B0604020202020204" pitchFamily="34" charset="0"/>
                <a:ea typeface="Arial" panose="020B0604020202020204" pitchFamily="34" charset="0"/>
                <a:cs typeface="Arial" panose="020B0604020202020204" pitchFamily="34" charset="0"/>
              </a:rPr>
              <a:t> </a:t>
            </a:r>
            <a:r>
              <a:rPr lang="en-SG" sz="2700" spc="50" dirty="0" err="1">
                <a:latin typeface="Arial" panose="020B0604020202020204" pitchFamily="34" charset="0"/>
                <a:ea typeface="Arial" panose="020B0604020202020204" pitchFamily="34" charset="0"/>
                <a:cs typeface="Arial" panose="020B0604020202020204" pitchFamily="34" charset="0"/>
              </a:rPr>
              <a:t>thấp</a:t>
            </a:r>
            <a:r>
              <a:rPr lang="en-SG" sz="2700" spc="50" dirty="0">
                <a:latin typeface="Arial" panose="020B0604020202020204" pitchFamily="34" charset="0"/>
                <a:ea typeface="Arial" panose="020B0604020202020204" pitchFamily="34" charset="0"/>
                <a:cs typeface="Arial" panose="020B0604020202020204" pitchFamily="34" charset="0"/>
              </a:rPr>
              <a:t>.</a:t>
            </a:r>
            <a:endParaRPr lang="en-US" sz="2700" dirty="0">
              <a:latin typeface="Arial" panose="020B0604020202020204" pitchFamily="34" charset="0"/>
              <a:ea typeface="Arial" panose="020B0604020202020204" pitchFamily="34" charset="0"/>
              <a:cs typeface="Arial" panose="020B0604020202020204" pitchFamily="34" charset="0"/>
            </a:endParaRPr>
          </a:p>
          <a:p>
            <a:pPr marL="457200" indent="-457200" algn="just">
              <a:lnSpc>
                <a:spcPct val="120000"/>
              </a:lnSpc>
              <a:spcAft>
                <a:spcPts val="0"/>
              </a:spcAft>
              <a:buFont typeface="Wingdings" panose="05000000000000000000" pitchFamily="2" charset="2"/>
              <a:buChar char="v"/>
            </a:pPr>
            <a:r>
              <a:rPr lang="en-US" sz="2700" dirty="0" err="1">
                <a:latin typeface="Arial" panose="020B0604020202020204" pitchFamily="34" charset="0"/>
                <a:ea typeface="Times New Roman" panose="02020603050405020304" pitchFamily="18" charset="0"/>
                <a:cs typeface="Arial" panose="020B0604020202020204" pitchFamily="34" charset="0"/>
              </a:rPr>
              <a:t>Từ</a:t>
            </a:r>
            <a:r>
              <a:rPr lang="en-US" sz="2700" dirty="0">
                <a:latin typeface="Arial" panose="020B0604020202020204" pitchFamily="34" charset="0"/>
                <a:ea typeface="Times New Roman" panose="02020603050405020304" pitchFamily="18" charset="0"/>
                <a:cs typeface="Arial" panose="020B0604020202020204" pitchFamily="34" charset="0"/>
              </a:rPr>
              <a:t> </a:t>
            </a:r>
            <a:r>
              <a:rPr lang="en-US" sz="2700" dirty="0" err="1" smtClean="0">
                <a:latin typeface="Arial" panose="020B0604020202020204" pitchFamily="34" charset="0"/>
                <a:ea typeface="Times New Roman" panose="02020603050405020304" pitchFamily="18" charset="0"/>
                <a:cs typeface="Arial" panose="020B0604020202020204" pitchFamily="34" charset="0"/>
              </a:rPr>
              <a:t>đó</a:t>
            </a:r>
            <a:r>
              <a:rPr lang="en-US" sz="2700" dirty="0" smtClean="0">
                <a:latin typeface="Arial" panose="020B0604020202020204" pitchFamily="34" charset="0"/>
                <a:ea typeface="Times New Roman" panose="02020603050405020304" pitchFamily="18" charset="0"/>
                <a:cs typeface="Arial" panose="020B0604020202020204" pitchFamily="34" charset="0"/>
              </a:rPr>
              <a:t>, </a:t>
            </a:r>
            <a:r>
              <a:rPr lang="en-US" sz="2700" dirty="0" err="1">
                <a:latin typeface="Arial" panose="020B0604020202020204" pitchFamily="34" charset="0"/>
                <a:ea typeface="Times New Roman" panose="02020603050405020304" pitchFamily="18" charset="0"/>
                <a:cs typeface="Arial" panose="020B0604020202020204" pitchFamily="34" charset="0"/>
              </a:rPr>
              <a:t>bản</a:t>
            </a:r>
            <a:r>
              <a:rPr lang="en-US" sz="2700" dirty="0">
                <a:latin typeface="Arial" panose="020B0604020202020204" pitchFamily="34" charset="0"/>
                <a:ea typeface="Times New Roman" panose="02020603050405020304" pitchFamily="18" charset="0"/>
                <a:cs typeface="Arial" panose="020B0604020202020204" pitchFamily="34" charset="0"/>
              </a:rPr>
              <a:t> </a:t>
            </a:r>
            <a:r>
              <a:rPr lang="en-US" sz="2700" dirty="0" err="1">
                <a:latin typeface="Arial" panose="020B0604020202020204" pitchFamily="34" charset="0"/>
                <a:ea typeface="Times New Roman" panose="02020603050405020304" pitchFamily="18" charset="0"/>
                <a:cs typeface="Arial" panose="020B0604020202020204" pitchFamily="34" charset="0"/>
              </a:rPr>
              <a:t>thân</a:t>
            </a:r>
            <a:r>
              <a:rPr lang="en-US" sz="2700" dirty="0">
                <a:latin typeface="Arial" panose="020B0604020202020204" pitchFamily="34" charset="0"/>
                <a:ea typeface="Times New Roman" panose="02020603050405020304" pitchFamily="18" charset="0"/>
                <a:cs typeface="Arial" panose="020B0604020202020204" pitchFamily="34" charset="0"/>
              </a:rPr>
              <a:t> </a:t>
            </a:r>
            <a:r>
              <a:rPr lang="en-US" sz="2700" dirty="0" err="1">
                <a:latin typeface="Arial" panose="020B0604020202020204" pitchFamily="34" charset="0"/>
                <a:ea typeface="Times New Roman" panose="02020603050405020304" pitchFamily="18" charset="0"/>
                <a:cs typeface="Arial" panose="020B0604020202020204" pitchFamily="34" charset="0"/>
              </a:rPr>
              <a:t>tôi</a:t>
            </a:r>
            <a:r>
              <a:rPr lang="en-US" sz="2700" dirty="0">
                <a:latin typeface="Arial" panose="020B0604020202020204" pitchFamily="34" charset="0"/>
                <a:ea typeface="Times New Roman" panose="02020603050405020304" pitchFamily="18" charset="0"/>
                <a:cs typeface="Arial" panose="020B0604020202020204" pitchFamily="34" charset="0"/>
              </a:rPr>
              <a:t> </a:t>
            </a:r>
            <a:r>
              <a:rPr lang="en-US" sz="2700" dirty="0" err="1">
                <a:latin typeface="Arial" panose="020B0604020202020204" pitchFamily="34" charset="0"/>
                <a:ea typeface="Times New Roman" panose="02020603050405020304" pitchFamily="18" charset="0"/>
                <a:cs typeface="Arial" panose="020B0604020202020204" pitchFamily="34" charset="0"/>
              </a:rPr>
              <a:t>luôn</a:t>
            </a:r>
            <a:r>
              <a:rPr lang="en-US" sz="2700" dirty="0">
                <a:latin typeface="Arial" panose="020B0604020202020204" pitchFamily="34" charset="0"/>
                <a:ea typeface="Times New Roman" panose="02020603050405020304" pitchFamily="18" charset="0"/>
                <a:cs typeface="Arial" panose="020B0604020202020204" pitchFamily="34" charset="0"/>
              </a:rPr>
              <a:t> </a:t>
            </a:r>
            <a:r>
              <a:rPr lang="en-US" sz="2700" dirty="0" err="1">
                <a:latin typeface="Arial" panose="020B0604020202020204" pitchFamily="34" charset="0"/>
                <a:ea typeface="Times New Roman" panose="02020603050405020304" pitchFamily="18" charset="0"/>
                <a:cs typeface="Arial" panose="020B0604020202020204" pitchFamily="34" charset="0"/>
              </a:rPr>
              <a:t>suy</a:t>
            </a:r>
            <a:r>
              <a:rPr lang="en-US" sz="2700" dirty="0">
                <a:latin typeface="Arial" panose="020B0604020202020204" pitchFamily="34" charset="0"/>
                <a:ea typeface="Times New Roman" panose="02020603050405020304" pitchFamily="18" charset="0"/>
                <a:cs typeface="Arial" panose="020B0604020202020204" pitchFamily="34" charset="0"/>
              </a:rPr>
              <a:t> </a:t>
            </a:r>
            <a:r>
              <a:rPr lang="en-US" sz="2700" dirty="0" err="1">
                <a:latin typeface="Arial" panose="020B0604020202020204" pitchFamily="34" charset="0"/>
                <a:ea typeface="Times New Roman" panose="02020603050405020304" pitchFamily="18" charset="0"/>
                <a:cs typeface="Arial" panose="020B0604020202020204" pitchFamily="34" charset="0"/>
              </a:rPr>
              <a:t>nghĩ</a:t>
            </a:r>
            <a:r>
              <a:rPr lang="en-US" sz="2700" dirty="0">
                <a:latin typeface="Arial" panose="020B0604020202020204" pitchFamily="34" charset="0"/>
                <a:ea typeface="Times New Roman" panose="02020603050405020304" pitchFamily="18" charset="0"/>
                <a:cs typeface="Arial" panose="020B0604020202020204" pitchFamily="34" charset="0"/>
              </a:rPr>
              <a:t>, </a:t>
            </a:r>
            <a:r>
              <a:rPr lang="en-US" sz="2700" dirty="0" err="1">
                <a:latin typeface="Arial" panose="020B0604020202020204" pitchFamily="34" charset="0"/>
                <a:ea typeface="Times New Roman" panose="02020603050405020304" pitchFamily="18" charset="0"/>
                <a:cs typeface="Arial" panose="020B0604020202020204" pitchFamily="34" charset="0"/>
              </a:rPr>
              <a:t>tìm</a:t>
            </a:r>
            <a:r>
              <a:rPr lang="en-US" sz="2700" dirty="0">
                <a:latin typeface="Arial" panose="020B0604020202020204" pitchFamily="34" charset="0"/>
                <a:ea typeface="Times New Roman" panose="02020603050405020304" pitchFamily="18" charset="0"/>
                <a:cs typeface="Arial" panose="020B0604020202020204" pitchFamily="34" charset="0"/>
              </a:rPr>
              <a:t> </a:t>
            </a:r>
            <a:r>
              <a:rPr lang="en-US" sz="2700" dirty="0" err="1">
                <a:latin typeface="Arial" panose="020B0604020202020204" pitchFamily="34" charset="0"/>
                <a:ea typeface="Times New Roman" panose="02020603050405020304" pitchFamily="18" charset="0"/>
                <a:cs typeface="Arial" panose="020B0604020202020204" pitchFamily="34" charset="0"/>
              </a:rPr>
              <a:t>ra</a:t>
            </a:r>
            <a:r>
              <a:rPr lang="en-US" sz="2700" dirty="0">
                <a:latin typeface="Arial" panose="020B0604020202020204" pitchFamily="34" charset="0"/>
                <a:ea typeface="Times New Roman" panose="02020603050405020304" pitchFamily="18" charset="0"/>
                <a:cs typeface="Arial" panose="020B0604020202020204" pitchFamily="34" charset="0"/>
              </a:rPr>
              <a:t> </a:t>
            </a:r>
            <a:r>
              <a:rPr lang="en-US" sz="2700" dirty="0" err="1">
                <a:latin typeface="Arial" panose="020B0604020202020204" pitchFamily="34" charset="0"/>
                <a:ea typeface="Times New Roman" panose="02020603050405020304" pitchFamily="18" charset="0"/>
                <a:cs typeface="Arial" panose="020B0604020202020204" pitchFamily="34" charset="0"/>
              </a:rPr>
              <a:t>những</a:t>
            </a:r>
            <a:r>
              <a:rPr lang="en-US" sz="2700" dirty="0">
                <a:latin typeface="Arial" panose="020B0604020202020204" pitchFamily="34" charset="0"/>
                <a:ea typeface="Times New Roman" panose="02020603050405020304" pitchFamily="18" charset="0"/>
                <a:cs typeface="Arial" panose="020B0604020202020204" pitchFamily="34" charset="0"/>
              </a:rPr>
              <a:t> </a:t>
            </a:r>
            <a:r>
              <a:rPr lang="en-US" sz="2700" dirty="0" err="1">
                <a:latin typeface="Arial" panose="020B0604020202020204" pitchFamily="34" charset="0"/>
                <a:ea typeface="Times New Roman" panose="02020603050405020304" pitchFamily="18" charset="0"/>
                <a:cs typeface="Arial" panose="020B0604020202020204" pitchFamily="34" charset="0"/>
              </a:rPr>
              <a:t>biện</a:t>
            </a:r>
            <a:r>
              <a:rPr lang="en-US" sz="2700" dirty="0">
                <a:latin typeface="Arial" panose="020B0604020202020204" pitchFamily="34" charset="0"/>
                <a:ea typeface="Times New Roman" panose="02020603050405020304" pitchFamily="18" charset="0"/>
                <a:cs typeface="Arial" panose="020B0604020202020204" pitchFamily="34" charset="0"/>
              </a:rPr>
              <a:t> </a:t>
            </a:r>
            <a:r>
              <a:rPr lang="en-US" sz="2700" dirty="0" err="1">
                <a:latin typeface="Arial" panose="020B0604020202020204" pitchFamily="34" charset="0"/>
                <a:ea typeface="Times New Roman" panose="02020603050405020304" pitchFamily="18" charset="0"/>
                <a:cs typeface="Arial" panose="020B0604020202020204" pitchFamily="34" charset="0"/>
              </a:rPr>
              <a:t>pháp</a:t>
            </a:r>
            <a:r>
              <a:rPr lang="en-US" sz="2700" dirty="0">
                <a:latin typeface="Arial" panose="020B0604020202020204" pitchFamily="34" charset="0"/>
                <a:ea typeface="Times New Roman" panose="02020603050405020304" pitchFamily="18" charset="0"/>
                <a:cs typeface="Arial" panose="020B0604020202020204" pitchFamily="34" charset="0"/>
              </a:rPr>
              <a:t> </a:t>
            </a:r>
            <a:r>
              <a:rPr lang="en-US" sz="2700" dirty="0" err="1">
                <a:latin typeface="Arial" panose="020B0604020202020204" pitchFamily="34" charset="0"/>
                <a:ea typeface="Times New Roman" panose="02020603050405020304" pitchFamily="18" charset="0"/>
                <a:cs typeface="Arial" panose="020B0604020202020204" pitchFamily="34" charset="0"/>
              </a:rPr>
              <a:t>để</a:t>
            </a:r>
            <a:r>
              <a:rPr lang="en-US" sz="2700" dirty="0">
                <a:latin typeface="Arial" panose="020B0604020202020204" pitchFamily="34" charset="0"/>
                <a:ea typeface="Times New Roman" panose="02020603050405020304" pitchFamily="18" charset="0"/>
                <a:cs typeface="Arial" panose="020B0604020202020204" pitchFamily="34" charset="0"/>
              </a:rPr>
              <a:t> </a:t>
            </a:r>
            <a:r>
              <a:rPr lang="en-US" sz="2700" dirty="0" err="1">
                <a:latin typeface="Arial" panose="020B0604020202020204" pitchFamily="34" charset="0"/>
                <a:ea typeface="Times New Roman" panose="02020603050405020304" pitchFamily="18" charset="0"/>
                <a:cs typeface="Arial" panose="020B0604020202020204" pitchFamily="34" charset="0"/>
              </a:rPr>
              <a:t>trẻ</a:t>
            </a:r>
            <a:r>
              <a:rPr lang="en-US" sz="2700" dirty="0">
                <a:latin typeface="Arial" panose="020B0604020202020204" pitchFamily="34" charset="0"/>
                <a:ea typeface="Times New Roman" panose="02020603050405020304" pitchFamily="18" charset="0"/>
                <a:cs typeface="Arial" panose="020B0604020202020204" pitchFamily="34" charset="0"/>
              </a:rPr>
              <a:t> </a:t>
            </a:r>
            <a:r>
              <a:rPr lang="en-US" sz="2700" dirty="0" err="1">
                <a:latin typeface="Arial" panose="020B0604020202020204" pitchFamily="34" charset="0"/>
                <a:ea typeface="Times New Roman" panose="02020603050405020304" pitchFamily="18" charset="0"/>
                <a:cs typeface="Arial" panose="020B0604020202020204" pitchFamily="34" charset="0"/>
              </a:rPr>
              <a:t>được</a:t>
            </a:r>
            <a:r>
              <a:rPr lang="en-US" sz="2700" dirty="0">
                <a:latin typeface="Arial" panose="020B0604020202020204" pitchFamily="34" charset="0"/>
                <a:ea typeface="Times New Roman" panose="02020603050405020304" pitchFamily="18" charset="0"/>
                <a:cs typeface="Arial" panose="020B0604020202020204" pitchFamily="34" charset="0"/>
              </a:rPr>
              <a:t> </a:t>
            </a:r>
            <a:r>
              <a:rPr lang="en-US" sz="2700" dirty="0" err="1">
                <a:latin typeface="Arial" panose="020B0604020202020204" pitchFamily="34" charset="0"/>
                <a:ea typeface="Times New Roman" panose="02020603050405020304" pitchFamily="18" charset="0"/>
                <a:cs typeface="Arial" panose="020B0604020202020204" pitchFamily="34" charset="0"/>
              </a:rPr>
              <a:t>hoạt</a:t>
            </a:r>
            <a:r>
              <a:rPr lang="en-US" sz="2700" dirty="0">
                <a:latin typeface="Arial" panose="020B0604020202020204" pitchFamily="34" charset="0"/>
                <a:ea typeface="Times New Roman" panose="02020603050405020304" pitchFamily="18" charset="0"/>
                <a:cs typeface="Arial" panose="020B0604020202020204" pitchFamily="34" charset="0"/>
              </a:rPr>
              <a:t> </a:t>
            </a:r>
            <a:r>
              <a:rPr lang="en-US" sz="2700" dirty="0" err="1">
                <a:latin typeface="Arial" panose="020B0604020202020204" pitchFamily="34" charset="0"/>
                <a:ea typeface="Times New Roman" panose="02020603050405020304" pitchFamily="18" charset="0"/>
                <a:cs typeface="Arial" panose="020B0604020202020204" pitchFamily="34" charset="0"/>
              </a:rPr>
              <a:t>động</a:t>
            </a:r>
            <a:r>
              <a:rPr lang="en-US" sz="2700" dirty="0">
                <a:latin typeface="Arial" panose="020B0604020202020204" pitchFamily="34" charset="0"/>
                <a:ea typeface="Times New Roman" panose="02020603050405020304" pitchFamily="18" charset="0"/>
                <a:cs typeface="Arial" panose="020B0604020202020204" pitchFamily="34" charset="0"/>
              </a:rPr>
              <a:t> </a:t>
            </a:r>
            <a:r>
              <a:rPr lang="en-US" sz="2700" dirty="0" err="1">
                <a:latin typeface="Arial" panose="020B0604020202020204" pitchFamily="34" charset="0"/>
                <a:ea typeface="Times New Roman" panose="02020603050405020304" pitchFamily="18" charset="0"/>
                <a:cs typeface="Arial" panose="020B0604020202020204" pitchFamily="34" charset="0"/>
              </a:rPr>
              <a:t>cá</a:t>
            </a:r>
            <a:r>
              <a:rPr lang="en-US" sz="2700" dirty="0">
                <a:latin typeface="Arial" panose="020B0604020202020204" pitchFamily="34" charset="0"/>
                <a:ea typeface="Times New Roman" panose="02020603050405020304" pitchFamily="18" charset="0"/>
                <a:cs typeface="Arial" panose="020B0604020202020204" pitchFamily="34" charset="0"/>
              </a:rPr>
              <a:t> </a:t>
            </a:r>
            <a:r>
              <a:rPr lang="en-US" sz="2700" dirty="0" err="1">
                <a:latin typeface="Arial" panose="020B0604020202020204" pitchFamily="34" charset="0"/>
                <a:ea typeface="Times New Roman" panose="02020603050405020304" pitchFamily="18" charset="0"/>
                <a:cs typeface="Arial" panose="020B0604020202020204" pitchFamily="34" charset="0"/>
              </a:rPr>
              <a:t>nhân</a:t>
            </a:r>
            <a:r>
              <a:rPr lang="en-US" sz="2700" dirty="0">
                <a:latin typeface="Arial" panose="020B0604020202020204" pitchFamily="34" charset="0"/>
                <a:ea typeface="Times New Roman" panose="02020603050405020304" pitchFamily="18" charset="0"/>
                <a:cs typeface="Arial" panose="020B0604020202020204" pitchFamily="34" charset="0"/>
              </a:rPr>
              <a:t>, </a:t>
            </a:r>
            <a:r>
              <a:rPr lang="en-US" sz="2700" dirty="0" err="1">
                <a:latin typeface="Arial" panose="020B0604020202020204" pitchFamily="34" charset="0"/>
                <a:ea typeface="Times New Roman" panose="02020603050405020304" pitchFamily="18" charset="0"/>
                <a:cs typeface="Arial" panose="020B0604020202020204" pitchFamily="34" charset="0"/>
              </a:rPr>
              <a:t>hoạt</a:t>
            </a:r>
            <a:r>
              <a:rPr lang="en-US" sz="2700" dirty="0">
                <a:latin typeface="Arial" panose="020B0604020202020204" pitchFamily="34" charset="0"/>
                <a:ea typeface="Times New Roman" panose="02020603050405020304" pitchFamily="18" charset="0"/>
                <a:cs typeface="Arial" panose="020B0604020202020204" pitchFamily="34" charset="0"/>
              </a:rPr>
              <a:t> </a:t>
            </a:r>
            <a:r>
              <a:rPr lang="en-US" sz="2700" dirty="0" err="1">
                <a:latin typeface="Arial" panose="020B0604020202020204" pitchFamily="34" charset="0"/>
                <a:ea typeface="Times New Roman" panose="02020603050405020304" pitchFamily="18" charset="0"/>
                <a:cs typeface="Arial" panose="020B0604020202020204" pitchFamily="34" charset="0"/>
              </a:rPr>
              <a:t>động</a:t>
            </a:r>
            <a:r>
              <a:rPr lang="en-US" sz="2700" dirty="0">
                <a:latin typeface="Arial" panose="020B0604020202020204" pitchFamily="34" charset="0"/>
                <a:ea typeface="Times New Roman" panose="02020603050405020304" pitchFamily="18" charset="0"/>
                <a:cs typeface="Arial" panose="020B0604020202020204" pitchFamily="34" charset="0"/>
              </a:rPr>
              <a:t> </a:t>
            </a:r>
            <a:r>
              <a:rPr lang="en-US" sz="2700" dirty="0" err="1">
                <a:latin typeface="Arial" panose="020B0604020202020204" pitchFamily="34" charset="0"/>
                <a:ea typeface="Times New Roman" panose="02020603050405020304" pitchFamily="18" charset="0"/>
                <a:cs typeface="Arial" panose="020B0604020202020204" pitchFamily="34" charset="0"/>
              </a:rPr>
              <a:t>nhóm</a:t>
            </a:r>
            <a:r>
              <a:rPr lang="en-US" sz="2700" dirty="0">
                <a:latin typeface="Arial" panose="020B0604020202020204" pitchFamily="34" charset="0"/>
                <a:ea typeface="Times New Roman" panose="02020603050405020304" pitchFamily="18" charset="0"/>
                <a:cs typeface="Arial" panose="020B0604020202020204" pitchFamily="34" charset="0"/>
              </a:rPr>
              <a:t> </a:t>
            </a:r>
            <a:r>
              <a:rPr lang="en-US" sz="2700" dirty="0" err="1">
                <a:latin typeface="Arial" panose="020B0604020202020204" pitchFamily="34" charset="0"/>
                <a:ea typeface="Times New Roman" panose="02020603050405020304" pitchFamily="18" charset="0"/>
                <a:cs typeface="Arial" panose="020B0604020202020204" pitchFamily="34" charset="0"/>
              </a:rPr>
              <a:t>một</a:t>
            </a:r>
            <a:r>
              <a:rPr lang="en-US" sz="2700" dirty="0">
                <a:latin typeface="Arial" panose="020B0604020202020204" pitchFamily="34" charset="0"/>
                <a:ea typeface="Times New Roman" panose="02020603050405020304" pitchFamily="18" charset="0"/>
                <a:cs typeface="Arial" panose="020B0604020202020204" pitchFamily="34" charset="0"/>
              </a:rPr>
              <a:t> </a:t>
            </a:r>
            <a:r>
              <a:rPr lang="en-US" sz="2700" dirty="0" err="1">
                <a:latin typeface="Arial" panose="020B0604020202020204" pitchFamily="34" charset="0"/>
                <a:ea typeface="Times New Roman" panose="02020603050405020304" pitchFamily="18" charset="0"/>
                <a:cs typeface="Arial" panose="020B0604020202020204" pitchFamily="34" charset="0"/>
              </a:rPr>
              <a:t>các</a:t>
            </a:r>
            <a:r>
              <a:rPr lang="en-US" sz="2700" dirty="0">
                <a:latin typeface="Arial" panose="020B0604020202020204" pitchFamily="34" charset="0"/>
                <a:ea typeface="Times New Roman" panose="02020603050405020304" pitchFamily="18" charset="0"/>
                <a:cs typeface="Arial" panose="020B0604020202020204" pitchFamily="34" charset="0"/>
              </a:rPr>
              <a:t> </a:t>
            </a:r>
            <a:r>
              <a:rPr lang="en-US" sz="2700" dirty="0" err="1">
                <a:latin typeface="Arial" panose="020B0604020202020204" pitchFamily="34" charset="0"/>
                <a:ea typeface="Times New Roman" panose="02020603050405020304" pitchFamily="18" charset="0"/>
                <a:cs typeface="Arial" panose="020B0604020202020204" pitchFamily="34" charset="0"/>
              </a:rPr>
              <a:t>tích</a:t>
            </a:r>
            <a:r>
              <a:rPr lang="en-US" sz="2700" dirty="0">
                <a:latin typeface="Arial" panose="020B0604020202020204" pitchFamily="34" charset="0"/>
                <a:ea typeface="Times New Roman" panose="02020603050405020304" pitchFamily="18" charset="0"/>
                <a:cs typeface="Arial" panose="020B0604020202020204" pitchFamily="34" charset="0"/>
              </a:rPr>
              <a:t> </a:t>
            </a:r>
            <a:r>
              <a:rPr lang="en-US" sz="2700" dirty="0" err="1">
                <a:latin typeface="Arial" panose="020B0604020202020204" pitchFamily="34" charset="0"/>
                <a:ea typeface="Times New Roman" panose="02020603050405020304" pitchFamily="18" charset="0"/>
                <a:cs typeface="Arial" panose="020B0604020202020204" pitchFamily="34" charset="0"/>
              </a:rPr>
              <a:t>cực</a:t>
            </a:r>
            <a:r>
              <a:rPr lang="en-US" sz="2700" dirty="0">
                <a:latin typeface="Arial" panose="020B0604020202020204" pitchFamily="34" charset="0"/>
                <a:ea typeface="Times New Roman" panose="02020603050405020304" pitchFamily="18" charset="0"/>
                <a:cs typeface="Arial" panose="020B0604020202020204" pitchFamily="34" charset="0"/>
              </a:rPr>
              <a:t> qua </a:t>
            </a:r>
            <a:r>
              <a:rPr lang="en-US" sz="2700" dirty="0" err="1">
                <a:latin typeface="Arial" panose="020B0604020202020204" pitchFamily="34" charset="0"/>
                <a:ea typeface="Times New Roman" panose="02020603050405020304" pitchFamily="18" charset="0"/>
                <a:cs typeface="Arial" panose="020B0604020202020204" pitchFamily="34" charset="0"/>
              </a:rPr>
              <a:t>đó</a:t>
            </a:r>
            <a:r>
              <a:rPr lang="en-US" sz="2700" dirty="0">
                <a:latin typeface="Arial" panose="020B0604020202020204" pitchFamily="34" charset="0"/>
                <a:ea typeface="Times New Roman" panose="02020603050405020304" pitchFamily="18" charset="0"/>
                <a:cs typeface="Arial" panose="020B0604020202020204" pitchFamily="34" charset="0"/>
              </a:rPr>
              <a:t> </a:t>
            </a:r>
            <a:r>
              <a:rPr lang="en-US" sz="2700" dirty="0" err="1">
                <a:latin typeface="Arial" panose="020B0604020202020204" pitchFamily="34" charset="0"/>
                <a:ea typeface="Times New Roman" panose="02020603050405020304" pitchFamily="18" charset="0"/>
                <a:cs typeface="Arial" panose="020B0604020202020204" pitchFamily="34" charset="0"/>
              </a:rPr>
              <a:t>kiến</a:t>
            </a:r>
            <a:r>
              <a:rPr lang="en-US" sz="2700" dirty="0">
                <a:latin typeface="Arial" panose="020B0604020202020204" pitchFamily="34" charset="0"/>
                <a:ea typeface="Times New Roman" panose="02020603050405020304" pitchFamily="18" charset="0"/>
                <a:cs typeface="Arial" panose="020B0604020202020204" pitchFamily="34" charset="0"/>
              </a:rPr>
              <a:t> </a:t>
            </a:r>
            <a:r>
              <a:rPr lang="en-US" sz="2700" dirty="0" err="1">
                <a:latin typeface="Arial" panose="020B0604020202020204" pitchFamily="34" charset="0"/>
                <a:ea typeface="Times New Roman" panose="02020603050405020304" pitchFamily="18" charset="0"/>
                <a:cs typeface="Arial" panose="020B0604020202020204" pitchFamily="34" charset="0"/>
              </a:rPr>
              <a:t>thức</a:t>
            </a:r>
            <a:r>
              <a:rPr lang="en-US" sz="2700" dirty="0">
                <a:latin typeface="Arial" panose="020B0604020202020204" pitchFamily="34" charset="0"/>
                <a:ea typeface="Times New Roman" panose="02020603050405020304" pitchFamily="18" charset="0"/>
                <a:cs typeface="Arial" panose="020B0604020202020204" pitchFamily="34" charset="0"/>
              </a:rPr>
              <a:t> </a:t>
            </a:r>
            <a:r>
              <a:rPr lang="en-US" sz="2700" dirty="0" err="1">
                <a:latin typeface="Arial" panose="020B0604020202020204" pitchFamily="34" charset="0"/>
                <a:ea typeface="Times New Roman" panose="02020603050405020304" pitchFamily="18" charset="0"/>
                <a:cs typeface="Arial" panose="020B0604020202020204" pitchFamily="34" charset="0"/>
              </a:rPr>
              <a:t>của</a:t>
            </a:r>
            <a:r>
              <a:rPr lang="en-US" sz="2700" dirty="0">
                <a:latin typeface="Arial" panose="020B0604020202020204" pitchFamily="34" charset="0"/>
                <a:ea typeface="Times New Roman" panose="02020603050405020304" pitchFamily="18" charset="0"/>
                <a:cs typeface="Arial" panose="020B0604020202020204" pitchFamily="34" charset="0"/>
              </a:rPr>
              <a:t> </a:t>
            </a:r>
            <a:r>
              <a:rPr lang="en-US" sz="2700" dirty="0" err="1">
                <a:latin typeface="Arial" panose="020B0604020202020204" pitchFamily="34" charset="0"/>
                <a:ea typeface="Times New Roman" panose="02020603050405020304" pitchFamily="18" charset="0"/>
                <a:cs typeface="Arial" panose="020B0604020202020204" pitchFamily="34" charset="0"/>
              </a:rPr>
              <a:t>trẻ</a:t>
            </a:r>
            <a:r>
              <a:rPr lang="en-US" sz="2700" dirty="0">
                <a:latin typeface="Arial" panose="020B0604020202020204" pitchFamily="34" charset="0"/>
                <a:ea typeface="Times New Roman" panose="02020603050405020304" pitchFamily="18" charset="0"/>
                <a:cs typeface="Arial" panose="020B0604020202020204" pitchFamily="34" charset="0"/>
              </a:rPr>
              <a:t> </a:t>
            </a:r>
            <a:r>
              <a:rPr lang="en-US" sz="2700" dirty="0" err="1">
                <a:latin typeface="Arial" panose="020B0604020202020204" pitchFamily="34" charset="0"/>
                <a:ea typeface="Times New Roman" panose="02020603050405020304" pitchFamily="18" charset="0"/>
                <a:cs typeface="Arial" panose="020B0604020202020204" pitchFamily="34" charset="0"/>
              </a:rPr>
              <a:t>sẽ</a:t>
            </a:r>
            <a:r>
              <a:rPr lang="en-US" sz="2700" dirty="0">
                <a:latin typeface="Arial" panose="020B0604020202020204" pitchFamily="34" charset="0"/>
                <a:ea typeface="Times New Roman" panose="02020603050405020304" pitchFamily="18" charset="0"/>
                <a:cs typeface="Arial" panose="020B0604020202020204" pitchFamily="34" charset="0"/>
              </a:rPr>
              <a:t> </a:t>
            </a:r>
            <a:r>
              <a:rPr lang="en-US" sz="2700" dirty="0" err="1">
                <a:latin typeface="Arial" panose="020B0604020202020204" pitchFamily="34" charset="0"/>
                <a:ea typeface="Times New Roman" panose="02020603050405020304" pitchFamily="18" charset="0"/>
                <a:cs typeface="Arial" panose="020B0604020202020204" pitchFamily="34" charset="0"/>
              </a:rPr>
              <a:t>được</a:t>
            </a:r>
            <a:r>
              <a:rPr lang="en-US" sz="2700" dirty="0">
                <a:latin typeface="Arial" panose="020B0604020202020204" pitchFamily="34" charset="0"/>
                <a:ea typeface="Times New Roman" panose="02020603050405020304" pitchFamily="18" charset="0"/>
                <a:cs typeface="Arial" panose="020B0604020202020204" pitchFamily="34" charset="0"/>
              </a:rPr>
              <a:t> </a:t>
            </a:r>
            <a:r>
              <a:rPr lang="en-US" sz="2700" dirty="0" err="1">
                <a:latin typeface="Arial" panose="020B0604020202020204" pitchFamily="34" charset="0"/>
                <a:ea typeface="Times New Roman" panose="02020603050405020304" pitchFamily="18" charset="0"/>
                <a:cs typeface="Arial" panose="020B0604020202020204" pitchFamily="34" charset="0"/>
              </a:rPr>
              <a:t>bổ</a:t>
            </a:r>
            <a:r>
              <a:rPr lang="en-US" sz="2700" dirty="0">
                <a:latin typeface="Arial" panose="020B0604020202020204" pitchFamily="34" charset="0"/>
                <a:ea typeface="Times New Roman" panose="02020603050405020304" pitchFamily="18" charset="0"/>
                <a:cs typeface="Arial" panose="020B0604020202020204" pitchFamily="34" charset="0"/>
              </a:rPr>
              <a:t> sung </a:t>
            </a:r>
            <a:r>
              <a:rPr lang="en-US" sz="2700" dirty="0" err="1">
                <a:latin typeface="Arial" panose="020B0604020202020204" pitchFamily="34" charset="0"/>
                <a:ea typeface="Times New Roman" panose="02020603050405020304" pitchFamily="18" charset="0"/>
                <a:cs typeface="Arial" panose="020B0604020202020204" pitchFamily="34" charset="0"/>
              </a:rPr>
              <a:t>một</a:t>
            </a:r>
            <a:r>
              <a:rPr lang="en-US" sz="2700" dirty="0">
                <a:latin typeface="Arial" panose="020B0604020202020204" pitchFamily="34" charset="0"/>
                <a:ea typeface="Times New Roman" panose="02020603050405020304" pitchFamily="18" charset="0"/>
                <a:cs typeface="Arial" panose="020B0604020202020204" pitchFamily="34" charset="0"/>
              </a:rPr>
              <a:t> </a:t>
            </a:r>
            <a:r>
              <a:rPr lang="en-US" sz="2700" dirty="0" err="1">
                <a:latin typeface="Arial" panose="020B0604020202020204" pitchFamily="34" charset="0"/>
                <a:ea typeface="Times New Roman" panose="02020603050405020304" pitchFamily="18" charset="0"/>
                <a:cs typeface="Arial" panose="020B0604020202020204" pitchFamily="34" charset="0"/>
              </a:rPr>
              <a:t>cách</a:t>
            </a:r>
            <a:r>
              <a:rPr lang="en-US" sz="2700" dirty="0">
                <a:latin typeface="Arial" panose="020B0604020202020204" pitchFamily="34" charset="0"/>
                <a:ea typeface="Times New Roman" panose="02020603050405020304" pitchFamily="18" charset="0"/>
                <a:cs typeface="Arial" panose="020B0604020202020204" pitchFamily="34" charset="0"/>
              </a:rPr>
              <a:t> </a:t>
            </a:r>
            <a:r>
              <a:rPr lang="en-US" sz="2700" dirty="0" err="1">
                <a:latin typeface="Arial" panose="020B0604020202020204" pitchFamily="34" charset="0"/>
                <a:ea typeface="Times New Roman" panose="02020603050405020304" pitchFamily="18" charset="0"/>
                <a:cs typeface="Arial" panose="020B0604020202020204" pitchFamily="34" charset="0"/>
              </a:rPr>
              <a:t>tự</a:t>
            </a:r>
            <a:r>
              <a:rPr lang="en-US" sz="2700" dirty="0">
                <a:latin typeface="Arial" panose="020B0604020202020204" pitchFamily="34" charset="0"/>
                <a:ea typeface="Times New Roman" panose="02020603050405020304" pitchFamily="18" charset="0"/>
                <a:cs typeface="Arial" panose="020B0604020202020204" pitchFamily="34" charset="0"/>
              </a:rPr>
              <a:t> </a:t>
            </a:r>
            <a:r>
              <a:rPr lang="en-US" sz="2700" dirty="0" err="1">
                <a:latin typeface="Arial" panose="020B0604020202020204" pitchFamily="34" charset="0"/>
                <a:ea typeface="Times New Roman" panose="02020603050405020304" pitchFamily="18" charset="0"/>
                <a:cs typeface="Arial" panose="020B0604020202020204" pitchFamily="34" charset="0"/>
              </a:rPr>
              <a:t>nhiên</a:t>
            </a:r>
            <a:r>
              <a:rPr lang="en-US" sz="2700" dirty="0">
                <a:latin typeface="Arial" panose="020B0604020202020204" pitchFamily="34" charset="0"/>
                <a:ea typeface="Times New Roman" panose="02020603050405020304" pitchFamily="18" charset="0"/>
                <a:cs typeface="Arial" panose="020B0604020202020204" pitchFamily="34" charset="0"/>
              </a:rPr>
              <a:t> </a:t>
            </a:r>
            <a:r>
              <a:rPr lang="en-US" sz="2700" dirty="0" err="1">
                <a:latin typeface="Arial" panose="020B0604020202020204" pitchFamily="34" charset="0"/>
                <a:ea typeface="Times New Roman" panose="02020603050405020304" pitchFamily="18" charset="0"/>
                <a:cs typeface="Arial" panose="020B0604020202020204" pitchFamily="34" charset="0"/>
              </a:rPr>
              <a:t>nhất</a:t>
            </a:r>
            <a:r>
              <a:rPr lang="en-US" sz="2700" dirty="0">
                <a:latin typeface="Arial" panose="020B0604020202020204" pitchFamily="34" charset="0"/>
                <a:ea typeface="Times New Roman" panose="02020603050405020304" pitchFamily="18" charset="0"/>
                <a:cs typeface="Arial" panose="020B0604020202020204" pitchFamily="34" charset="0"/>
              </a:rPr>
              <a:t>.</a:t>
            </a:r>
            <a:endParaRPr lang="en-US" sz="2700" dirty="0">
              <a:effectLst/>
              <a:latin typeface="Arial" panose="020B0604020202020204" pitchFamily="34" charset="0"/>
              <a:ea typeface="Arial" panose="020B0604020202020204" pitchFamily="34" charset="0"/>
              <a:cs typeface="Arial" panose="020B0604020202020204" pitchFamily="34" charset="0"/>
            </a:endParaRPr>
          </a:p>
        </p:txBody>
      </p:sp>
      <p:graphicFrame>
        <p:nvGraphicFramePr>
          <p:cNvPr id="14" name="Chart 13"/>
          <p:cNvGraphicFramePr/>
          <p:nvPr>
            <p:extLst>
              <p:ext uri="{D42A27DB-BD31-4B8C-83A1-F6EECF244321}">
                <p14:modId xmlns:p14="http://schemas.microsoft.com/office/powerpoint/2010/main" val="2054157493"/>
              </p:ext>
            </p:extLst>
          </p:nvPr>
        </p:nvGraphicFramePr>
        <p:xfrm>
          <a:off x="11296678" y="2787522"/>
          <a:ext cx="6400800" cy="5356823"/>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25400" y="1601072"/>
            <a:ext cx="8201712" cy="1713628"/>
            <a:chOff x="0" y="0"/>
            <a:chExt cx="2354580" cy="2455604"/>
          </a:xfrm>
          <a:solidFill>
            <a:schemeClr val="accent6">
              <a:lumMod val="50000"/>
            </a:schemeClr>
          </a:solidFill>
        </p:grpSpPr>
        <p:sp>
          <p:nvSpPr>
            <p:cNvPr id="3" name="Freeform 3"/>
            <p:cNvSpPr/>
            <p:nvPr/>
          </p:nvSpPr>
          <p:spPr>
            <a:xfrm>
              <a:off x="0" y="0"/>
              <a:ext cx="2353310" cy="2455605"/>
            </a:xfrm>
            <a:custGeom>
              <a:avLst/>
              <a:gdLst/>
              <a:ahLst/>
              <a:cxnLst/>
              <a:rect l="l" t="t" r="r" b="b"/>
              <a:pathLst>
                <a:path w="2353310" h="2455605">
                  <a:moveTo>
                    <a:pt x="784860" y="2388295"/>
                  </a:moveTo>
                  <a:cubicBezTo>
                    <a:pt x="905510" y="2428934"/>
                    <a:pt x="1042670" y="2455605"/>
                    <a:pt x="1177290" y="2455605"/>
                  </a:cubicBezTo>
                  <a:cubicBezTo>
                    <a:pt x="1311910" y="2455605"/>
                    <a:pt x="1441450" y="2432745"/>
                    <a:pt x="1560830" y="2392105"/>
                  </a:cubicBezTo>
                  <a:cubicBezTo>
                    <a:pt x="1563370" y="2390834"/>
                    <a:pt x="1565910" y="2390834"/>
                    <a:pt x="1568450" y="2389565"/>
                  </a:cubicBezTo>
                  <a:cubicBezTo>
                    <a:pt x="2016760" y="2227005"/>
                    <a:pt x="2346960" y="1797745"/>
                    <a:pt x="2353310" y="1297366"/>
                  </a:cubicBezTo>
                  <a:lnTo>
                    <a:pt x="2353310" y="0"/>
                  </a:lnTo>
                  <a:lnTo>
                    <a:pt x="0" y="0"/>
                  </a:lnTo>
                  <a:lnTo>
                    <a:pt x="0" y="1296414"/>
                  </a:lnTo>
                  <a:cubicBezTo>
                    <a:pt x="6350" y="1800284"/>
                    <a:pt x="331470" y="2229545"/>
                    <a:pt x="784860" y="2388295"/>
                  </a:cubicBezTo>
                  <a:close/>
                </a:path>
              </a:pathLst>
            </a:custGeom>
            <a:grpFill/>
          </p:spPr>
        </p:sp>
      </p:grpSp>
      <p:grpSp>
        <p:nvGrpSpPr>
          <p:cNvPr id="4" name="Group 4"/>
          <p:cNvGrpSpPr/>
          <p:nvPr/>
        </p:nvGrpSpPr>
        <p:grpSpPr>
          <a:xfrm rot="-10800000">
            <a:off x="4417110" y="3610227"/>
            <a:ext cx="6553202" cy="1788113"/>
            <a:chOff x="22921" y="947810"/>
            <a:chExt cx="2353310" cy="2455605"/>
          </a:xfrm>
          <a:solidFill>
            <a:srgbClr val="000000"/>
          </a:solidFill>
        </p:grpSpPr>
        <p:sp>
          <p:nvSpPr>
            <p:cNvPr id="5" name="Freeform 5"/>
            <p:cNvSpPr/>
            <p:nvPr/>
          </p:nvSpPr>
          <p:spPr>
            <a:xfrm>
              <a:off x="22921" y="947810"/>
              <a:ext cx="2353310" cy="2455605"/>
            </a:xfrm>
            <a:custGeom>
              <a:avLst/>
              <a:gdLst/>
              <a:ahLst/>
              <a:cxnLst/>
              <a:rect l="l" t="t" r="r" b="b"/>
              <a:pathLst>
                <a:path w="2353310" h="2455605">
                  <a:moveTo>
                    <a:pt x="784860" y="2388295"/>
                  </a:moveTo>
                  <a:cubicBezTo>
                    <a:pt x="905510" y="2428934"/>
                    <a:pt x="1042670" y="2455605"/>
                    <a:pt x="1177290" y="2455605"/>
                  </a:cubicBezTo>
                  <a:cubicBezTo>
                    <a:pt x="1311910" y="2455605"/>
                    <a:pt x="1441450" y="2432745"/>
                    <a:pt x="1560830" y="2392105"/>
                  </a:cubicBezTo>
                  <a:cubicBezTo>
                    <a:pt x="1563370" y="2390834"/>
                    <a:pt x="1565910" y="2390834"/>
                    <a:pt x="1568450" y="2389565"/>
                  </a:cubicBezTo>
                  <a:cubicBezTo>
                    <a:pt x="2016760" y="2227005"/>
                    <a:pt x="2346960" y="1797745"/>
                    <a:pt x="2353310" y="1297366"/>
                  </a:cubicBezTo>
                  <a:lnTo>
                    <a:pt x="2353310" y="0"/>
                  </a:lnTo>
                  <a:lnTo>
                    <a:pt x="0" y="0"/>
                  </a:lnTo>
                  <a:lnTo>
                    <a:pt x="0" y="1296414"/>
                  </a:lnTo>
                  <a:cubicBezTo>
                    <a:pt x="6350" y="1800284"/>
                    <a:pt x="331470" y="2229545"/>
                    <a:pt x="784860" y="2388295"/>
                  </a:cubicBezTo>
                  <a:close/>
                </a:path>
              </a:pathLst>
            </a:custGeom>
            <a:solidFill>
              <a:srgbClr val="1B4B1C"/>
            </a:solidFill>
          </p:spPr>
        </p:sp>
      </p:grpSp>
      <p:grpSp>
        <p:nvGrpSpPr>
          <p:cNvPr id="12" name="Group 4"/>
          <p:cNvGrpSpPr/>
          <p:nvPr/>
        </p:nvGrpSpPr>
        <p:grpSpPr>
          <a:xfrm rot="-10800000">
            <a:off x="8227112" y="5681167"/>
            <a:ext cx="6860488" cy="1676400"/>
            <a:chOff x="0" y="0"/>
            <a:chExt cx="2354580" cy="2455604"/>
          </a:xfrm>
        </p:grpSpPr>
        <p:sp>
          <p:nvSpPr>
            <p:cNvPr id="13" name="Freeform 5"/>
            <p:cNvSpPr/>
            <p:nvPr/>
          </p:nvSpPr>
          <p:spPr>
            <a:xfrm>
              <a:off x="0" y="0"/>
              <a:ext cx="2353310" cy="2455605"/>
            </a:xfrm>
            <a:custGeom>
              <a:avLst/>
              <a:gdLst/>
              <a:ahLst/>
              <a:cxnLst/>
              <a:rect l="l" t="t" r="r" b="b"/>
              <a:pathLst>
                <a:path w="2353310" h="2455605">
                  <a:moveTo>
                    <a:pt x="784860" y="2388295"/>
                  </a:moveTo>
                  <a:cubicBezTo>
                    <a:pt x="905510" y="2428934"/>
                    <a:pt x="1042670" y="2455605"/>
                    <a:pt x="1177290" y="2455605"/>
                  </a:cubicBezTo>
                  <a:cubicBezTo>
                    <a:pt x="1311910" y="2455605"/>
                    <a:pt x="1441450" y="2432745"/>
                    <a:pt x="1560830" y="2392105"/>
                  </a:cubicBezTo>
                  <a:cubicBezTo>
                    <a:pt x="1563370" y="2390834"/>
                    <a:pt x="1565910" y="2390834"/>
                    <a:pt x="1568450" y="2389565"/>
                  </a:cubicBezTo>
                  <a:cubicBezTo>
                    <a:pt x="2016760" y="2227005"/>
                    <a:pt x="2346960" y="1797745"/>
                    <a:pt x="2353310" y="1297366"/>
                  </a:cubicBezTo>
                  <a:lnTo>
                    <a:pt x="2353310" y="0"/>
                  </a:lnTo>
                  <a:lnTo>
                    <a:pt x="0" y="0"/>
                  </a:lnTo>
                  <a:lnTo>
                    <a:pt x="0" y="1296414"/>
                  </a:lnTo>
                  <a:cubicBezTo>
                    <a:pt x="6350" y="1800284"/>
                    <a:pt x="331470" y="2229545"/>
                    <a:pt x="784860" y="2388295"/>
                  </a:cubicBezTo>
                  <a:close/>
                </a:path>
              </a:pathLst>
            </a:custGeom>
            <a:solidFill>
              <a:srgbClr val="AF3023"/>
            </a:solidFill>
          </p:spPr>
        </p:sp>
      </p:grpSp>
      <p:sp>
        <p:nvSpPr>
          <p:cNvPr id="14" name="TextBox 2"/>
          <p:cNvSpPr txBox="1"/>
          <p:nvPr/>
        </p:nvSpPr>
        <p:spPr>
          <a:xfrm>
            <a:off x="-20320" y="-266700"/>
            <a:ext cx="18288000" cy="1180260"/>
          </a:xfrm>
          <a:prstGeom prst="rect">
            <a:avLst/>
          </a:prstGeom>
        </p:spPr>
        <p:txBody>
          <a:bodyPr wrap="square" lIns="0" tIns="0" rIns="0" bIns="0" rtlCol="0" anchor="t">
            <a:spAutoFit/>
          </a:bodyPr>
          <a:lstStyle/>
          <a:p>
            <a:pPr algn="ctr">
              <a:lnSpc>
                <a:spcPts val="10800"/>
              </a:lnSpc>
            </a:pPr>
            <a:r>
              <a:rPr lang="en-US" sz="5000" b="1" dirty="0">
                <a:solidFill>
                  <a:srgbClr val="FF0000"/>
                </a:solidFill>
                <a:latin typeface="Arial" panose="020B0604020202020204" pitchFamily="34" charset="0"/>
                <a:cs typeface="Arial" panose="020B0604020202020204" pitchFamily="34" charset="0"/>
              </a:rPr>
              <a:t>II. GIẢI QUYẾT VẤN ĐỀ</a:t>
            </a:r>
            <a:endParaRPr lang="en-US" sz="5000" dirty="0">
              <a:solidFill>
                <a:srgbClr val="F75B56"/>
              </a:solidFill>
              <a:latin typeface="Arial" panose="020B0604020202020204" pitchFamily="34" charset="0"/>
              <a:cs typeface="Arial" panose="020B0604020202020204" pitchFamily="34" charset="0"/>
            </a:endParaRPr>
          </a:p>
        </p:txBody>
      </p:sp>
      <p:sp>
        <p:nvSpPr>
          <p:cNvPr id="15" name="Rectangle 14"/>
          <p:cNvSpPr/>
          <p:nvPr/>
        </p:nvSpPr>
        <p:spPr>
          <a:xfrm>
            <a:off x="25400" y="2239451"/>
            <a:ext cx="7896912" cy="683264"/>
          </a:xfrm>
          <a:prstGeom prst="rect">
            <a:avLst/>
          </a:prstGeom>
        </p:spPr>
        <p:txBody>
          <a:bodyPr wrap="square">
            <a:spAutoFit/>
          </a:bodyPr>
          <a:lstStyle/>
          <a:p>
            <a:pPr>
              <a:lnSpc>
                <a:spcPct val="120000"/>
              </a:lnSpc>
              <a:spcBef>
                <a:spcPts val="110"/>
              </a:spcBef>
              <a:spcAft>
                <a:spcPts val="0"/>
              </a:spcAft>
            </a:pPr>
            <a:r>
              <a:rPr lang="en-SG" sz="3200" b="1" i="1" dirty="0" smtClean="0">
                <a:solidFill>
                  <a:schemeClr val="bg1"/>
                </a:solidFill>
                <a:latin typeface="Arial" panose="020B0604020202020204" pitchFamily="34" charset="0"/>
                <a:ea typeface="Times" panose="02020603050405020304" pitchFamily="18" charset="0"/>
                <a:cs typeface="Arial" panose="020B0604020202020204" pitchFamily="34" charset="0"/>
              </a:rPr>
              <a:t>BP1: </a:t>
            </a:r>
            <a:r>
              <a:rPr lang="en-SG" sz="3200" b="1" i="1" dirty="0" err="1" smtClean="0">
                <a:solidFill>
                  <a:schemeClr val="bg1"/>
                </a:solidFill>
                <a:latin typeface="Arial" panose="020B0604020202020204" pitchFamily="34" charset="0"/>
                <a:ea typeface="Times" panose="02020603050405020304" pitchFamily="18" charset="0"/>
                <a:cs typeface="Arial" panose="020B0604020202020204" pitchFamily="34" charset="0"/>
              </a:rPr>
              <a:t>Bồi</a:t>
            </a:r>
            <a:r>
              <a:rPr lang="en-SG" sz="3200" b="1" i="1" dirty="0" smtClean="0">
                <a:solidFill>
                  <a:schemeClr val="bg1"/>
                </a:solidFill>
                <a:latin typeface="Arial" panose="020B0604020202020204" pitchFamily="34" charset="0"/>
                <a:ea typeface="Times" panose="02020603050405020304" pitchFamily="18" charset="0"/>
                <a:cs typeface="Arial" panose="020B0604020202020204" pitchFamily="34" charset="0"/>
              </a:rPr>
              <a:t> </a:t>
            </a:r>
            <a:r>
              <a:rPr lang="en-SG" sz="3200" b="1" i="1" dirty="0" err="1">
                <a:solidFill>
                  <a:schemeClr val="bg1"/>
                </a:solidFill>
                <a:latin typeface="Arial" panose="020B0604020202020204" pitchFamily="34" charset="0"/>
                <a:ea typeface="Times" panose="02020603050405020304" pitchFamily="18" charset="0"/>
                <a:cs typeface="Arial" panose="020B0604020202020204" pitchFamily="34" charset="0"/>
              </a:rPr>
              <a:t>dưỡng</a:t>
            </a:r>
            <a:r>
              <a:rPr lang="en-SG" sz="3200" b="1" i="1" dirty="0">
                <a:solidFill>
                  <a:schemeClr val="bg1"/>
                </a:solidFill>
                <a:latin typeface="Arial" panose="020B0604020202020204" pitchFamily="34" charset="0"/>
                <a:ea typeface="Times" panose="02020603050405020304" pitchFamily="18" charset="0"/>
                <a:cs typeface="Arial" panose="020B0604020202020204" pitchFamily="34" charset="0"/>
              </a:rPr>
              <a:t> </a:t>
            </a:r>
            <a:r>
              <a:rPr lang="en-SG" sz="3200" b="1" i="1" dirty="0" err="1">
                <a:solidFill>
                  <a:schemeClr val="bg1"/>
                </a:solidFill>
                <a:latin typeface="Arial" panose="020B0604020202020204" pitchFamily="34" charset="0"/>
                <a:ea typeface="Times" panose="02020603050405020304" pitchFamily="18" charset="0"/>
                <a:cs typeface="Arial" panose="020B0604020202020204" pitchFamily="34" charset="0"/>
              </a:rPr>
              <a:t>chuyên</a:t>
            </a:r>
            <a:r>
              <a:rPr lang="en-SG" sz="3200" b="1" i="1" dirty="0">
                <a:solidFill>
                  <a:schemeClr val="bg1"/>
                </a:solidFill>
                <a:latin typeface="Arial" panose="020B0604020202020204" pitchFamily="34" charset="0"/>
                <a:ea typeface="Times" panose="02020603050405020304" pitchFamily="18" charset="0"/>
                <a:cs typeface="Arial" panose="020B0604020202020204" pitchFamily="34" charset="0"/>
              </a:rPr>
              <a:t> </a:t>
            </a:r>
            <a:r>
              <a:rPr lang="en-SG" sz="3200" b="1" i="1" dirty="0" err="1">
                <a:solidFill>
                  <a:schemeClr val="bg1"/>
                </a:solidFill>
                <a:latin typeface="Arial" panose="020B0604020202020204" pitchFamily="34" charset="0"/>
                <a:ea typeface="Times" panose="02020603050405020304" pitchFamily="18" charset="0"/>
                <a:cs typeface="Arial" panose="020B0604020202020204" pitchFamily="34" charset="0"/>
              </a:rPr>
              <a:t>môn</a:t>
            </a:r>
            <a:r>
              <a:rPr lang="en-SG" sz="3200" b="1" i="1" dirty="0">
                <a:solidFill>
                  <a:schemeClr val="bg1"/>
                </a:solidFill>
                <a:latin typeface="Arial" panose="020B0604020202020204" pitchFamily="34" charset="0"/>
                <a:ea typeface="Times" panose="02020603050405020304" pitchFamily="18" charset="0"/>
                <a:cs typeface="Arial" panose="020B0604020202020204" pitchFamily="34" charset="0"/>
              </a:rPr>
              <a:t> </a:t>
            </a:r>
            <a:r>
              <a:rPr lang="en-SG" sz="3200" b="1" i="1" dirty="0" err="1">
                <a:solidFill>
                  <a:schemeClr val="bg1"/>
                </a:solidFill>
                <a:latin typeface="Arial" panose="020B0604020202020204" pitchFamily="34" charset="0"/>
                <a:ea typeface="Times" panose="02020603050405020304" pitchFamily="18" charset="0"/>
                <a:cs typeface="Arial" panose="020B0604020202020204" pitchFamily="34" charset="0"/>
              </a:rPr>
              <a:t>nghiệp</a:t>
            </a:r>
            <a:r>
              <a:rPr lang="en-SG" sz="3200" b="1" i="1" dirty="0">
                <a:solidFill>
                  <a:schemeClr val="bg1"/>
                </a:solidFill>
                <a:latin typeface="Arial" panose="020B0604020202020204" pitchFamily="34" charset="0"/>
                <a:ea typeface="Times" panose="02020603050405020304" pitchFamily="18" charset="0"/>
                <a:cs typeface="Arial" panose="020B0604020202020204" pitchFamily="34" charset="0"/>
              </a:rPr>
              <a:t> </a:t>
            </a:r>
            <a:r>
              <a:rPr lang="en-SG" sz="3200" b="1" i="1" dirty="0" err="1">
                <a:solidFill>
                  <a:schemeClr val="bg1"/>
                </a:solidFill>
                <a:latin typeface="Arial" panose="020B0604020202020204" pitchFamily="34" charset="0"/>
                <a:ea typeface="Times" panose="02020603050405020304" pitchFamily="18" charset="0"/>
                <a:cs typeface="Arial" panose="020B0604020202020204" pitchFamily="34" charset="0"/>
              </a:rPr>
              <a:t>vụ</a:t>
            </a:r>
            <a:endParaRPr lang="en-US" sz="3200" dirty="0">
              <a:solidFill>
                <a:schemeClr val="bg1"/>
              </a:solidFill>
              <a:latin typeface="Arial" panose="020B0604020202020204" pitchFamily="34" charset="0"/>
              <a:ea typeface="Times" panose="02020603050405020304" pitchFamily="18" charset="0"/>
              <a:cs typeface="Arial" panose="020B0604020202020204" pitchFamily="34" charset="0"/>
            </a:endParaRPr>
          </a:p>
        </p:txBody>
      </p:sp>
      <p:sp>
        <p:nvSpPr>
          <p:cNvPr id="6" name="Rectangle 5"/>
          <p:cNvSpPr/>
          <p:nvPr/>
        </p:nvSpPr>
        <p:spPr>
          <a:xfrm>
            <a:off x="4798112" y="4211897"/>
            <a:ext cx="4557851" cy="584775"/>
          </a:xfrm>
          <a:prstGeom prst="rect">
            <a:avLst/>
          </a:prstGeom>
        </p:spPr>
        <p:txBody>
          <a:bodyPr wrap="none">
            <a:spAutoFit/>
          </a:bodyPr>
          <a:lstStyle/>
          <a:p>
            <a:r>
              <a:rPr lang="en-SG" sz="3200" b="1" i="1" dirty="0" smtClean="0">
                <a:solidFill>
                  <a:schemeClr val="bg1"/>
                </a:solidFill>
              </a:rPr>
              <a:t> BP </a:t>
            </a:r>
            <a:r>
              <a:rPr lang="en-SG" sz="3200" b="1" i="1" dirty="0">
                <a:solidFill>
                  <a:schemeClr val="bg1"/>
                </a:solidFill>
              </a:rPr>
              <a:t>2:  </a:t>
            </a:r>
            <a:r>
              <a:rPr lang="en-SG" sz="3200" b="1" i="1" dirty="0" err="1">
                <a:solidFill>
                  <a:schemeClr val="bg1"/>
                </a:solidFill>
              </a:rPr>
              <a:t>Xây</a:t>
            </a:r>
            <a:r>
              <a:rPr lang="en-SG" sz="3200" b="1" i="1" dirty="0">
                <a:solidFill>
                  <a:schemeClr val="bg1"/>
                </a:solidFill>
              </a:rPr>
              <a:t> </a:t>
            </a:r>
            <a:r>
              <a:rPr lang="en-SG" sz="3200" b="1" i="1" dirty="0" err="1">
                <a:solidFill>
                  <a:schemeClr val="bg1"/>
                </a:solidFill>
              </a:rPr>
              <a:t>dựng</a:t>
            </a:r>
            <a:r>
              <a:rPr lang="en-SG" sz="3200" b="1" i="1" dirty="0">
                <a:solidFill>
                  <a:schemeClr val="bg1"/>
                </a:solidFill>
              </a:rPr>
              <a:t> </a:t>
            </a:r>
            <a:r>
              <a:rPr lang="en-SG" sz="3200" b="1" i="1" dirty="0" err="1">
                <a:solidFill>
                  <a:schemeClr val="bg1"/>
                </a:solidFill>
              </a:rPr>
              <a:t>kế</a:t>
            </a:r>
            <a:r>
              <a:rPr lang="en-SG" sz="3200" b="1" i="1" dirty="0">
                <a:solidFill>
                  <a:schemeClr val="bg1"/>
                </a:solidFill>
              </a:rPr>
              <a:t> </a:t>
            </a:r>
            <a:r>
              <a:rPr lang="en-SG" sz="3200" b="1" i="1" dirty="0" err="1">
                <a:solidFill>
                  <a:schemeClr val="bg1"/>
                </a:solidFill>
              </a:rPr>
              <a:t>hoạch</a:t>
            </a:r>
            <a:endParaRPr lang="en-US" sz="3200" dirty="0">
              <a:solidFill>
                <a:schemeClr val="bg1"/>
              </a:solidFill>
            </a:endParaRPr>
          </a:p>
        </p:txBody>
      </p:sp>
      <p:sp>
        <p:nvSpPr>
          <p:cNvPr id="7" name="Rectangle 6"/>
          <p:cNvSpPr/>
          <p:nvPr/>
        </p:nvSpPr>
        <p:spPr>
          <a:xfrm>
            <a:off x="8570776" y="6495694"/>
            <a:ext cx="6093912" cy="584775"/>
          </a:xfrm>
          <a:prstGeom prst="rect">
            <a:avLst/>
          </a:prstGeom>
        </p:spPr>
        <p:txBody>
          <a:bodyPr wrap="none">
            <a:spAutoFit/>
          </a:bodyPr>
          <a:lstStyle/>
          <a:p>
            <a:r>
              <a:rPr lang="en-SG" sz="3200" b="1" i="1" dirty="0" smtClean="0">
                <a:solidFill>
                  <a:schemeClr val="bg1"/>
                </a:solidFill>
              </a:rPr>
              <a:t>BP3: </a:t>
            </a:r>
            <a:r>
              <a:rPr lang="en-SG" sz="3200" b="1" i="1" dirty="0" err="1" smtClean="0">
                <a:solidFill>
                  <a:schemeClr val="bg1"/>
                </a:solidFill>
              </a:rPr>
              <a:t>Xây</a:t>
            </a:r>
            <a:r>
              <a:rPr lang="en-SG" sz="3200" b="1" i="1" dirty="0" smtClean="0">
                <a:solidFill>
                  <a:schemeClr val="bg1"/>
                </a:solidFill>
              </a:rPr>
              <a:t> </a:t>
            </a:r>
            <a:r>
              <a:rPr lang="en-SG" sz="3200" b="1" i="1" dirty="0" err="1">
                <a:solidFill>
                  <a:schemeClr val="bg1"/>
                </a:solidFill>
              </a:rPr>
              <a:t>dựng</a:t>
            </a:r>
            <a:r>
              <a:rPr lang="en-SG" sz="3200" b="1" i="1" dirty="0">
                <a:solidFill>
                  <a:schemeClr val="bg1"/>
                </a:solidFill>
              </a:rPr>
              <a:t> </a:t>
            </a:r>
            <a:r>
              <a:rPr lang="en-SG" sz="3200" b="1" i="1" dirty="0" err="1">
                <a:solidFill>
                  <a:schemeClr val="bg1"/>
                </a:solidFill>
              </a:rPr>
              <a:t>môi</a:t>
            </a:r>
            <a:r>
              <a:rPr lang="en-SG" sz="3200" b="1" i="1" dirty="0">
                <a:solidFill>
                  <a:schemeClr val="bg1"/>
                </a:solidFill>
              </a:rPr>
              <a:t> </a:t>
            </a:r>
            <a:r>
              <a:rPr lang="en-SG" sz="3200" b="1" i="1" dirty="0" err="1">
                <a:solidFill>
                  <a:schemeClr val="bg1"/>
                </a:solidFill>
              </a:rPr>
              <a:t>trường</a:t>
            </a:r>
            <a:r>
              <a:rPr lang="en-SG" sz="3200" b="1" i="1" dirty="0">
                <a:solidFill>
                  <a:schemeClr val="bg1"/>
                </a:solidFill>
              </a:rPr>
              <a:t> </a:t>
            </a:r>
            <a:r>
              <a:rPr lang="en-SG" sz="3200" b="1" i="1" dirty="0" err="1">
                <a:solidFill>
                  <a:schemeClr val="bg1"/>
                </a:solidFill>
              </a:rPr>
              <a:t>lớp</a:t>
            </a:r>
            <a:r>
              <a:rPr lang="en-SG" sz="3200" b="1" i="1" dirty="0">
                <a:solidFill>
                  <a:schemeClr val="bg1"/>
                </a:solidFill>
              </a:rPr>
              <a:t> </a:t>
            </a:r>
            <a:r>
              <a:rPr lang="en-SG" sz="3200" b="1" i="1" dirty="0" err="1">
                <a:solidFill>
                  <a:schemeClr val="bg1"/>
                </a:solidFill>
              </a:rPr>
              <a:t>học</a:t>
            </a:r>
            <a:endParaRPr lang="en-US" sz="3200" dirty="0">
              <a:solidFill>
                <a:schemeClr val="bg1"/>
              </a:solidFill>
            </a:endParaRPr>
          </a:p>
        </p:txBody>
      </p:sp>
      <p:grpSp>
        <p:nvGrpSpPr>
          <p:cNvPr id="18" name="Group 4"/>
          <p:cNvGrpSpPr/>
          <p:nvPr/>
        </p:nvGrpSpPr>
        <p:grpSpPr>
          <a:xfrm rot="-10800000">
            <a:off x="10210800" y="8070101"/>
            <a:ext cx="7620000" cy="1676400"/>
            <a:chOff x="0" y="0"/>
            <a:chExt cx="2354580" cy="2455604"/>
          </a:xfrm>
        </p:grpSpPr>
        <p:sp>
          <p:nvSpPr>
            <p:cNvPr id="19" name="Freeform 5"/>
            <p:cNvSpPr/>
            <p:nvPr/>
          </p:nvSpPr>
          <p:spPr>
            <a:xfrm>
              <a:off x="0" y="0"/>
              <a:ext cx="2353310" cy="2455605"/>
            </a:xfrm>
            <a:custGeom>
              <a:avLst/>
              <a:gdLst/>
              <a:ahLst/>
              <a:cxnLst/>
              <a:rect l="l" t="t" r="r" b="b"/>
              <a:pathLst>
                <a:path w="2353310" h="2455605">
                  <a:moveTo>
                    <a:pt x="784860" y="2388295"/>
                  </a:moveTo>
                  <a:cubicBezTo>
                    <a:pt x="905510" y="2428934"/>
                    <a:pt x="1042670" y="2455605"/>
                    <a:pt x="1177290" y="2455605"/>
                  </a:cubicBezTo>
                  <a:cubicBezTo>
                    <a:pt x="1311910" y="2455605"/>
                    <a:pt x="1441450" y="2432745"/>
                    <a:pt x="1560830" y="2392105"/>
                  </a:cubicBezTo>
                  <a:cubicBezTo>
                    <a:pt x="1563370" y="2390834"/>
                    <a:pt x="1565910" y="2390834"/>
                    <a:pt x="1568450" y="2389565"/>
                  </a:cubicBezTo>
                  <a:cubicBezTo>
                    <a:pt x="2016760" y="2227005"/>
                    <a:pt x="2346960" y="1797745"/>
                    <a:pt x="2353310" y="1297366"/>
                  </a:cubicBezTo>
                  <a:lnTo>
                    <a:pt x="2353310" y="0"/>
                  </a:lnTo>
                  <a:lnTo>
                    <a:pt x="0" y="0"/>
                  </a:lnTo>
                  <a:lnTo>
                    <a:pt x="0" y="1296414"/>
                  </a:lnTo>
                  <a:cubicBezTo>
                    <a:pt x="6350" y="1800284"/>
                    <a:pt x="331470" y="2229545"/>
                    <a:pt x="784860" y="2388295"/>
                  </a:cubicBezTo>
                  <a:close/>
                </a:path>
              </a:pathLst>
            </a:custGeom>
            <a:solidFill>
              <a:schemeClr val="tx2">
                <a:lumMod val="75000"/>
              </a:schemeClr>
            </a:solidFill>
          </p:spPr>
        </p:sp>
      </p:grpSp>
      <p:sp>
        <p:nvSpPr>
          <p:cNvPr id="8" name="Rectangle 7"/>
          <p:cNvSpPr/>
          <p:nvPr/>
        </p:nvSpPr>
        <p:spPr>
          <a:xfrm>
            <a:off x="10515600" y="8669284"/>
            <a:ext cx="7514755" cy="1077218"/>
          </a:xfrm>
          <a:prstGeom prst="rect">
            <a:avLst/>
          </a:prstGeom>
        </p:spPr>
        <p:txBody>
          <a:bodyPr wrap="square">
            <a:spAutoFit/>
          </a:bodyPr>
          <a:lstStyle/>
          <a:p>
            <a:r>
              <a:rPr lang="en-SG" sz="3200" b="1" i="1" dirty="0" smtClean="0">
                <a:solidFill>
                  <a:schemeClr val="bg1"/>
                </a:solidFill>
              </a:rPr>
              <a:t>BP4: </a:t>
            </a:r>
            <a:r>
              <a:rPr lang="en-SG" sz="3200" b="1" i="1" dirty="0" err="1" smtClean="0">
                <a:solidFill>
                  <a:schemeClr val="bg1"/>
                </a:solidFill>
              </a:rPr>
              <a:t>Tích</a:t>
            </a:r>
            <a:r>
              <a:rPr lang="en-SG" sz="3200" b="1" i="1" dirty="0" smtClean="0">
                <a:solidFill>
                  <a:schemeClr val="bg1"/>
                </a:solidFill>
              </a:rPr>
              <a:t> </a:t>
            </a:r>
            <a:r>
              <a:rPr lang="en-SG" sz="3200" b="1" i="1" dirty="0" err="1">
                <a:solidFill>
                  <a:schemeClr val="bg1"/>
                </a:solidFill>
              </a:rPr>
              <a:t>hợp</a:t>
            </a:r>
            <a:r>
              <a:rPr lang="en-SG" sz="3200" b="1" i="1" dirty="0">
                <a:solidFill>
                  <a:schemeClr val="bg1"/>
                </a:solidFill>
              </a:rPr>
              <a:t> </a:t>
            </a:r>
            <a:r>
              <a:rPr lang="en-SG" sz="3200" b="1" i="1" dirty="0" err="1">
                <a:solidFill>
                  <a:schemeClr val="bg1"/>
                </a:solidFill>
              </a:rPr>
              <a:t>phương</a:t>
            </a:r>
            <a:r>
              <a:rPr lang="en-SG" sz="3200" b="1" i="1" dirty="0">
                <a:solidFill>
                  <a:schemeClr val="bg1"/>
                </a:solidFill>
              </a:rPr>
              <a:t> </a:t>
            </a:r>
            <a:r>
              <a:rPr lang="en-SG" sz="3200" b="1" i="1" dirty="0" err="1">
                <a:solidFill>
                  <a:schemeClr val="bg1"/>
                </a:solidFill>
              </a:rPr>
              <a:t>pháp</a:t>
            </a:r>
            <a:r>
              <a:rPr lang="en-SG" sz="3200" b="1" i="1" dirty="0">
                <a:solidFill>
                  <a:schemeClr val="bg1"/>
                </a:solidFill>
              </a:rPr>
              <a:t> STEAM </a:t>
            </a:r>
            <a:endParaRPr lang="en-SG" sz="3200" b="1" i="1" dirty="0" smtClean="0">
              <a:solidFill>
                <a:schemeClr val="bg1"/>
              </a:solidFill>
            </a:endParaRPr>
          </a:p>
          <a:p>
            <a:r>
              <a:rPr lang="en-SG" sz="3200" b="1" i="1" dirty="0" err="1" smtClean="0">
                <a:solidFill>
                  <a:schemeClr val="bg1"/>
                </a:solidFill>
              </a:rPr>
              <a:t>trong</a:t>
            </a:r>
            <a:r>
              <a:rPr lang="en-SG" sz="3200" b="1" i="1" dirty="0" smtClean="0">
                <a:solidFill>
                  <a:schemeClr val="bg1"/>
                </a:solidFill>
              </a:rPr>
              <a:t> </a:t>
            </a:r>
            <a:r>
              <a:rPr lang="en-SG" sz="3200" b="1" i="1" dirty="0" err="1" smtClean="0">
                <a:solidFill>
                  <a:schemeClr val="bg1"/>
                </a:solidFill>
              </a:rPr>
              <a:t>các</a:t>
            </a:r>
            <a:r>
              <a:rPr lang="en-SG" sz="3200" b="1" i="1" dirty="0" smtClean="0">
                <a:solidFill>
                  <a:schemeClr val="bg1"/>
                </a:solidFill>
              </a:rPr>
              <a:t> </a:t>
            </a:r>
            <a:r>
              <a:rPr lang="en-SG" sz="3200" b="1" i="1" dirty="0" err="1">
                <a:solidFill>
                  <a:schemeClr val="bg1"/>
                </a:solidFill>
              </a:rPr>
              <a:t>hoạt</a:t>
            </a:r>
            <a:r>
              <a:rPr lang="en-SG" sz="3200" b="1" i="1" dirty="0">
                <a:solidFill>
                  <a:schemeClr val="bg1"/>
                </a:solidFill>
              </a:rPr>
              <a:t> </a:t>
            </a:r>
            <a:r>
              <a:rPr lang="en-SG" sz="3200" b="1" i="1" dirty="0" err="1">
                <a:solidFill>
                  <a:schemeClr val="bg1"/>
                </a:solidFill>
              </a:rPr>
              <a:t>động</a:t>
            </a:r>
            <a:r>
              <a:rPr lang="en-SG" sz="3200" b="1" i="1" dirty="0">
                <a:solidFill>
                  <a:schemeClr val="bg1"/>
                </a:solidFill>
              </a:rPr>
              <a:t> </a:t>
            </a:r>
            <a:r>
              <a:rPr lang="en-SG" sz="3200" b="1" i="1" dirty="0" err="1">
                <a:solidFill>
                  <a:schemeClr val="bg1"/>
                </a:solidFill>
              </a:rPr>
              <a:t>học</a:t>
            </a:r>
            <a:r>
              <a:rPr lang="en-SG" sz="3200" b="1" i="1" dirty="0">
                <a:solidFill>
                  <a:schemeClr val="bg1"/>
                </a:solidFill>
              </a:rPr>
              <a:t> </a:t>
            </a:r>
            <a:r>
              <a:rPr lang="en-SG" sz="3200" b="1" i="1" dirty="0" err="1">
                <a:solidFill>
                  <a:schemeClr val="bg1"/>
                </a:solidFill>
              </a:rPr>
              <a:t>khám</a:t>
            </a:r>
            <a:r>
              <a:rPr lang="en-SG" sz="3200" b="1" i="1" dirty="0">
                <a:solidFill>
                  <a:schemeClr val="bg1"/>
                </a:solidFill>
              </a:rPr>
              <a:t> </a:t>
            </a:r>
            <a:r>
              <a:rPr lang="en-SG" sz="3200" b="1" i="1" dirty="0" err="1">
                <a:solidFill>
                  <a:schemeClr val="bg1"/>
                </a:solidFill>
              </a:rPr>
              <a:t>phá</a:t>
            </a:r>
            <a:r>
              <a:rPr lang="en-SG" sz="3200" b="1" i="1" dirty="0">
                <a:solidFill>
                  <a:schemeClr val="bg1"/>
                </a:solidFill>
              </a:rPr>
              <a:t> </a:t>
            </a:r>
            <a:r>
              <a:rPr lang="en-SG" sz="3200" b="1" i="1" dirty="0" err="1">
                <a:solidFill>
                  <a:schemeClr val="bg1"/>
                </a:solidFill>
              </a:rPr>
              <a:t>cho</a:t>
            </a:r>
            <a:r>
              <a:rPr lang="en-SG" sz="3200" b="1" i="1" dirty="0">
                <a:solidFill>
                  <a:schemeClr val="bg1"/>
                </a:solidFill>
              </a:rPr>
              <a:t> </a:t>
            </a:r>
            <a:r>
              <a:rPr lang="en-SG" sz="3200" b="1" i="1" dirty="0" err="1">
                <a:solidFill>
                  <a:schemeClr val="bg1"/>
                </a:solidFill>
              </a:rPr>
              <a:t>trẻ</a:t>
            </a:r>
            <a:endParaRPr lang="en-US" sz="3200" dirty="0">
              <a:solidFill>
                <a:schemeClr val="bg1"/>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5398341"/>
            <a:ext cx="4684783" cy="4545770"/>
          </a:xfrm>
          <a:prstGeom prst="ellipse">
            <a:avLst/>
          </a:prstGeom>
          <a:ln>
            <a:noFill/>
          </a:ln>
          <a:effectLst>
            <a:softEdge rad="112500"/>
          </a:effectLst>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t="18560"/>
          <a:stretch/>
        </p:blipFill>
        <p:spPr>
          <a:xfrm>
            <a:off x="12569746" y="698833"/>
            <a:ext cx="4682311" cy="5084328"/>
          </a:xfrm>
          <a:prstGeom prst="ellipse">
            <a:avLst/>
          </a:prstGeom>
          <a:ln>
            <a:noFill/>
          </a:ln>
          <a:effectLst>
            <a:softEdge rad="112500"/>
          </a:effectLst>
        </p:spPr>
      </p:pic>
    </p:spTree>
    <p:extLst>
      <p:ext uri="{BB962C8B-B14F-4D97-AF65-F5344CB8AC3E}">
        <p14:creationId xmlns:p14="http://schemas.microsoft.com/office/powerpoint/2010/main" val="28349210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extBox 5"/>
          <p:cNvSpPr txBox="1"/>
          <p:nvPr/>
        </p:nvSpPr>
        <p:spPr>
          <a:xfrm>
            <a:off x="10418465" y="3060125"/>
            <a:ext cx="6840835" cy="986780"/>
          </a:xfrm>
          <a:prstGeom prst="rect">
            <a:avLst/>
          </a:prstGeom>
        </p:spPr>
        <p:txBody>
          <a:bodyPr lIns="0" tIns="0" rIns="0" bIns="0" rtlCol="0" anchor="t">
            <a:spAutoFit/>
          </a:bodyPr>
          <a:lstStyle/>
          <a:p>
            <a:pPr>
              <a:lnSpc>
                <a:spcPts val="2600"/>
              </a:lnSpc>
            </a:pPr>
            <a:r>
              <a:rPr lang="en-US" sz="2000">
                <a:solidFill>
                  <a:srgbClr val="FFFDE7"/>
                </a:solidFill>
                <a:latin typeface="TT Norms Light"/>
              </a:rPr>
              <a:t>Áp dụng hoạt ảnh và chuyển tiếp trang cho Bản Thuyết Trình Canva của bạn để nhấn mạnh các ý tưởng và làm cho chúng trở nên đáng nhớ hơn.</a:t>
            </a:r>
          </a:p>
        </p:txBody>
      </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4782800" y="7150178"/>
            <a:ext cx="3154026" cy="3136822"/>
          </a:xfrm>
          <a:prstGeom prst="rect">
            <a:avLst/>
          </a:prstGeom>
        </p:spPr>
      </p:pic>
      <p:sp>
        <p:nvSpPr>
          <p:cNvPr id="10" name="TextBox 6"/>
          <p:cNvSpPr txBox="1"/>
          <p:nvPr/>
        </p:nvSpPr>
        <p:spPr>
          <a:xfrm>
            <a:off x="0" y="-308383"/>
            <a:ext cx="18262599" cy="1184683"/>
          </a:xfrm>
          <a:prstGeom prst="rect">
            <a:avLst/>
          </a:prstGeom>
        </p:spPr>
        <p:txBody>
          <a:bodyPr wrap="square" lIns="0" tIns="0" rIns="0" bIns="0" rtlCol="0" anchor="t">
            <a:spAutoFit/>
          </a:bodyPr>
          <a:lstStyle/>
          <a:p>
            <a:pPr algn="ctr">
              <a:lnSpc>
                <a:spcPts val="10800"/>
              </a:lnSpc>
            </a:pPr>
            <a:r>
              <a:rPr lang="en-US" sz="5000" b="1" dirty="0">
                <a:solidFill>
                  <a:srgbClr val="FF0000"/>
                </a:solidFill>
                <a:latin typeface="Arial" panose="020B0604020202020204" pitchFamily="34" charset="0"/>
                <a:cs typeface="Arial" panose="020B0604020202020204" pitchFamily="34" charset="0"/>
              </a:rPr>
              <a:t>II. GIẢI QUYẾT VẤN ĐỀ</a:t>
            </a:r>
            <a:endParaRPr lang="en-US" sz="5000" dirty="0">
              <a:solidFill>
                <a:srgbClr val="F75B56"/>
              </a:solidFill>
              <a:latin typeface="Arial" panose="020B0604020202020204" pitchFamily="34" charset="0"/>
              <a:cs typeface="Arial" panose="020B0604020202020204" pitchFamily="34" charset="0"/>
            </a:endParaRPr>
          </a:p>
        </p:txBody>
      </p:sp>
      <p:grpSp>
        <p:nvGrpSpPr>
          <p:cNvPr id="11" name="Group 3"/>
          <p:cNvGrpSpPr/>
          <p:nvPr/>
        </p:nvGrpSpPr>
        <p:grpSpPr>
          <a:xfrm>
            <a:off x="297114" y="1028700"/>
            <a:ext cx="10599486" cy="8229600"/>
            <a:chOff x="0" y="0"/>
            <a:chExt cx="4519493" cy="1274451"/>
          </a:xfrm>
        </p:grpSpPr>
        <p:sp>
          <p:nvSpPr>
            <p:cNvPr id="12" name="Freeform 4"/>
            <p:cNvSpPr/>
            <p:nvPr/>
          </p:nvSpPr>
          <p:spPr>
            <a:xfrm>
              <a:off x="0" y="0"/>
              <a:ext cx="4519493" cy="1274451"/>
            </a:xfrm>
            <a:custGeom>
              <a:avLst/>
              <a:gdLst/>
              <a:ahLst/>
              <a:cxnLst/>
              <a:rect l="l" t="t" r="r" b="b"/>
              <a:pathLst>
                <a:path w="4519493" h="1274451">
                  <a:moveTo>
                    <a:pt x="4395033" y="1274451"/>
                  </a:moveTo>
                  <a:lnTo>
                    <a:pt x="124460" y="1274451"/>
                  </a:lnTo>
                  <a:cubicBezTo>
                    <a:pt x="55880" y="1274451"/>
                    <a:pt x="0" y="1218571"/>
                    <a:pt x="0" y="1149991"/>
                  </a:cubicBezTo>
                  <a:lnTo>
                    <a:pt x="0" y="124460"/>
                  </a:lnTo>
                  <a:cubicBezTo>
                    <a:pt x="0" y="55880"/>
                    <a:pt x="55880" y="0"/>
                    <a:pt x="124460" y="0"/>
                  </a:cubicBezTo>
                  <a:lnTo>
                    <a:pt x="4395033" y="0"/>
                  </a:lnTo>
                  <a:cubicBezTo>
                    <a:pt x="4463613" y="0"/>
                    <a:pt x="4519493" y="55880"/>
                    <a:pt x="4519493" y="124460"/>
                  </a:cubicBezTo>
                  <a:lnTo>
                    <a:pt x="4519493" y="1149991"/>
                  </a:lnTo>
                  <a:cubicBezTo>
                    <a:pt x="4519493" y="1218571"/>
                    <a:pt x="4463613" y="1274451"/>
                    <a:pt x="4395033" y="1274451"/>
                  </a:cubicBezTo>
                  <a:close/>
                </a:path>
              </a:pathLst>
            </a:custGeom>
            <a:solidFill>
              <a:srgbClr val="EDECED"/>
            </a:solidFill>
          </p:spPr>
        </p:sp>
      </p:grpSp>
      <p:pic>
        <p:nvPicPr>
          <p:cNvPr id="13"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0989439">
            <a:off x="727772" y="797384"/>
            <a:ext cx="931453" cy="1118557"/>
          </a:xfrm>
          <a:prstGeom prst="rect">
            <a:avLst/>
          </a:prstGeom>
        </p:spPr>
      </p:pic>
      <p:sp>
        <p:nvSpPr>
          <p:cNvPr id="14" name="TextBox 13"/>
          <p:cNvSpPr txBox="1"/>
          <p:nvPr/>
        </p:nvSpPr>
        <p:spPr>
          <a:xfrm>
            <a:off x="1929797" y="1211580"/>
            <a:ext cx="7442803" cy="443198"/>
          </a:xfrm>
          <a:prstGeom prst="rect">
            <a:avLst/>
          </a:prstGeom>
        </p:spPr>
        <p:txBody>
          <a:bodyPr wrap="square" lIns="0" tIns="0" rIns="0" bIns="0" rtlCol="0" anchor="t">
            <a:spAutoFit/>
          </a:bodyPr>
          <a:lstStyle/>
          <a:p>
            <a:pPr>
              <a:lnSpc>
                <a:spcPct val="120000"/>
              </a:lnSpc>
              <a:spcBef>
                <a:spcPts val="110"/>
              </a:spcBef>
              <a:spcAft>
                <a:spcPts val="0"/>
              </a:spcAft>
            </a:pPr>
            <a:r>
              <a:rPr lang="en-SG" sz="2400" b="1" i="1" dirty="0">
                <a:solidFill>
                  <a:srgbClr val="006600"/>
                </a:solidFill>
                <a:latin typeface="Arial" panose="020B0604020202020204" pitchFamily="34" charset="0"/>
                <a:ea typeface="Times" panose="02020603050405020304" pitchFamily="18" charset="0"/>
                <a:cs typeface="Arial" panose="020B0604020202020204" pitchFamily="34" charset="0"/>
              </a:rPr>
              <a:t>3.1 </a:t>
            </a:r>
            <a:r>
              <a:rPr lang="en-SG" sz="2400" b="1" i="1" dirty="0" err="1">
                <a:solidFill>
                  <a:srgbClr val="006600"/>
                </a:solidFill>
                <a:latin typeface="Arial" panose="020B0604020202020204" pitchFamily="34" charset="0"/>
                <a:ea typeface="Times" panose="02020603050405020304" pitchFamily="18" charset="0"/>
                <a:cs typeface="Arial" panose="020B0604020202020204" pitchFamily="34" charset="0"/>
              </a:rPr>
              <a:t>Biện</a:t>
            </a:r>
            <a:r>
              <a:rPr lang="en-SG" sz="2400" b="1" i="1" dirty="0">
                <a:solidFill>
                  <a:srgbClr val="006600"/>
                </a:solidFill>
                <a:latin typeface="Arial" panose="020B0604020202020204" pitchFamily="34" charset="0"/>
                <a:ea typeface="Times" panose="02020603050405020304" pitchFamily="18" charset="0"/>
                <a:cs typeface="Arial" panose="020B0604020202020204" pitchFamily="34" charset="0"/>
              </a:rPr>
              <a:t> </a:t>
            </a:r>
            <a:r>
              <a:rPr lang="en-SG" sz="2400" b="1" i="1" dirty="0" err="1">
                <a:solidFill>
                  <a:srgbClr val="006600"/>
                </a:solidFill>
                <a:latin typeface="Arial" panose="020B0604020202020204" pitchFamily="34" charset="0"/>
                <a:ea typeface="Times" panose="02020603050405020304" pitchFamily="18" charset="0"/>
                <a:cs typeface="Arial" panose="020B0604020202020204" pitchFamily="34" charset="0"/>
              </a:rPr>
              <a:t>pháp</a:t>
            </a:r>
            <a:r>
              <a:rPr lang="en-SG" sz="2400" b="1" i="1" dirty="0">
                <a:solidFill>
                  <a:srgbClr val="006600"/>
                </a:solidFill>
                <a:latin typeface="Arial" panose="020B0604020202020204" pitchFamily="34" charset="0"/>
                <a:ea typeface="Times" panose="02020603050405020304" pitchFamily="18" charset="0"/>
                <a:cs typeface="Arial" panose="020B0604020202020204" pitchFamily="34" charset="0"/>
              </a:rPr>
              <a:t> 1: </a:t>
            </a:r>
            <a:r>
              <a:rPr lang="en-SG" sz="2400" b="1" i="1" dirty="0" err="1">
                <a:solidFill>
                  <a:srgbClr val="006600"/>
                </a:solidFill>
                <a:latin typeface="Arial" panose="020B0604020202020204" pitchFamily="34" charset="0"/>
                <a:ea typeface="Times" panose="02020603050405020304" pitchFamily="18" charset="0"/>
                <a:cs typeface="Arial" panose="020B0604020202020204" pitchFamily="34" charset="0"/>
              </a:rPr>
              <a:t>Bồi</a:t>
            </a:r>
            <a:r>
              <a:rPr lang="en-SG" sz="2400" b="1" i="1" dirty="0">
                <a:solidFill>
                  <a:srgbClr val="006600"/>
                </a:solidFill>
                <a:latin typeface="Arial" panose="020B0604020202020204" pitchFamily="34" charset="0"/>
                <a:ea typeface="Times" panose="02020603050405020304" pitchFamily="18" charset="0"/>
                <a:cs typeface="Arial" panose="020B0604020202020204" pitchFamily="34" charset="0"/>
              </a:rPr>
              <a:t> </a:t>
            </a:r>
            <a:r>
              <a:rPr lang="en-SG" sz="2400" b="1" i="1" dirty="0" err="1">
                <a:solidFill>
                  <a:srgbClr val="006600"/>
                </a:solidFill>
                <a:latin typeface="Arial" panose="020B0604020202020204" pitchFamily="34" charset="0"/>
                <a:ea typeface="Times" panose="02020603050405020304" pitchFamily="18" charset="0"/>
                <a:cs typeface="Arial" panose="020B0604020202020204" pitchFamily="34" charset="0"/>
              </a:rPr>
              <a:t>dưỡng</a:t>
            </a:r>
            <a:r>
              <a:rPr lang="en-SG" sz="2400" b="1" i="1" dirty="0">
                <a:solidFill>
                  <a:srgbClr val="006600"/>
                </a:solidFill>
                <a:latin typeface="Arial" panose="020B0604020202020204" pitchFamily="34" charset="0"/>
                <a:ea typeface="Times" panose="02020603050405020304" pitchFamily="18" charset="0"/>
                <a:cs typeface="Arial" panose="020B0604020202020204" pitchFamily="34" charset="0"/>
              </a:rPr>
              <a:t> </a:t>
            </a:r>
            <a:r>
              <a:rPr lang="en-SG" sz="2400" b="1" i="1" dirty="0" err="1">
                <a:solidFill>
                  <a:srgbClr val="006600"/>
                </a:solidFill>
                <a:latin typeface="Arial" panose="020B0604020202020204" pitchFamily="34" charset="0"/>
                <a:ea typeface="Times" panose="02020603050405020304" pitchFamily="18" charset="0"/>
                <a:cs typeface="Arial" panose="020B0604020202020204" pitchFamily="34" charset="0"/>
              </a:rPr>
              <a:t>chuyên</a:t>
            </a:r>
            <a:r>
              <a:rPr lang="en-SG" sz="2400" b="1" i="1" dirty="0">
                <a:solidFill>
                  <a:srgbClr val="006600"/>
                </a:solidFill>
                <a:latin typeface="Arial" panose="020B0604020202020204" pitchFamily="34" charset="0"/>
                <a:ea typeface="Times" panose="02020603050405020304" pitchFamily="18" charset="0"/>
                <a:cs typeface="Arial" panose="020B0604020202020204" pitchFamily="34" charset="0"/>
              </a:rPr>
              <a:t> </a:t>
            </a:r>
            <a:r>
              <a:rPr lang="en-SG" sz="2400" b="1" i="1" dirty="0" err="1">
                <a:solidFill>
                  <a:srgbClr val="006600"/>
                </a:solidFill>
                <a:latin typeface="Arial" panose="020B0604020202020204" pitchFamily="34" charset="0"/>
                <a:ea typeface="Times" panose="02020603050405020304" pitchFamily="18" charset="0"/>
                <a:cs typeface="Arial" panose="020B0604020202020204" pitchFamily="34" charset="0"/>
              </a:rPr>
              <a:t>môn</a:t>
            </a:r>
            <a:r>
              <a:rPr lang="en-SG" sz="2400" b="1" i="1" dirty="0">
                <a:solidFill>
                  <a:srgbClr val="006600"/>
                </a:solidFill>
                <a:latin typeface="Arial" panose="020B0604020202020204" pitchFamily="34" charset="0"/>
                <a:ea typeface="Times" panose="02020603050405020304" pitchFamily="18" charset="0"/>
                <a:cs typeface="Arial" panose="020B0604020202020204" pitchFamily="34" charset="0"/>
              </a:rPr>
              <a:t> </a:t>
            </a:r>
            <a:r>
              <a:rPr lang="en-SG" sz="2400" b="1" i="1" dirty="0" err="1">
                <a:solidFill>
                  <a:srgbClr val="006600"/>
                </a:solidFill>
                <a:latin typeface="Arial" panose="020B0604020202020204" pitchFamily="34" charset="0"/>
                <a:ea typeface="Times" panose="02020603050405020304" pitchFamily="18" charset="0"/>
                <a:cs typeface="Arial" panose="020B0604020202020204" pitchFamily="34" charset="0"/>
              </a:rPr>
              <a:t>nghiệp</a:t>
            </a:r>
            <a:r>
              <a:rPr lang="en-SG" sz="2400" b="1" i="1" dirty="0">
                <a:solidFill>
                  <a:srgbClr val="006600"/>
                </a:solidFill>
                <a:latin typeface="Arial" panose="020B0604020202020204" pitchFamily="34" charset="0"/>
                <a:ea typeface="Times" panose="02020603050405020304" pitchFamily="18" charset="0"/>
                <a:cs typeface="Arial" panose="020B0604020202020204" pitchFamily="34" charset="0"/>
              </a:rPr>
              <a:t> </a:t>
            </a:r>
            <a:r>
              <a:rPr lang="en-SG" sz="2400" b="1" i="1" dirty="0" err="1">
                <a:solidFill>
                  <a:srgbClr val="006600"/>
                </a:solidFill>
                <a:latin typeface="Arial" panose="020B0604020202020204" pitchFamily="34" charset="0"/>
                <a:ea typeface="Times" panose="02020603050405020304" pitchFamily="18" charset="0"/>
                <a:cs typeface="Arial" panose="020B0604020202020204" pitchFamily="34" charset="0"/>
              </a:rPr>
              <a:t>vụ</a:t>
            </a:r>
            <a:endParaRPr lang="en-US" sz="2400" dirty="0">
              <a:solidFill>
                <a:srgbClr val="006600"/>
              </a:solidFill>
              <a:latin typeface="Arial" panose="020B0604020202020204" pitchFamily="34" charset="0"/>
              <a:ea typeface="Times" panose="02020603050405020304" pitchFamily="18" charset="0"/>
              <a:cs typeface="Arial" panose="020B0604020202020204" pitchFamily="34" charset="0"/>
            </a:endParaRPr>
          </a:p>
        </p:txBody>
      </p:sp>
      <p:sp>
        <p:nvSpPr>
          <p:cNvPr id="15" name="Rectangle 14"/>
          <p:cNvSpPr/>
          <p:nvPr/>
        </p:nvSpPr>
        <p:spPr>
          <a:xfrm>
            <a:off x="297114" y="1714500"/>
            <a:ext cx="10370886" cy="8171468"/>
          </a:xfrm>
          <a:prstGeom prst="rect">
            <a:avLst/>
          </a:prstGeom>
        </p:spPr>
        <p:txBody>
          <a:bodyPr wrap="square">
            <a:spAutoFit/>
          </a:bodyPr>
          <a:lstStyle/>
          <a:p>
            <a:pPr marL="457200" indent="-457200" algn="just">
              <a:buFont typeface="Wingdings" panose="05000000000000000000" pitchFamily="2" charset="2"/>
              <a:buChar char="Ø"/>
            </a:pPr>
            <a:r>
              <a:rPr lang="en-SG" sz="2500" dirty="0">
                <a:latin typeface="Arial" panose="020B0604020202020204" pitchFamily="34" charset="0"/>
                <a:cs typeface="Arial" panose="020B0604020202020204" pitchFamily="34" charset="0"/>
              </a:rPr>
              <a:t>V</a:t>
            </a:r>
            <a:r>
              <a:rPr lang="vi-VN" sz="2500" dirty="0" smtClean="0">
                <a:latin typeface="Arial" panose="020B0604020202020204" pitchFamily="34" charset="0"/>
                <a:cs typeface="Arial" panose="020B0604020202020204" pitchFamily="34" charset="0"/>
              </a:rPr>
              <a:t>iệc </a:t>
            </a:r>
            <a:r>
              <a:rPr lang="vi-VN" sz="2500" dirty="0">
                <a:latin typeface="Arial" panose="020B0604020202020204" pitchFamily="34" charset="0"/>
                <a:cs typeface="Arial" panose="020B0604020202020204" pitchFamily="34" charset="0"/>
              </a:rPr>
              <a:t>tự học hỏi, nâng cao trình độ chuyên môn nghiệp vụ cho bản thân là điều đặt lên hàng đầu đối với mỗi giáo viên. Muốn thực hiện được điều đó mỗi giáo viên phải tự tìm tòi sách báo và các phương tiện thông tin đại chúng để trau dồi kiến thức. Bản thân phải tự tìm hiểu rõ ý nghĩa, lợi ích của phương pháp đem lại cho trẻ, lựa chọn, áp dụng những yếu tố phù hợp với lứa tuổi mình đảm nhận từ đó lựa chọn các hoạt động tổ chức phù hợp và đạt hiệu quả giáo dục</a:t>
            </a:r>
            <a:r>
              <a:rPr lang="vi-VN" sz="2500" dirty="0" smtClean="0">
                <a:latin typeface="Arial" panose="020B0604020202020204" pitchFamily="34" charset="0"/>
                <a:cs typeface="Arial" panose="020B0604020202020204" pitchFamily="34" charset="0"/>
              </a:rPr>
              <a:t>.</a:t>
            </a:r>
            <a:endParaRPr lang="en-US" sz="2500" dirty="0" smtClean="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r>
              <a:rPr lang="vi-VN" sz="2500" dirty="0"/>
              <a:t>Khi được học tập tham gia các buổi tập huấn học tập STEAM do các chuyên gia STEAM đào tạo và hướng dẫn, tôi nhận thấy để ứng dụng được phương pháp này vào hoạt động khám phá cho trẻ thì bản thân giáo viên phải có vốn kiến thức xã hội rất lớn và có khả năng ứng dụng công nghệ, sử dụng các vật dụng công nghệ một cách thuần thục. Giáo viên không chỉ kết hợp hài hòa các ứng dụng mà còn giúp trẻ được sử dụng các kiến thức công nghệ một cách bài bản và chuyên </a:t>
            </a:r>
            <a:r>
              <a:rPr lang="vi-VN" sz="2500" dirty="0" smtClean="0"/>
              <a:t>nghiệp.</a:t>
            </a:r>
            <a:endParaRPr lang="en-US" sz="2500" dirty="0"/>
          </a:p>
          <a:p>
            <a:pPr marL="457200" indent="-457200" algn="just">
              <a:buFont typeface="Wingdings" panose="05000000000000000000" pitchFamily="2" charset="2"/>
              <a:buChar char="Ø"/>
            </a:pPr>
            <a:r>
              <a:rPr lang="en-US" sz="2500" dirty="0" smtClean="0">
                <a:latin typeface="Arial" panose="020B0604020202020204" pitchFamily="34" charset="0"/>
                <a:cs typeface="Arial" panose="020B0604020202020204" pitchFamily="34" charset="0"/>
              </a:rPr>
              <a:t>T</a:t>
            </a:r>
            <a:r>
              <a:rPr lang="nl-NL" sz="2500" dirty="0" smtClean="0">
                <a:latin typeface="Arial" panose="020B0604020202020204" pitchFamily="34" charset="0"/>
                <a:cs typeface="Arial" panose="020B0604020202020204" pitchFamily="34" charset="0"/>
              </a:rPr>
              <a:t>ôi </a:t>
            </a:r>
            <a:r>
              <a:rPr lang="nl-NL" sz="2500" dirty="0">
                <a:latin typeface="Arial" panose="020B0604020202020204" pitchFamily="34" charset="0"/>
                <a:cs typeface="Arial" panose="020B0604020202020204" pitchFamily="34" charset="0"/>
              </a:rPr>
              <a:t>cũng đã tìm hiểu và đọc một số các tài liệu hướng dẫn giáo viên ứng dụng phương pháp giáo dục STEAM như:</a:t>
            </a:r>
            <a:r>
              <a:rPr lang="nl-NL" sz="2500" b="1" dirty="0">
                <a:latin typeface="Arial" panose="020B0604020202020204" pitchFamily="34" charset="0"/>
                <a:cs typeface="Arial" panose="020B0604020202020204" pitchFamily="34" charset="0"/>
              </a:rPr>
              <a:t> </a:t>
            </a:r>
            <a:r>
              <a:rPr lang="nl-NL" sz="2500" dirty="0">
                <a:latin typeface="Arial" panose="020B0604020202020204" pitchFamily="34" charset="0"/>
                <a:cs typeface="Arial" panose="020B0604020202020204" pitchFamily="34" charset="0"/>
              </a:rPr>
              <a:t>"</a:t>
            </a:r>
            <a:r>
              <a:rPr lang="en-SG" sz="2500" dirty="0">
                <a:latin typeface="Arial" panose="020B0604020202020204" pitchFamily="34" charset="0"/>
                <a:cs typeface="Arial" panose="020B0604020202020204" pitchFamily="34" charset="0"/>
              </a:rPr>
              <a:t>Steam Stories - </a:t>
            </a:r>
            <a:r>
              <a:rPr lang="en-SG" sz="2500" dirty="0" err="1">
                <a:latin typeface="Arial" panose="020B0604020202020204" pitchFamily="34" charset="0"/>
                <a:cs typeface="Arial" panose="020B0604020202020204" pitchFamily="34" charset="0"/>
              </a:rPr>
              <a:t>Kỹ</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Năng</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Tự</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Giải</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Quyết</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Vấn</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Đề</a:t>
            </a:r>
            <a:r>
              <a:rPr lang="en-SG" sz="2500" dirty="0">
                <a:latin typeface="Arial" panose="020B0604020202020204" pitchFamily="34" charset="0"/>
                <a:cs typeface="Arial" panose="020B0604020202020204" pitchFamily="34" charset="0"/>
              </a:rPr>
              <a:t> - </a:t>
            </a:r>
            <a:r>
              <a:rPr lang="en-SG" sz="2500" dirty="0" err="1">
                <a:latin typeface="Arial" panose="020B0604020202020204" pitchFamily="34" charset="0"/>
                <a:cs typeface="Arial" panose="020B0604020202020204" pitchFamily="34" charset="0"/>
              </a:rPr>
              <a:t>Tự</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Làm</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Sân</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Chơi</a:t>
            </a:r>
            <a:r>
              <a:rPr lang="en-SG" sz="2500" dirty="0">
                <a:latin typeface="Arial" panose="020B0604020202020204" pitchFamily="34" charset="0"/>
                <a:cs typeface="Arial" panose="020B0604020202020204" pitchFamily="34" charset="0"/>
              </a:rPr>
              <a:t> (Engineering - </a:t>
            </a:r>
            <a:r>
              <a:rPr lang="en-SG" sz="2500" dirty="0" err="1">
                <a:latin typeface="Arial" panose="020B0604020202020204" pitchFamily="34" charset="0"/>
                <a:cs typeface="Arial" panose="020B0604020202020204" pitchFamily="34" charset="0"/>
              </a:rPr>
              <a:t>Kỹ</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Thuật</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Sửa</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Rô-Bốt</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Tác</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giả</a:t>
            </a:r>
            <a:r>
              <a:rPr lang="en-SG" sz="2500" dirty="0">
                <a:latin typeface="Arial" panose="020B0604020202020204" pitchFamily="34" charset="0"/>
                <a:cs typeface="Arial" panose="020B0604020202020204" pitchFamily="34" charset="0"/>
              </a:rPr>
              <a:t>: Jonathan Litton, </a:t>
            </a:r>
            <a:r>
              <a:rPr lang="en-SG" sz="2500" dirty="0" err="1">
                <a:latin typeface="Arial" panose="020B0604020202020204" pitchFamily="34" charset="0"/>
                <a:cs typeface="Arial" panose="020B0604020202020204" pitchFamily="34" charset="0"/>
              </a:rPr>
              <a:t>Magalí</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Mansilla</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Nhà</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xuất</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bản</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Giáo</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Dục</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Việt</a:t>
            </a:r>
            <a:r>
              <a:rPr lang="en-SG" sz="2500" dirty="0">
                <a:latin typeface="Arial" panose="020B0604020202020204" pitchFamily="34" charset="0"/>
                <a:cs typeface="Arial" panose="020B0604020202020204" pitchFamily="34" charset="0"/>
              </a:rPr>
              <a:t> Nam; "</a:t>
            </a:r>
            <a:r>
              <a:rPr lang="en-SG" sz="2500" dirty="0" err="1">
                <a:latin typeface="Arial" panose="020B0604020202020204" pitchFamily="34" charset="0"/>
                <a:cs typeface="Arial" panose="020B0604020202020204" pitchFamily="34" charset="0"/>
              </a:rPr>
              <a:t>Giáo</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Dục</a:t>
            </a:r>
            <a:r>
              <a:rPr lang="en-SG" sz="2500" dirty="0">
                <a:latin typeface="Arial" panose="020B0604020202020204" pitchFamily="34" charset="0"/>
                <a:cs typeface="Arial" panose="020B0604020202020204" pitchFamily="34" charset="0"/>
              </a:rPr>
              <a:t> Stem/ Steam: </a:t>
            </a:r>
            <a:r>
              <a:rPr lang="en-SG" sz="2500" dirty="0" err="1">
                <a:latin typeface="Arial" panose="020B0604020202020204" pitchFamily="34" charset="0"/>
                <a:cs typeface="Arial" panose="020B0604020202020204" pitchFamily="34" charset="0"/>
              </a:rPr>
              <a:t>Từ</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Trải</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Nghiệm</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Thực</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Hành</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Đến</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Tư</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Duy</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Sáng</a:t>
            </a:r>
            <a:r>
              <a:rPr lang="en-SG" sz="2500" dirty="0">
                <a:latin typeface="Arial" panose="020B0604020202020204" pitchFamily="34" charset="0"/>
                <a:cs typeface="Arial" panose="020B0604020202020204" pitchFamily="34" charset="0"/>
              </a:rPr>
              <a:t> </a:t>
            </a:r>
            <a:r>
              <a:rPr lang="en-SG" sz="2500" dirty="0" err="1">
                <a:latin typeface="Arial" panose="020B0604020202020204" pitchFamily="34" charset="0"/>
                <a:cs typeface="Arial" panose="020B0604020202020204" pitchFamily="34" charset="0"/>
              </a:rPr>
              <a:t>Tạo</a:t>
            </a:r>
            <a:r>
              <a:rPr lang="en-SG" sz="2500" dirty="0">
                <a:latin typeface="Arial" panose="020B0604020202020204" pitchFamily="34" charset="0"/>
                <a:cs typeface="Arial" panose="020B0604020202020204" pitchFamily="34" charset="0"/>
              </a:rPr>
              <a:t>" NXB </a:t>
            </a:r>
            <a:r>
              <a:rPr lang="en-SG" sz="2500" dirty="0" err="1">
                <a:latin typeface="Arial" panose="020B0604020202020204" pitchFamily="34" charset="0"/>
                <a:cs typeface="Arial" panose="020B0604020202020204" pitchFamily="34" charset="0"/>
              </a:rPr>
              <a:t>Trẻ</a:t>
            </a:r>
            <a:r>
              <a:rPr lang="en-SG" sz="2500" dirty="0">
                <a:latin typeface="Arial" panose="020B0604020202020204" pitchFamily="34" charset="0"/>
                <a:cs typeface="Arial" panose="020B0604020202020204" pitchFamily="34" charset="0"/>
              </a:rPr>
              <a:t>…..</a:t>
            </a:r>
            <a:endParaRPr lang="en-US" sz="2500"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rotWithShape="1">
          <a:blip r:embed="rId8"/>
          <a:srcRect l="7248" t="5207" r="8419" b="14585"/>
          <a:stretch/>
        </p:blipFill>
        <p:spPr>
          <a:xfrm>
            <a:off x="11235774" y="1115002"/>
            <a:ext cx="4745135" cy="40284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Sách - 52 Thí Nghiệm STEAM Siêu Thú Vị Kích Thích Trí Sáng Tạo | Shopee  Việt Na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868399" y="5284468"/>
            <a:ext cx="4011931" cy="40119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TotalTime>
  <Words>4039</Words>
  <Application>Microsoft Office PowerPoint</Application>
  <PresentationFormat>Custom</PresentationFormat>
  <Paragraphs>142</Paragraphs>
  <Slides>18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TT Norms Light</vt:lpstr>
      <vt:lpstr>Times</vt:lpstr>
      <vt:lpstr>Times New Roman</vt:lpstr>
      <vt:lpstr>Times New Roman (Headings)</vt:lpstr>
      <vt:lpstr>Arial</vt:lpstr>
      <vt:lpstr>Quicksand Bold</vt:lpstr>
      <vt:lpstr>Bernoru</vt:lpstr>
      <vt:lpstr>Wingdings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Vàng Xanh lá và Xanh dương Hình học Hiện đại Hội thảo về sức khỏe tinh thần Hội thảo trực tuyến Bản thuyết trình Keynote</dc:title>
  <dc:creator>HP-HUYEN</dc:creator>
  <cp:lastModifiedBy>A333</cp:lastModifiedBy>
  <cp:revision>24</cp:revision>
  <dcterms:created xsi:type="dcterms:W3CDTF">2006-08-16T00:00:00Z</dcterms:created>
  <dcterms:modified xsi:type="dcterms:W3CDTF">2022-10-12T03:59:05Z</dcterms:modified>
  <dc:identifier>DAFOsaKr1GI</dc:identifier>
</cp:coreProperties>
</file>