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7" r:id="rId3"/>
    <p:sldId id="274" r:id="rId4"/>
    <p:sldId id="271" r:id="rId5"/>
    <p:sldId id="272" r:id="rId6"/>
    <p:sldId id="275" r:id="rId7"/>
    <p:sldId id="2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49" autoAdjust="0"/>
  </p:normalViewPr>
  <p:slideViewPr>
    <p:cSldViewPr snapToGrid="0">
      <p:cViewPr varScale="1">
        <p:scale>
          <a:sx n="63" d="100"/>
          <a:sy n="63" d="100"/>
        </p:scale>
        <p:origin x="10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5/8/2023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5/8/2023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5/8/2023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5/8/2023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5/8/2023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5/8/2023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5/8/2023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5/8/2023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 NGỮ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2819400" y="3514337"/>
            <a:ext cx="58850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D1 ( 24-36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</a:t>
            </a:r>
            <a:r>
              <a:rPr lang="en-US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2022-2023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4023359" y="2697735"/>
            <a:ext cx="4236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VĂN HỌC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46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301240" y="624840"/>
            <a:ext cx="1843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</a:rPr>
              <a:t>1.Ổn </a:t>
            </a:r>
            <a:r>
              <a:rPr lang="en-US" sz="2800" dirty="0" err="1" smtClean="0">
                <a:solidFill>
                  <a:srgbClr val="FF0000"/>
                </a:solidFill>
              </a:rPr>
              <a:t>định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0" y="1950720"/>
            <a:ext cx="4572000" cy="2492990"/>
          </a:xfrm>
          <a:prstGeom prst="rect">
            <a:avLst/>
          </a:prstGeom>
        </p:spPr>
        <p:txBody>
          <a:bodyPr>
            <a:spAutoFit/>
          </a:bodyPr>
          <a:lstStyle/>
          <a:p>
            <a:pPr marR="152400"/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Cũng gọi là hạt</a:t>
            </a:r>
            <a:r>
              <a:rPr lang="vi-VN" sz="2400" dirty="0">
                <a:solidFill>
                  <a:srgbClr val="333333"/>
                </a:solidFill>
              </a:rPr>
              <a:t/>
            </a:r>
            <a:br>
              <a:rPr lang="vi-VN" sz="2400" dirty="0">
                <a:solidFill>
                  <a:srgbClr val="333333"/>
                </a:solidFill>
              </a:rPr>
            </a:br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Không cầm được đâu</a:t>
            </a:r>
            <a:b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</a:br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Làm nên ao sâu</a:t>
            </a:r>
            <a:b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</a:br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Làm nên hồ rộng</a:t>
            </a:r>
            <a:r>
              <a:rPr lang="vi-VN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?</a:t>
            </a:r>
            <a:endParaRPr lang="en-US" sz="2400" dirty="0" smtClean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 marR="152400"/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</a:rPr>
              <a:t>hạt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? </a:t>
            </a:r>
            <a:endParaRPr lang="vi-VN" sz="2400" dirty="0">
              <a:solidFill>
                <a:srgbClr val="333333"/>
              </a:solidFill>
            </a:endParaRPr>
          </a:p>
          <a:p>
            <a:r>
              <a:rPr lang="vi-VN" dirty="0"/>
              <a:t/>
            </a:r>
            <a:br>
              <a:rPr lang="vi-VN" dirty="0"/>
            </a:b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080" y="1677650"/>
            <a:ext cx="736092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2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2.Phương </a:t>
            </a:r>
            <a:r>
              <a:rPr lang="en-US" sz="3200" dirty="0" err="1" smtClean="0">
                <a:solidFill>
                  <a:srgbClr val="FF0000"/>
                </a:solidFill>
              </a:rPr>
              <a:t>pháp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 smtClean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69920" y="915799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inherit"/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  <a:latin typeface="inherit"/>
              </a:rPr>
              <a:t> 1 : </a:t>
            </a:r>
            <a:r>
              <a:rPr lang="en-US" sz="2800" b="1" dirty="0" err="1" smtClean="0">
                <a:solidFill>
                  <a:srgbClr val="FF0000"/>
                </a:solidFill>
                <a:latin typeface="inherit"/>
              </a:rPr>
              <a:t>Cô</a:t>
            </a:r>
            <a:r>
              <a:rPr lang="en-US" sz="2800" b="1" dirty="0" smtClean="0">
                <a:solidFill>
                  <a:srgbClr val="FF0000"/>
                </a:solidFill>
                <a:latin typeface="inheri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inherit"/>
              </a:rPr>
              <a:t>đọc</a:t>
            </a:r>
            <a:r>
              <a:rPr lang="en-US" sz="2800" b="1" dirty="0" smtClean="0">
                <a:solidFill>
                  <a:srgbClr val="FF0000"/>
                </a:solidFill>
                <a:latin typeface="inherit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inherit"/>
              </a:rPr>
              <a:t>Bài </a:t>
            </a:r>
            <a:r>
              <a:rPr lang="vi-VN" sz="2800" b="1" dirty="0">
                <a:solidFill>
                  <a:srgbClr val="FF0000"/>
                </a:solidFill>
                <a:latin typeface="inherit"/>
              </a:rPr>
              <a:t>thơ Mưa rơi</a:t>
            </a:r>
          </a:p>
          <a:p>
            <a:r>
              <a:rPr lang="vi-VN" sz="2800" dirty="0">
                <a:solidFill>
                  <a:srgbClr val="FF0000"/>
                </a:solidFill>
                <a:latin typeface="inherit"/>
              </a:rPr>
              <a:t>Tí tách đều đều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Từng giọt mưa rơi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xanh cây lúa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mát cánh đồng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cho hoa lá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Nẩy lộc đâm chồi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Từng giọt…từng giọt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rơi….mưa rơi.</a:t>
            </a:r>
          </a:p>
          <a:p>
            <a:r>
              <a:rPr lang="vi-VN" sz="2800" i="1" dirty="0">
                <a:solidFill>
                  <a:srgbClr val="FF0000"/>
                </a:solidFill>
                <a:latin typeface="inherit"/>
              </a:rPr>
              <a:t>Tác giả: </a:t>
            </a:r>
            <a:r>
              <a:rPr lang="vi-VN" sz="2800" b="1" i="1" dirty="0">
                <a:solidFill>
                  <a:srgbClr val="FF0000"/>
                </a:solidFill>
                <a:latin typeface="inherit"/>
              </a:rPr>
              <a:t>Trương Thị Minh Huệ</a:t>
            </a:r>
            <a:r>
              <a:rPr lang="vi-VN" sz="2800" i="1" dirty="0">
                <a:solidFill>
                  <a:srgbClr val="FF0000"/>
                </a:solidFill>
                <a:latin typeface="inherit"/>
              </a:rPr>
              <a:t>.</a:t>
            </a:r>
            <a:endParaRPr lang="vi-VN" sz="2800" b="0" i="0" dirty="0">
              <a:solidFill>
                <a:srgbClr val="FF0000"/>
              </a:solidFill>
              <a:effectLst/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7080" y="381000"/>
            <a:ext cx="6218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FF0000"/>
                </a:solidFill>
              </a:rPr>
              <a:t>Lần</a:t>
            </a:r>
            <a:r>
              <a:rPr lang="en-US" sz="2800" dirty="0" smtClean="0">
                <a:solidFill>
                  <a:srgbClr val="FF0000"/>
                </a:solidFill>
              </a:rPr>
              <a:t> 2 : </a:t>
            </a:r>
            <a:r>
              <a:rPr lang="en-US" sz="2800" dirty="0" err="1" smtClean="0">
                <a:solidFill>
                  <a:srgbClr val="FF0000"/>
                </a:solidFill>
              </a:rPr>
              <a:t>Cô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đọc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bài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thơ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ảnh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12192000" cy="56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3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256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6720" y="152400"/>
            <a:ext cx="39871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dirty="0" err="1" smtClean="0">
                <a:solidFill>
                  <a:srgbClr val="0070C0"/>
                </a:solidFill>
              </a:rPr>
              <a:t>Trẻ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đọc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cùng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cô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1159639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3200" b="1" dirty="0">
                <a:solidFill>
                  <a:srgbClr val="0070C0"/>
                </a:solidFill>
                <a:latin typeface="inherit"/>
              </a:rPr>
              <a:t>Bài thơ Mưa rơi</a:t>
            </a:r>
          </a:p>
          <a:p>
            <a:r>
              <a:rPr lang="vi-VN" sz="3200" dirty="0">
                <a:solidFill>
                  <a:srgbClr val="0070C0"/>
                </a:solidFill>
                <a:latin typeface="inherit"/>
              </a:rPr>
              <a:t>Tí tách đều đều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Từng giọt mưa rơi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xanh cây lúa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mát cánh đồng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cho hoa lá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Nẩy lộc đâm chồi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Từng giọt…từng giọt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rơi….mưa rơi.</a:t>
            </a:r>
          </a:p>
          <a:p>
            <a:r>
              <a:rPr lang="vi-VN" sz="3200" i="1" dirty="0">
                <a:solidFill>
                  <a:srgbClr val="0070C0"/>
                </a:solidFill>
                <a:latin typeface="inherit"/>
              </a:rPr>
              <a:t>Tác giả: </a:t>
            </a:r>
            <a:r>
              <a:rPr lang="vi-VN" sz="3200" b="1" i="1" dirty="0">
                <a:solidFill>
                  <a:srgbClr val="0070C0"/>
                </a:solidFill>
                <a:latin typeface="inherit"/>
              </a:rPr>
              <a:t>Trương Thị Minh Huệ</a:t>
            </a:r>
            <a:r>
              <a:rPr lang="vi-VN" sz="3200" i="1" dirty="0">
                <a:solidFill>
                  <a:srgbClr val="0070C0"/>
                </a:solidFill>
                <a:latin typeface="inherit"/>
              </a:rPr>
              <a:t>.</a:t>
            </a:r>
            <a:endParaRPr lang="vi-VN" sz="3200" dirty="0">
              <a:solidFill>
                <a:srgbClr val="0070C0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24451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10" y="1054645"/>
            <a:ext cx="8001000" cy="526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975567"/>
      </p:ext>
    </p:extLst>
  </p:cSld>
  <p:clrMapOvr>
    <a:masterClrMapping/>
  </p:clrMapOvr>
  <p:transition spd="slow" advClick="0" advTm="0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497</TotalTime>
  <Words>193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A3.OpenSansBold-San</vt:lpstr>
      <vt:lpstr>A3.OpenSans-San</vt:lpstr>
      <vt:lpstr>Arial</vt:lpstr>
      <vt:lpstr>Calibri</vt:lpstr>
      <vt:lpstr>Calibri Light</vt:lpstr>
      <vt:lpstr>inherit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Phong1T1</cp:lastModifiedBy>
  <cp:revision>18</cp:revision>
  <dcterms:created xsi:type="dcterms:W3CDTF">2021-12-02T19:20:01Z</dcterms:created>
  <dcterms:modified xsi:type="dcterms:W3CDTF">2023-05-08T03:03:22Z</dcterms:modified>
</cp:coreProperties>
</file>