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60" r:id="rId5"/>
    <p:sldId id="261" r:id="rId6"/>
    <p:sldId id="287" r:id="rId7"/>
    <p:sldId id="262" r:id="rId8"/>
    <p:sldId id="288" r:id="rId9"/>
    <p:sldId id="270" r:id="rId10"/>
    <p:sldId id="267" r:id="rId11"/>
    <p:sldId id="269" r:id="rId12"/>
    <p:sldId id="285" r:id="rId13"/>
    <p:sldId id="273" r:id="rId14"/>
    <p:sldId id="283" r:id="rId15"/>
    <p:sldId id="286" r:id="rId16"/>
    <p:sldId id="274" r:id="rId17"/>
    <p:sldId id="284"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xample-Laptop" initials="E" lastIdx="1" clrIdx="0">
    <p:extLst>
      <p:ext uri="{19B8F6BF-5375-455C-9EA6-DF929625EA0E}">
        <p15:presenceInfo xmlns:p15="http://schemas.microsoft.com/office/powerpoint/2012/main" userId="Example-Laptop" providerId="None"/>
      </p:ext>
    </p:extLst>
  </p:cmAuthor>
  <p:cmAuthor id="2" name="Admin" initials="A" lastIdx="1" clrIdx="1">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E80C8A"/>
    <a:srgbClr val="000099"/>
    <a:srgbClr val="008000"/>
    <a:srgbClr val="CC0066"/>
    <a:srgbClr val="00CC00"/>
    <a:srgbClr val="E44C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2-07-18T15:08:24.736" idx="1">
    <p:pos x="7680" y="0"/>
    <p:text/>
    <p:extLst>
      <p:ext uri="{C676402C-5697-4E1C-873F-D02D1690AC5C}">
        <p15:threadingInfo xmlns:p15="http://schemas.microsoft.com/office/powerpoint/2012/main" timeZoneBias="-4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FF5228-EC74-4884-84F8-7D397BA57DA2}" type="datetimeFigureOut">
              <a:rPr lang="en-US" smtClean="0"/>
              <a:t>23/8/2022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FAC96-6E92-493C-9CA9-FCC1F94DB04C}" type="slidenum">
              <a:rPr lang="en-US" smtClean="0"/>
              <a:t>‹#›</a:t>
            </a:fld>
            <a:endParaRPr lang="en-US"/>
          </a:p>
        </p:txBody>
      </p:sp>
    </p:spTree>
    <p:extLst>
      <p:ext uri="{BB962C8B-B14F-4D97-AF65-F5344CB8AC3E}">
        <p14:creationId xmlns:p14="http://schemas.microsoft.com/office/powerpoint/2010/main" val="999534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FF5228-EC74-4884-84F8-7D397BA57DA2}" type="datetimeFigureOut">
              <a:rPr lang="en-US" smtClean="0"/>
              <a:t>23/8/2022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FAC96-6E92-493C-9CA9-FCC1F94DB04C}" type="slidenum">
              <a:rPr lang="en-US" smtClean="0"/>
              <a:t>‹#›</a:t>
            </a:fld>
            <a:endParaRPr lang="en-US"/>
          </a:p>
        </p:txBody>
      </p:sp>
    </p:spTree>
    <p:extLst>
      <p:ext uri="{BB962C8B-B14F-4D97-AF65-F5344CB8AC3E}">
        <p14:creationId xmlns:p14="http://schemas.microsoft.com/office/powerpoint/2010/main" val="1368338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FF5228-EC74-4884-84F8-7D397BA57DA2}" type="datetimeFigureOut">
              <a:rPr lang="en-US" smtClean="0"/>
              <a:t>23/8/2022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FAC96-6E92-493C-9CA9-FCC1F94DB04C}" type="slidenum">
              <a:rPr lang="en-US" smtClean="0"/>
              <a:t>‹#›</a:t>
            </a:fld>
            <a:endParaRPr lang="en-US"/>
          </a:p>
        </p:txBody>
      </p:sp>
    </p:spTree>
    <p:extLst>
      <p:ext uri="{BB962C8B-B14F-4D97-AF65-F5344CB8AC3E}">
        <p14:creationId xmlns:p14="http://schemas.microsoft.com/office/powerpoint/2010/main" val="2103689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FF5228-EC74-4884-84F8-7D397BA57DA2}" type="datetimeFigureOut">
              <a:rPr lang="en-US" smtClean="0"/>
              <a:t>23/8/2022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FAC96-6E92-493C-9CA9-FCC1F94DB04C}" type="slidenum">
              <a:rPr lang="en-US" smtClean="0"/>
              <a:t>‹#›</a:t>
            </a:fld>
            <a:endParaRPr lang="en-US"/>
          </a:p>
        </p:txBody>
      </p:sp>
    </p:spTree>
    <p:extLst>
      <p:ext uri="{BB962C8B-B14F-4D97-AF65-F5344CB8AC3E}">
        <p14:creationId xmlns:p14="http://schemas.microsoft.com/office/powerpoint/2010/main" val="4110466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EFF5228-EC74-4884-84F8-7D397BA57DA2}" type="datetimeFigureOut">
              <a:rPr lang="en-US" smtClean="0"/>
              <a:t>23/8/2022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FAC96-6E92-493C-9CA9-FCC1F94DB04C}" type="slidenum">
              <a:rPr lang="en-US" smtClean="0"/>
              <a:t>‹#›</a:t>
            </a:fld>
            <a:endParaRPr lang="en-US"/>
          </a:p>
        </p:txBody>
      </p:sp>
    </p:spTree>
    <p:extLst>
      <p:ext uri="{BB962C8B-B14F-4D97-AF65-F5344CB8AC3E}">
        <p14:creationId xmlns:p14="http://schemas.microsoft.com/office/powerpoint/2010/main" val="2461777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FF5228-EC74-4884-84F8-7D397BA57DA2}" type="datetimeFigureOut">
              <a:rPr lang="en-US" smtClean="0"/>
              <a:t>23/8/2022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FAC96-6E92-493C-9CA9-FCC1F94DB04C}" type="slidenum">
              <a:rPr lang="en-US" smtClean="0"/>
              <a:t>‹#›</a:t>
            </a:fld>
            <a:endParaRPr lang="en-US"/>
          </a:p>
        </p:txBody>
      </p:sp>
    </p:spTree>
    <p:extLst>
      <p:ext uri="{BB962C8B-B14F-4D97-AF65-F5344CB8AC3E}">
        <p14:creationId xmlns:p14="http://schemas.microsoft.com/office/powerpoint/2010/main" val="3431026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FF5228-EC74-4884-84F8-7D397BA57DA2}" type="datetimeFigureOut">
              <a:rPr lang="en-US" smtClean="0"/>
              <a:t>23/8/2022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FFAC96-6E92-493C-9CA9-FCC1F94DB04C}" type="slidenum">
              <a:rPr lang="en-US" smtClean="0"/>
              <a:t>‹#›</a:t>
            </a:fld>
            <a:endParaRPr lang="en-US"/>
          </a:p>
        </p:txBody>
      </p:sp>
    </p:spTree>
    <p:extLst>
      <p:ext uri="{BB962C8B-B14F-4D97-AF65-F5344CB8AC3E}">
        <p14:creationId xmlns:p14="http://schemas.microsoft.com/office/powerpoint/2010/main" val="3338734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FF5228-EC74-4884-84F8-7D397BA57DA2}" type="datetimeFigureOut">
              <a:rPr lang="en-US" smtClean="0"/>
              <a:t>23/8/2022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FFAC96-6E92-493C-9CA9-FCC1F94DB04C}" type="slidenum">
              <a:rPr lang="en-US" smtClean="0"/>
              <a:t>‹#›</a:t>
            </a:fld>
            <a:endParaRPr lang="en-US"/>
          </a:p>
        </p:txBody>
      </p:sp>
    </p:spTree>
    <p:extLst>
      <p:ext uri="{BB962C8B-B14F-4D97-AF65-F5344CB8AC3E}">
        <p14:creationId xmlns:p14="http://schemas.microsoft.com/office/powerpoint/2010/main" val="4034848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FF5228-EC74-4884-84F8-7D397BA57DA2}" type="datetimeFigureOut">
              <a:rPr lang="en-US" smtClean="0"/>
              <a:t>23/8/2022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FFAC96-6E92-493C-9CA9-FCC1F94DB04C}" type="slidenum">
              <a:rPr lang="en-US" smtClean="0"/>
              <a:t>‹#›</a:t>
            </a:fld>
            <a:endParaRPr lang="en-US"/>
          </a:p>
        </p:txBody>
      </p:sp>
    </p:spTree>
    <p:extLst>
      <p:ext uri="{BB962C8B-B14F-4D97-AF65-F5344CB8AC3E}">
        <p14:creationId xmlns:p14="http://schemas.microsoft.com/office/powerpoint/2010/main" val="1327869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FF5228-EC74-4884-84F8-7D397BA57DA2}" type="datetimeFigureOut">
              <a:rPr lang="en-US" smtClean="0"/>
              <a:t>23/8/2022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FAC96-6E92-493C-9CA9-FCC1F94DB04C}" type="slidenum">
              <a:rPr lang="en-US" smtClean="0"/>
              <a:t>‹#›</a:t>
            </a:fld>
            <a:endParaRPr lang="en-US"/>
          </a:p>
        </p:txBody>
      </p:sp>
    </p:spTree>
    <p:extLst>
      <p:ext uri="{BB962C8B-B14F-4D97-AF65-F5344CB8AC3E}">
        <p14:creationId xmlns:p14="http://schemas.microsoft.com/office/powerpoint/2010/main" val="780620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FF5228-EC74-4884-84F8-7D397BA57DA2}" type="datetimeFigureOut">
              <a:rPr lang="en-US" smtClean="0"/>
              <a:t>23/8/2022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FAC96-6E92-493C-9CA9-FCC1F94DB04C}" type="slidenum">
              <a:rPr lang="en-US" smtClean="0"/>
              <a:t>‹#›</a:t>
            </a:fld>
            <a:endParaRPr lang="en-US"/>
          </a:p>
        </p:txBody>
      </p:sp>
    </p:spTree>
    <p:extLst>
      <p:ext uri="{BB962C8B-B14F-4D97-AF65-F5344CB8AC3E}">
        <p14:creationId xmlns:p14="http://schemas.microsoft.com/office/powerpoint/2010/main" val="3532640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F5228-EC74-4884-84F8-7D397BA57DA2}" type="datetimeFigureOut">
              <a:rPr lang="en-US" smtClean="0"/>
              <a:t>23/8/2022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FFAC96-6E92-493C-9CA9-FCC1F94DB04C}" type="slidenum">
              <a:rPr lang="en-US" smtClean="0"/>
              <a:t>‹#›</a:t>
            </a:fld>
            <a:endParaRPr lang="en-US"/>
          </a:p>
        </p:txBody>
      </p:sp>
    </p:spTree>
    <p:extLst>
      <p:ext uri="{BB962C8B-B14F-4D97-AF65-F5344CB8AC3E}">
        <p14:creationId xmlns:p14="http://schemas.microsoft.com/office/powerpoint/2010/main" val="1986504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5000" b="4000"/>
          </a:stretch>
        </a:blipFill>
        <a:effectLst/>
      </p:bgPr>
    </p:bg>
    <p:spTree>
      <p:nvGrpSpPr>
        <p:cNvPr id="1" name=""/>
        <p:cNvGrpSpPr/>
        <p:nvPr/>
      </p:nvGrpSpPr>
      <p:grpSpPr>
        <a:xfrm>
          <a:off x="0" y="0"/>
          <a:ext cx="0" cy="0"/>
          <a:chOff x="0" y="0"/>
          <a:chExt cx="0" cy="0"/>
        </a:xfrm>
      </p:grpSpPr>
      <p:sp>
        <p:nvSpPr>
          <p:cNvPr id="5" name="TextBox 4"/>
          <p:cNvSpPr txBox="1"/>
          <p:nvPr/>
        </p:nvSpPr>
        <p:spPr>
          <a:xfrm>
            <a:off x="3069772" y="535578"/>
            <a:ext cx="6335486" cy="646331"/>
          </a:xfrm>
          <a:prstGeom prst="rect">
            <a:avLst/>
          </a:prstGeom>
          <a:noFill/>
        </p:spPr>
        <p:txBody>
          <a:bodyPr wrap="square" rtlCol="0">
            <a:spAutoFit/>
          </a:bodyPr>
          <a:lstStyle/>
          <a:p>
            <a:pPr algn="ctr"/>
            <a:r>
              <a:rPr lang="en-US" b="1" dirty="0" smtClean="0">
                <a:solidFill>
                  <a:srgbClr val="000099"/>
                </a:solidFill>
              </a:rPr>
              <a:t>PHÒNG GIÁO DỤC VÀ ĐÀO TẠO QUẬN LONG BIÊN</a:t>
            </a:r>
          </a:p>
          <a:p>
            <a:pPr algn="ctr"/>
            <a:r>
              <a:rPr lang="en-US" b="1" dirty="0" smtClean="0">
                <a:solidFill>
                  <a:srgbClr val="000099"/>
                </a:solidFill>
              </a:rPr>
              <a:t>TRƯỜNG MẦM  NON HOA SỮA</a:t>
            </a:r>
            <a:endParaRPr lang="en-US" b="1" dirty="0">
              <a:solidFill>
                <a:srgbClr val="000099"/>
              </a:solidFill>
            </a:endParaRPr>
          </a:p>
        </p:txBody>
      </p:sp>
      <p:sp>
        <p:nvSpPr>
          <p:cNvPr id="8" name="TextBox 7"/>
          <p:cNvSpPr txBox="1"/>
          <p:nvPr/>
        </p:nvSpPr>
        <p:spPr>
          <a:xfrm>
            <a:off x="2847703" y="3196548"/>
            <a:ext cx="5133703" cy="447989"/>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08737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ight Arrow 2"/>
          <p:cNvSpPr/>
          <p:nvPr/>
        </p:nvSpPr>
        <p:spPr>
          <a:xfrm>
            <a:off x="450476" y="1645151"/>
            <a:ext cx="2904565" cy="400722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99"/>
                </a:solidFill>
                <a:latin typeface="Times New Roman" panose="02020603050405020304" pitchFamily="18" charset="0"/>
                <a:cs typeface="Times New Roman" panose="02020603050405020304" pitchFamily="18" charset="0"/>
              </a:rPr>
              <a:t>NGUYÊN TẮC</a:t>
            </a:r>
            <a:endParaRPr lang="en-US" sz="2000" dirty="0">
              <a:solidFill>
                <a:srgbClr val="000099"/>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3818964" y="2057400"/>
            <a:ext cx="4763333" cy="83371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mtClean="0">
                <a:solidFill>
                  <a:srgbClr val="E80C8A"/>
                </a:solidFill>
              </a:rPr>
              <a:t>Sắp xếp đồ dùng theo hướng mở</a:t>
            </a:r>
            <a:endParaRPr lang="en-US" dirty="0">
              <a:solidFill>
                <a:srgbClr val="E80C8A"/>
              </a:solidFill>
            </a:endParaRPr>
          </a:p>
        </p:txBody>
      </p:sp>
      <p:sp>
        <p:nvSpPr>
          <p:cNvPr id="5" name="Rounded Rectangle 4"/>
          <p:cNvSpPr/>
          <p:nvPr/>
        </p:nvSpPr>
        <p:spPr>
          <a:xfrm>
            <a:off x="3818964" y="3086100"/>
            <a:ext cx="4763333" cy="83371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mtClean="0">
                <a:solidFill>
                  <a:srgbClr val="006600"/>
                </a:solidFill>
              </a:rPr>
              <a:t>Sắp xếp đồ dùng theo đặc trưng từng góc chơi </a:t>
            </a:r>
            <a:endParaRPr lang="en-US" dirty="0">
              <a:solidFill>
                <a:srgbClr val="006600"/>
              </a:solidFill>
            </a:endParaRPr>
          </a:p>
        </p:txBody>
      </p:sp>
      <p:sp>
        <p:nvSpPr>
          <p:cNvPr id="8" name="Rounded Rectangle 7"/>
          <p:cNvSpPr/>
          <p:nvPr/>
        </p:nvSpPr>
        <p:spPr>
          <a:xfrm>
            <a:off x="3805517" y="5143500"/>
            <a:ext cx="4776780" cy="1309551"/>
          </a:xfrm>
          <a:prstGeom prst="roundRect">
            <a:avLst/>
          </a:prstGeom>
          <a:solidFill>
            <a:schemeClr val="accent2">
              <a:lumMod val="20000"/>
              <a:lumOff val="80000"/>
            </a:schemeClr>
          </a:solidFill>
          <a:ln>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endParaRPr lang="en-US" sz="2800" smtClean="0">
              <a:solidFill>
                <a:srgbClr val="006600"/>
              </a:solidFill>
            </a:endParaRPr>
          </a:p>
          <a:p>
            <a:pPr algn="just"/>
            <a:r>
              <a:rPr lang="en-US" smtClean="0">
                <a:solidFill>
                  <a:srgbClr val="006600"/>
                </a:solidFill>
              </a:rPr>
              <a:t>Tùy vào đặc trưng của từng lớp học, độ tuổi, góc chơi linh hoạt sắp xếp cho phù hợp.</a:t>
            </a:r>
            <a:r>
              <a:rPr lang="en-US" sz="2000">
                <a:solidFill>
                  <a:srgbClr val="006600"/>
                </a:solidFill>
              </a:rPr>
              <a:t/>
            </a:r>
            <a:br>
              <a:rPr lang="en-US" sz="2000">
                <a:solidFill>
                  <a:srgbClr val="006600"/>
                </a:solidFill>
              </a:rPr>
            </a:br>
            <a:endParaRPr lang="en-US" sz="2000" dirty="0">
              <a:solidFill>
                <a:srgbClr val="006600"/>
              </a:solidFill>
            </a:endParaRPr>
          </a:p>
        </p:txBody>
      </p:sp>
      <p:sp>
        <p:nvSpPr>
          <p:cNvPr id="7" name="Rounded Rectangle 6"/>
          <p:cNvSpPr/>
          <p:nvPr/>
        </p:nvSpPr>
        <p:spPr>
          <a:xfrm>
            <a:off x="3832411" y="4114800"/>
            <a:ext cx="4749886" cy="833718"/>
          </a:xfrm>
          <a:prstGeom prst="roundRect">
            <a:avLst/>
          </a:prstGeom>
          <a:solidFill>
            <a:schemeClr val="accent6">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mtClean="0">
                <a:solidFill>
                  <a:srgbClr val="C00000"/>
                </a:solidFill>
              </a:rPr>
              <a:t>Sắp xếp theo mức độ dễ - khó của bài tập</a:t>
            </a:r>
            <a:endParaRPr lang="en-US" dirty="0">
              <a:solidFill>
                <a:srgbClr val="C00000"/>
              </a:solidFill>
            </a:endParaRPr>
          </a:p>
        </p:txBody>
      </p:sp>
    </p:spTree>
    <p:extLst>
      <p:ext uri="{BB962C8B-B14F-4D97-AF65-F5344CB8AC3E}">
        <p14:creationId xmlns:p14="http://schemas.microsoft.com/office/powerpoint/2010/main" val="148914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924805"/>
          </a:xfrm>
          <a:prstGeom prst="rect">
            <a:avLst/>
          </a:prstGeom>
        </p:spPr>
      </p:pic>
      <p:sp>
        <p:nvSpPr>
          <p:cNvPr id="3" name="Cloud 2"/>
          <p:cNvSpPr/>
          <p:nvPr/>
        </p:nvSpPr>
        <p:spPr>
          <a:xfrm>
            <a:off x="1323474" y="121024"/>
            <a:ext cx="9071809" cy="1842247"/>
          </a:xfrm>
          <a:prstGeom prst="cloud">
            <a:avLst/>
          </a:prstGeom>
          <a:solidFill>
            <a:schemeClr val="accent2">
              <a:lumMod val="40000"/>
              <a:lumOff val="60000"/>
            </a:schemeClr>
          </a:solidFill>
          <a:ln>
            <a:solidFill>
              <a:srgbClr val="E80C8A"/>
            </a:solidFill>
          </a:ln>
        </p:spPr>
        <p:style>
          <a:lnRef idx="2">
            <a:schemeClr val="accent6"/>
          </a:lnRef>
          <a:fillRef idx="1">
            <a:schemeClr val="lt1"/>
          </a:fillRef>
          <a:effectRef idx="0">
            <a:schemeClr val="accent6"/>
          </a:effectRef>
          <a:fontRef idx="minor">
            <a:schemeClr val="dk1"/>
          </a:fontRef>
        </p:style>
        <p:txBody>
          <a:bodyPr rtlCol="0" anchor="ctr"/>
          <a:lstStyle/>
          <a:p>
            <a:pPr lvl="0" algn="r"/>
            <a:r>
              <a:rPr lang="en-US" sz="2400" smtClean="0">
                <a:solidFill>
                  <a:srgbClr val="006600"/>
                </a:solidFill>
              </a:rPr>
              <a:t>Sắp xếp đồ chơi theo hướng mở</a:t>
            </a:r>
            <a:endParaRPr lang="vi-VN" sz="2400">
              <a:solidFill>
                <a:srgbClr val="006600"/>
              </a:solidFill>
            </a:endParaRPr>
          </a:p>
        </p:txBody>
      </p:sp>
      <p:sp>
        <p:nvSpPr>
          <p:cNvPr id="5" name="TextBox 4"/>
          <p:cNvSpPr txBox="1"/>
          <p:nvPr/>
        </p:nvSpPr>
        <p:spPr>
          <a:xfrm>
            <a:off x="822959" y="2351314"/>
            <a:ext cx="9836332" cy="2585323"/>
          </a:xfrm>
          <a:prstGeom prst="rect">
            <a:avLst/>
          </a:prstGeom>
          <a:noFill/>
        </p:spPr>
        <p:txBody>
          <a:bodyPr wrap="square" rtlCol="0">
            <a:spAutoFit/>
          </a:bodyPr>
          <a:lstStyle/>
          <a:p>
            <a:pPr algn="just"/>
            <a:r>
              <a:rPr lang="en-US" smtClean="0"/>
              <a:t>- S</a:t>
            </a:r>
            <a:r>
              <a:rPr lang="vi-VN" smtClean="0"/>
              <a:t>ắp </a:t>
            </a:r>
            <a:r>
              <a:rPr lang="vi-VN"/>
              <a:t>xếp môi trường nhóm lớp theo hướng mở, tạo môi trường học tập thân thiện, an toàn, lành mạnh trong lớp học mầm non là một trong những yếu tố quan trọng giúp trẻ phát triển một cách toàn diện nhất</a:t>
            </a:r>
            <a:r>
              <a:rPr lang="vi-VN" smtClean="0"/>
              <a:t>.</a:t>
            </a:r>
            <a:endParaRPr lang="en-US" smtClean="0"/>
          </a:p>
          <a:p>
            <a:pPr algn="just"/>
            <a:r>
              <a:rPr lang="en-US" smtClean="0"/>
              <a:t>- M</a:t>
            </a:r>
            <a:r>
              <a:rPr lang="vi-VN" smtClean="0"/>
              <a:t>ôi </a:t>
            </a:r>
            <a:r>
              <a:rPr lang="vi-VN"/>
              <a:t>trường giáo dục trong trường mầm non phải tạo cơ hội cho trẻ tìm tòi, khám phá, phát hiện điều mới lạ, hấp dẫn trong cuộc sống, trẻ được tự lựa chọn hoạt động cá nhân hoặc theo nhóm một cách tích cực, từ đó kiến thức và kỹ năng ở trẻ dần được hình thành. Môi trường đó phải đảm bảo an toàn về thể chất, tâm sinh lý cho trẻ vừa có tác dụng giáo dục, có tính thẩm mỹ và phải được xây dựng trong suốt quá trình thực hiện chương trình chăm sóc giáo dục trẻ</a:t>
            </a:r>
            <a:r>
              <a:rPr lang="vi-VN" smtClean="0"/>
              <a:t>.</a:t>
            </a:r>
            <a:endParaRPr lang="en-US" smtClean="0"/>
          </a:p>
          <a:p>
            <a:pPr algn="just"/>
            <a:endParaRPr lang="en-US"/>
          </a:p>
        </p:txBody>
      </p:sp>
    </p:spTree>
    <p:extLst>
      <p:ext uri="{BB962C8B-B14F-4D97-AF65-F5344CB8AC3E}">
        <p14:creationId xmlns:p14="http://schemas.microsoft.com/office/powerpoint/2010/main" val="326123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7126" y="246988"/>
            <a:ext cx="4428194" cy="2718281"/>
          </a:xfrm>
          <a:prstGeom prst="rect">
            <a:avLst/>
          </a:prstGeom>
        </p:spPr>
      </p:pic>
      <p:pic>
        <p:nvPicPr>
          <p:cNvPr id="3" name="Picture 2"/>
          <p:cNvPicPr>
            <a:picLocks noChangeAspect="1"/>
          </p:cNvPicPr>
          <p:nvPr/>
        </p:nvPicPr>
        <p:blipFill>
          <a:blip r:embed="rId3"/>
          <a:stretch>
            <a:fillRect/>
          </a:stretch>
        </p:blipFill>
        <p:spPr>
          <a:xfrm>
            <a:off x="6074226" y="991181"/>
            <a:ext cx="5474115" cy="5109174"/>
          </a:xfrm>
          <a:prstGeom prst="rect">
            <a:avLst/>
          </a:prstGeom>
        </p:spPr>
      </p:pic>
      <p:pic>
        <p:nvPicPr>
          <p:cNvPr id="4" name="Picture 3"/>
          <p:cNvPicPr>
            <a:picLocks noChangeAspect="1"/>
          </p:cNvPicPr>
          <p:nvPr/>
        </p:nvPicPr>
        <p:blipFill rotWithShape="1">
          <a:blip r:embed="rId4"/>
          <a:srcRect t="5259" b="10413"/>
          <a:stretch/>
        </p:blipFill>
        <p:spPr>
          <a:xfrm>
            <a:off x="407126" y="3726157"/>
            <a:ext cx="4428194" cy="2782390"/>
          </a:xfrm>
          <a:prstGeom prst="rect">
            <a:avLst/>
          </a:prstGeom>
        </p:spPr>
      </p:pic>
      <p:sp>
        <p:nvSpPr>
          <p:cNvPr id="5" name="TextBox 4"/>
          <p:cNvSpPr txBox="1"/>
          <p:nvPr/>
        </p:nvSpPr>
        <p:spPr>
          <a:xfrm>
            <a:off x="407126" y="3084103"/>
            <a:ext cx="4010239" cy="523220"/>
          </a:xfrm>
          <a:prstGeom prst="rect">
            <a:avLst/>
          </a:prstGeom>
          <a:noFill/>
        </p:spPr>
        <p:txBody>
          <a:bodyPr wrap="square" rtlCol="0">
            <a:spAutoFit/>
          </a:bodyPr>
          <a:lstStyle/>
          <a:p>
            <a:pPr algn="ctr"/>
            <a:r>
              <a:rPr lang="en-US" sz="1400" smtClean="0"/>
              <a:t>Đồ dùng không chỉ mang tính chất trang trí mà con là nguyên liệu hoạt động cho trẻ</a:t>
            </a:r>
            <a:endParaRPr lang="en-US" sz="1400"/>
          </a:p>
        </p:txBody>
      </p:sp>
      <p:sp>
        <p:nvSpPr>
          <p:cNvPr id="6" name="TextBox 5"/>
          <p:cNvSpPr txBox="1"/>
          <p:nvPr/>
        </p:nvSpPr>
        <p:spPr>
          <a:xfrm>
            <a:off x="1580605" y="6442715"/>
            <a:ext cx="2521132" cy="369332"/>
          </a:xfrm>
          <a:prstGeom prst="rect">
            <a:avLst/>
          </a:prstGeom>
          <a:noFill/>
        </p:spPr>
        <p:txBody>
          <a:bodyPr wrap="square" rtlCol="0">
            <a:spAutoFit/>
          </a:bodyPr>
          <a:lstStyle/>
          <a:p>
            <a:r>
              <a:rPr lang="en-US" smtClean="0"/>
              <a:t>Nguyên liệu an toàn</a:t>
            </a:r>
            <a:endParaRPr lang="en-US"/>
          </a:p>
        </p:txBody>
      </p:sp>
      <p:sp>
        <p:nvSpPr>
          <p:cNvPr id="7" name="TextBox 6"/>
          <p:cNvSpPr txBox="1"/>
          <p:nvPr/>
        </p:nvSpPr>
        <p:spPr>
          <a:xfrm>
            <a:off x="6204855" y="6139215"/>
            <a:ext cx="5474115" cy="369332"/>
          </a:xfrm>
          <a:prstGeom prst="rect">
            <a:avLst/>
          </a:prstGeom>
          <a:noFill/>
        </p:spPr>
        <p:txBody>
          <a:bodyPr wrap="square" rtlCol="0">
            <a:spAutoFit/>
          </a:bodyPr>
          <a:lstStyle/>
          <a:p>
            <a:r>
              <a:rPr lang="en-US" smtClean="0"/>
              <a:t>Đồ dùng đồ chơi kích thích được sự sáng tạo của trẻ</a:t>
            </a:r>
            <a:endParaRPr lang="en-US"/>
          </a:p>
        </p:txBody>
      </p:sp>
    </p:spTree>
    <p:extLst>
      <p:ext uri="{BB962C8B-B14F-4D97-AF65-F5344CB8AC3E}">
        <p14:creationId xmlns:p14="http://schemas.microsoft.com/office/powerpoint/2010/main" val="34919208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472"/>
            <a:ext cx="12192000" cy="6858000"/>
          </a:xfrm>
          <a:prstGeom prst="rect">
            <a:avLst/>
          </a:prstGeom>
        </p:spPr>
      </p:pic>
      <p:sp>
        <p:nvSpPr>
          <p:cNvPr id="3" name="Oval Callout 2"/>
          <p:cNvSpPr/>
          <p:nvPr/>
        </p:nvSpPr>
        <p:spPr>
          <a:xfrm>
            <a:off x="1920240" y="1564106"/>
            <a:ext cx="8869679" cy="2237186"/>
          </a:xfrm>
          <a:prstGeom prst="wedgeEllipseCallout">
            <a:avLst/>
          </a:prstGeom>
          <a:solidFill>
            <a:schemeClr val="accent2">
              <a:lumMod val="40000"/>
              <a:lumOff val="60000"/>
            </a:schemeClr>
          </a:solidFill>
          <a:ln>
            <a:solidFill>
              <a:srgbClr val="CC0066"/>
            </a:solidFill>
          </a:ln>
        </p:spPr>
        <p:style>
          <a:lnRef idx="2">
            <a:schemeClr val="accent6"/>
          </a:lnRef>
          <a:fillRef idx="1">
            <a:schemeClr val="lt1"/>
          </a:fillRef>
          <a:effectRef idx="0">
            <a:schemeClr val="accent6"/>
          </a:effectRef>
          <a:fontRef idx="minor">
            <a:schemeClr val="dk1"/>
          </a:fontRef>
        </p:style>
        <p:txBody>
          <a:bodyPr rtlCol="0" anchor="ctr"/>
          <a:lstStyle/>
          <a:p>
            <a:pPr lvl="0"/>
            <a:r>
              <a:rPr lang="en-US" sz="2400" b="1">
                <a:solidFill>
                  <a:srgbClr val="006600"/>
                </a:solidFill>
              </a:rPr>
              <a:t>Sắp xếp đồ dùng theo đặc trưng từng góc chơi </a:t>
            </a:r>
            <a:endParaRPr lang="en-US" sz="2400" b="1" dirty="0">
              <a:solidFill>
                <a:srgbClr val="006600"/>
              </a:solidFill>
            </a:endParaRPr>
          </a:p>
        </p:txBody>
      </p:sp>
    </p:spTree>
    <p:extLst>
      <p:ext uri="{BB962C8B-B14F-4D97-AF65-F5344CB8AC3E}">
        <p14:creationId xmlns:p14="http://schemas.microsoft.com/office/powerpoint/2010/main" val="344691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11664" r="17968" b="34376"/>
          <a:stretch/>
        </p:blipFill>
        <p:spPr>
          <a:xfrm>
            <a:off x="248194" y="122720"/>
            <a:ext cx="4323806" cy="3322463"/>
          </a:xfrm>
          <a:prstGeom prst="rect">
            <a:avLst/>
          </a:prstGeom>
        </p:spPr>
      </p:pic>
      <p:pic>
        <p:nvPicPr>
          <p:cNvPr id="4" name="Picture 3"/>
          <p:cNvPicPr>
            <a:picLocks noChangeAspect="1"/>
          </p:cNvPicPr>
          <p:nvPr/>
        </p:nvPicPr>
        <p:blipFill>
          <a:blip r:embed="rId3"/>
          <a:stretch>
            <a:fillRect/>
          </a:stretch>
        </p:blipFill>
        <p:spPr>
          <a:xfrm>
            <a:off x="5434150" y="1783951"/>
            <a:ext cx="6152605" cy="4174361"/>
          </a:xfrm>
          <a:prstGeom prst="rect">
            <a:avLst/>
          </a:prstGeom>
        </p:spPr>
      </p:pic>
      <p:pic>
        <p:nvPicPr>
          <p:cNvPr id="5" name="Picture 4"/>
          <p:cNvPicPr>
            <a:picLocks noChangeAspect="1"/>
          </p:cNvPicPr>
          <p:nvPr/>
        </p:nvPicPr>
        <p:blipFill>
          <a:blip r:embed="rId4"/>
          <a:stretch>
            <a:fillRect/>
          </a:stretch>
        </p:blipFill>
        <p:spPr>
          <a:xfrm>
            <a:off x="248194" y="3602173"/>
            <a:ext cx="4323806" cy="3033759"/>
          </a:xfrm>
          <a:prstGeom prst="rect">
            <a:avLst/>
          </a:prstGeom>
        </p:spPr>
      </p:pic>
    </p:spTree>
    <p:extLst>
      <p:ext uri="{BB962C8B-B14F-4D97-AF65-F5344CB8AC3E}">
        <p14:creationId xmlns:p14="http://schemas.microsoft.com/office/powerpoint/2010/main" val="30539267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6575" y="325210"/>
            <a:ext cx="5009196" cy="3031944"/>
          </a:xfrm>
          <a:prstGeom prst="rect">
            <a:avLst/>
          </a:prstGeom>
        </p:spPr>
      </p:pic>
      <p:pic>
        <p:nvPicPr>
          <p:cNvPr id="3" name="Picture 2"/>
          <p:cNvPicPr>
            <a:picLocks noChangeAspect="1"/>
          </p:cNvPicPr>
          <p:nvPr/>
        </p:nvPicPr>
        <p:blipFill>
          <a:blip r:embed="rId3"/>
          <a:stretch>
            <a:fillRect/>
          </a:stretch>
        </p:blipFill>
        <p:spPr>
          <a:xfrm>
            <a:off x="5775960" y="765811"/>
            <a:ext cx="5680166" cy="5143500"/>
          </a:xfrm>
          <a:prstGeom prst="rect">
            <a:avLst/>
          </a:prstGeom>
        </p:spPr>
      </p:pic>
      <p:pic>
        <p:nvPicPr>
          <p:cNvPr id="4" name="Picture 3"/>
          <p:cNvPicPr>
            <a:picLocks noChangeAspect="1"/>
          </p:cNvPicPr>
          <p:nvPr/>
        </p:nvPicPr>
        <p:blipFill>
          <a:blip r:embed="rId4"/>
          <a:stretch>
            <a:fillRect/>
          </a:stretch>
        </p:blipFill>
        <p:spPr>
          <a:xfrm>
            <a:off x="346575" y="3760164"/>
            <a:ext cx="5009196" cy="2888831"/>
          </a:xfrm>
          <a:prstGeom prst="rect">
            <a:avLst/>
          </a:prstGeom>
        </p:spPr>
      </p:pic>
    </p:spTree>
    <p:extLst>
      <p:ext uri="{BB962C8B-B14F-4D97-AF65-F5344CB8AC3E}">
        <p14:creationId xmlns:p14="http://schemas.microsoft.com/office/powerpoint/2010/main" val="38337499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8" y="40341"/>
            <a:ext cx="12192000" cy="6858000"/>
          </a:xfrm>
          <a:prstGeom prst="rect">
            <a:avLst/>
          </a:prstGeom>
        </p:spPr>
      </p:pic>
      <p:sp>
        <p:nvSpPr>
          <p:cNvPr id="4" name="TextBox 3"/>
          <p:cNvSpPr txBox="1"/>
          <p:nvPr/>
        </p:nvSpPr>
        <p:spPr>
          <a:xfrm>
            <a:off x="632012" y="1116106"/>
            <a:ext cx="11053482" cy="369332"/>
          </a:xfrm>
          <a:prstGeom prst="rect">
            <a:avLst/>
          </a:prstGeom>
          <a:noFill/>
        </p:spPr>
        <p:txBody>
          <a:bodyPr wrap="square" rtlCol="0">
            <a:spAutoFit/>
          </a:bodyPr>
          <a:lstStyle/>
          <a:p>
            <a:r>
              <a:rPr lang="en-US" smtClean="0"/>
              <a:t>	</a:t>
            </a:r>
            <a:endParaRPr lang="en-US" sz="2400" dirty="0">
              <a:solidFill>
                <a:srgbClr val="006600"/>
              </a:solidFill>
            </a:endParaRPr>
          </a:p>
        </p:txBody>
      </p:sp>
      <p:sp>
        <p:nvSpPr>
          <p:cNvPr id="5" name="TextBox 4"/>
          <p:cNvSpPr txBox="1"/>
          <p:nvPr/>
        </p:nvSpPr>
        <p:spPr>
          <a:xfrm>
            <a:off x="2886507" y="315887"/>
            <a:ext cx="6544491" cy="800219"/>
          </a:xfrm>
          <a:prstGeom prst="rect">
            <a:avLst/>
          </a:prstGeom>
          <a:noFill/>
        </p:spPr>
        <p:txBody>
          <a:bodyPr wrap="square" rtlCol="0">
            <a:spAutoFit/>
          </a:bodyPr>
          <a:lstStyle/>
          <a:p>
            <a:r>
              <a:rPr lang="en-US" sz="2800">
                <a:solidFill>
                  <a:srgbClr val="C00000"/>
                </a:solidFill>
              </a:rPr>
              <a:t>Sắp xếp theo mức độ dễ - khó của bài tập</a:t>
            </a:r>
          </a:p>
          <a:p>
            <a:endParaRPr lang="en-US"/>
          </a:p>
        </p:txBody>
      </p:sp>
      <p:pic>
        <p:nvPicPr>
          <p:cNvPr id="6" name="Picture 5"/>
          <p:cNvPicPr>
            <a:picLocks noChangeAspect="1"/>
          </p:cNvPicPr>
          <p:nvPr/>
        </p:nvPicPr>
        <p:blipFill>
          <a:blip r:embed="rId3"/>
          <a:stretch>
            <a:fillRect/>
          </a:stretch>
        </p:blipFill>
        <p:spPr>
          <a:xfrm>
            <a:off x="632012" y="1485438"/>
            <a:ext cx="4704806" cy="3136537"/>
          </a:xfrm>
          <a:prstGeom prst="rect">
            <a:avLst/>
          </a:prstGeom>
        </p:spPr>
      </p:pic>
      <p:pic>
        <p:nvPicPr>
          <p:cNvPr id="7" name="Picture 6"/>
          <p:cNvPicPr>
            <a:picLocks noChangeAspect="1"/>
          </p:cNvPicPr>
          <p:nvPr/>
        </p:nvPicPr>
        <p:blipFill>
          <a:blip r:embed="rId4"/>
          <a:stretch>
            <a:fillRect/>
          </a:stretch>
        </p:blipFill>
        <p:spPr>
          <a:xfrm>
            <a:off x="7591313" y="1116106"/>
            <a:ext cx="4094758" cy="5061576"/>
          </a:xfrm>
          <a:prstGeom prst="rect">
            <a:avLst/>
          </a:prstGeom>
        </p:spPr>
      </p:pic>
    </p:spTree>
    <p:extLst>
      <p:ext uri="{BB962C8B-B14F-4D97-AF65-F5344CB8AC3E}">
        <p14:creationId xmlns:p14="http://schemas.microsoft.com/office/powerpoint/2010/main" val="331217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11000"/>
          </a:stretch>
        </a:blipFill>
        <a:effectLst/>
      </p:bgPr>
    </p:bg>
    <p:spTree>
      <p:nvGrpSpPr>
        <p:cNvPr id="1" name=""/>
        <p:cNvGrpSpPr/>
        <p:nvPr/>
      </p:nvGrpSpPr>
      <p:grpSpPr>
        <a:xfrm>
          <a:off x="0" y="0"/>
          <a:ext cx="0" cy="0"/>
          <a:chOff x="0" y="0"/>
          <a:chExt cx="0" cy="0"/>
        </a:xfrm>
      </p:grpSpPr>
      <p:sp>
        <p:nvSpPr>
          <p:cNvPr id="4" name="TextBox 3"/>
          <p:cNvSpPr txBox="1"/>
          <p:nvPr/>
        </p:nvSpPr>
        <p:spPr>
          <a:xfrm>
            <a:off x="515471" y="1019082"/>
            <a:ext cx="11053482" cy="369332"/>
          </a:xfrm>
          <a:prstGeom prst="rect">
            <a:avLst/>
          </a:prstGeom>
          <a:noFill/>
        </p:spPr>
        <p:txBody>
          <a:bodyPr wrap="square" rtlCol="0">
            <a:spAutoFit/>
          </a:bodyPr>
          <a:lstStyle/>
          <a:p>
            <a:r>
              <a:rPr lang="en-US" smtClean="0"/>
              <a:t>	</a:t>
            </a:r>
            <a:endParaRPr lang="en-US" sz="2000" dirty="0">
              <a:solidFill>
                <a:srgbClr val="000099"/>
              </a:solidFill>
            </a:endParaRPr>
          </a:p>
        </p:txBody>
      </p:sp>
      <p:sp>
        <p:nvSpPr>
          <p:cNvPr id="3" name="TextBox 2"/>
          <p:cNvSpPr txBox="1"/>
          <p:nvPr/>
        </p:nvSpPr>
        <p:spPr>
          <a:xfrm>
            <a:off x="2715065" y="1203748"/>
            <a:ext cx="6988629" cy="4801314"/>
          </a:xfrm>
          <a:prstGeom prst="rect">
            <a:avLst/>
          </a:prstGeom>
          <a:noFill/>
        </p:spPr>
        <p:txBody>
          <a:bodyPr wrap="square" rtlCol="0">
            <a:spAutoFit/>
          </a:bodyPr>
          <a:lstStyle/>
          <a:p>
            <a:pPr algn="ctr"/>
            <a:r>
              <a:rPr lang="en-US" b="1" smtClean="0">
                <a:solidFill>
                  <a:srgbClr val="006600"/>
                </a:solidFill>
              </a:rPr>
              <a:t>MỘT SỐ LƯU Ý KHI SẮP XẾP ĐỒ DÙNG – ĐỒ CHƠI </a:t>
            </a:r>
            <a:endParaRPr lang="en-US" b="1">
              <a:solidFill>
                <a:srgbClr val="006600"/>
              </a:solidFill>
            </a:endParaRPr>
          </a:p>
          <a:p>
            <a:pPr marL="285750" indent="-285750">
              <a:buFontTx/>
              <a:buChar char="-"/>
            </a:pPr>
            <a:r>
              <a:rPr lang="en-US" smtClean="0">
                <a:solidFill>
                  <a:srgbClr val="006600"/>
                </a:solidFill>
              </a:rPr>
              <a:t>Cần có chữ kèm theo ký hiệu giúp giáo viên và trẻ cùng sắp xếp đồ dùng, đồ chơi đúng vị trí  sau khi sử dụng.</a:t>
            </a:r>
          </a:p>
          <a:p>
            <a:pPr marL="285750" indent="-285750">
              <a:buFontTx/>
              <a:buChar char="-"/>
            </a:pPr>
            <a:r>
              <a:rPr lang="en-US" smtClean="0">
                <a:solidFill>
                  <a:srgbClr val="006600"/>
                </a:solidFill>
              </a:rPr>
              <a:t>Các bài tập cững có ký hiệu riệng và lưu trữ theo các tập hoặc hộp, theo từng tháng.</a:t>
            </a:r>
          </a:p>
          <a:p>
            <a:pPr marL="285750" indent="-285750">
              <a:buFontTx/>
              <a:buChar char="-"/>
            </a:pPr>
            <a:r>
              <a:rPr lang="en-US" smtClean="0">
                <a:solidFill>
                  <a:srgbClr val="006600"/>
                </a:solidFill>
              </a:rPr>
              <a:t>Sắp xếp trên giá không nên ôm đồm xếp hết các bài tập mà sắp xếp theo tuần, tháng để trẻ học tập và ôn luyện.</a:t>
            </a:r>
          </a:p>
          <a:p>
            <a:pPr marL="285750" indent="-285750">
              <a:buFontTx/>
              <a:buChar char="-"/>
            </a:pPr>
            <a:r>
              <a:rPr lang="en-US" smtClean="0">
                <a:solidFill>
                  <a:srgbClr val="006600"/>
                </a:solidFill>
              </a:rPr>
              <a:t>Thường xuyên kiểm tra và loại bỏ những đồ dùng, đồ chơi cũ, hỏng hoặc không phù hợp để lớp học luôn gọn gang và sạch sẽ.</a:t>
            </a:r>
          </a:p>
          <a:p>
            <a:pPr marL="285750" indent="-285750">
              <a:buFontTx/>
              <a:buChar char="-"/>
            </a:pPr>
            <a:r>
              <a:rPr lang="en-US" smtClean="0">
                <a:solidFill>
                  <a:srgbClr val="006600"/>
                </a:solidFill>
              </a:rPr>
              <a:t>Có sự thống nhất giữa các giáo viên để có nguyên tắc và cùng thực hiện.</a:t>
            </a:r>
          </a:p>
          <a:p>
            <a:pPr marL="285750" indent="-285750">
              <a:buFontTx/>
              <a:buChar char="-"/>
            </a:pPr>
            <a:r>
              <a:rPr lang="en-US" smtClean="0">
                <a:solidFill>
                  <a:srgbClr val="006600"/>
                </a:solidFill>
              </a:rPr>
              <a:t>Rèn trẻ thường xuyên và có 1 buổi trong tuần cô và trẻ cùng sắp xếp lớp học.</a:t>
            </a:r>
          </a:p>
          <a:p>
            <a:pPr marL="285750" indent="-285750">
              <a:buFontTx/>
              <a:buChar char="-"/>
            </a:pPr>
            <a:r>
              <a:rPr lang="en-US" smtClean="0">
                <a:solidFill>
                  <a:srgbClr val="006600"/>
                </a:solidFill>
              </a:rPr>
              <a:t>Sắp xếp them cây xanh trong lớp để tạo không gian xanh mát và tốt cho sức khỏe.</a:t>
            </a:r>
          </a:p>
          <a:p>
            <a:pPr marL="285750" indent="-285750">
              <a:buFontTx/>
              <a:buChar char="-"/>
            </a:pPr>
            <a:endParaRPr lang="en-US" smtClean="0"/>
          </a:p>
          <a:p>
            <a:endParaRPr lang="en-US"/>
          </a:p>
        </p:txBody>
      </p:sp>
    </p:spTree>
    <p:extLst>
      <p:ext uri="{BB962C8B-B14F-4D97-AF65-F5344CB8AC3E}">
        <p14:creationId xmlns:p14="http://schemas.microsoft.com/office/powerpoint/2010/main" val="167816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930571"/>
          </a:xfrm>
          <a:prstGeom prst="rect">
            <a:avLst/>
          </a:prstGeom>
        </p:spPr>
      </p:pic>
      <p:sp>
        <p:nvSpPr>
          <p:cNvPr id="4" name="Rounded Rectangle 3"/>
          <p:cNvSpPr/>
          <p:nvPr/>
        </p:nvSpPr>
        <p:spPr>
          <a:xfrm>
            <a:off x="3686629" y="1219200"/>
            <a:ext cx="6400800" cy="3309257"/>
          </a:xfrm>
          <a:prstGeom prst="round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smtClean="0">
                <a:solidFill>
                  <a:srgbClr val="000099"/>
                </a:solidFill>
              </a:rPr>
              <a:t>TRÂN TRỌNG CẢM ƠN !</a:t>
            </a:r>
            <a:endParaRPr lang="en-US" sz="3600" b="1" dirty="0">
              <a:solidFill>
                <a:srgbClr val="000099"/>
              </a:solidFill>
            </a:endParaRPr>
          </a:p>
        </p:txBody>
      </p:sp>
    </p:spTree>
    <p:extLst>
      <p:ext uri="{BB962C8B-B14F-4D97-AF65-F5344CB8AC3E}">
        <p14:creationId xmlns:p14="http://schemas.microsoft.com/office/powerpoint/2010/main" val="112241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1" cy="6888804"/>
          </a:xfrm>
        </p:spPr>
      </p:pic>
      <p:sp>
        <p:nvSpPr>
          <p:cNvPr id="3" name="TextBox 2"/>
          <p:cNvSpPr txBox="1"/>
          <p:nvPr/>
        </p:nvSpPr>
        <p:spPr>
          <a:xfrm>
            <a:off x="1641062" y="2462851"/>
            <a:ext cx="8375135" cy="2462213"/>
          </a:xfrm>
          <a:prstGeom prst="rect">
            <a:avLst/>
          </a:prstGeom>
          <a:noFill/>
        </p:spPr>
        <p:txBody>
          <a:bodyPr wrap="square" rtlCol="0">
            <a:spAutoFit/>
          </a:bodyPr>
          <a:lstStyle/>
          <a:p>
            <a:pPr algn="ctr"/>
            <a:r>
              <a:rPr lang="en-US" b="1" smtClean="0">
                <a:solidFill>
                  <a:srgbClr val="FF0000"/>
                </a:solidFill>
              </a:rPr>
              <a:t>TÁC DỤNG CỦA VIỆC SẮP XẾP LỚP HỌC SẠCH SẼ - GỌN GÀNG – NGĂN NẮP</a:t>
            </a:r>
            <a:endParaRPr lang="en-US" b="1">
              <a:solidFill>
                <a:srgbClr val="FF0000"/>
              </a:solidFill>
            </a:endParaRPr>
          </a:p>
          <a:p>
            <a:r>
              <a:rPr lang="en-US" sz="2000" smtClean="0">
                <a:solidFill>
                  <a:srgbClr val="000099"/>
                </a:solidFill>
                <a:latin typeface="Times New Roman" panose="02020603050405020304" pitchFamily="18" charset="0"/>
                <a:cs typeface="Times New Roman" panose="02020603050405020304" pitchFamily="18" charset="0"/>
              </a:rPr>
              <a:t>- Lớp học  sạch sẽ </a:t>
            </a:r>
            <a:r>
              <a:rPr lang="vi-VN" sz="2000" smtClean="0">
                <a:solidFill>
                  <a:srgbClr val="000099"/>
                </a:solidFill>
                <a:latin typeface="Times New Roman" panose="02020603050405020304" pitchFamily="18" charset="0"/>
                <a:cs typeface="Times New Roman" panose="02020603050405020304" pitchFamily="18" charset="0"/>
              </a:rPr>
              <a:t>gọn </a:t>
            </a:r>
            <a:r>
              <a:rPr lang="vi-VN" sz="2000">
                <a:solidFill>
                  <a:srgbClr val="000099"/>
                </a:solidFill>
                <a:latin typeface="Times New Roman" panose="02020603050405020304" pitchFamily="18" charset="0"/>
                <a:cs typeface="Times New Roman" panose="02020603050405020304" pitchFamily="18" charset="0"/>
              </a:rPr>
              <a:t>gàng ngăn nắp giúp đảm bảo sức khỏe của </a:t>
            </a:r>
            <a:r>
              <a:rPr lang="en-US" sz="2000" smtClean="0">
                <a:solidFill>
                  <a:srgbClr val="000099"/>
                </a:solidFill>
                <a:latin typeface="Times New Roman" panose="02020603050405020304" pitchFamily="18" charset="0"/>
                <a:cs typeface="Times New Roman" panose="02020603050405020304" pitchFamily="18" charset="0"/>
              </a:rPr>
              <a:t>giáo viên và học sinh </a:t>
            </a:r>
          </a:p>
          <a:p>
            <a:r>
              <a:rPr lang="en-US" sz="2000" smtClean="0">
                <a:solidFill>
                  <a:srgbClr val="000099"/>
                </a:solidFill>
                <a:latin typeface="Times New Roman" panose="02020603050405020304" pitchFamily="18" charset="0"/>
                <a:cs typeface="Times New Roman" panose="02020603050405020304" pitchFamily="18" charset="0"/>
              </a:rPr>
              <a:t>- </a:t>
            </a:r>
            <a:r>
              <a:rPr lang="vi-VN" sz="2000" smtClean="0">
                <a:solidFill>
                  <a:srgbClr val="000099"/>
                </a:solidFill>
                <a:latin typeface="Times New Roman" panose="02020603050405020304" pitchFamily="18" charset="0"/>
                <a:cs typeface="Times New Roman" panose="02020603050405020304" pitchFamily="18" charset="0"/>
              </a:rPr>
              <a:t>Đem </a:t>
            </a:r>
            <a:r>
              <a:rPr lang="vi-VN" sz="2000">
                <a:solidFill>
                  <a:srgbClr val="000099"/>
                </a:solidFill>
                <a:latin typeface="Times New Roman" panose="02020603050405020304" pitchFamily="18" charset="0"/>
                <a:cs typeface="Times New Roman" panose="02020603050405020304" pitchFamily="18" charset="0"/>
              </a:rPr>
              <a:t>đến tác dụng to lớn trong việc nuôi dạy </a:t>
            </a:r>
            <a:r>
              <a:rPr lang="en-US" sz="2000" smtClean="0">
                <a:solidFill>
                  <a:srgbClr val="000099"/>
                </a:solidFill>
                <a:latin typeface="Times New Roman" panose="02020603050405020304" pitchFamily="18" charset="0"/>
                <a:cs typeface="Times New Roman" panose="02020603050405020304" pitchFamily="18" charset="0"/>
              </a:rPr>
              <a:t>trẻ.</a:t>
            </a:r>
          </a:p>
          <a:p>
            <a:r>
              <a:rPr lang="en-US" sz="2000" smtClean="0">
                <a:solidFill>
                  <a:srgbClr val="000099"/>
                </a:solidFill>
                <a:latin typeface="Times New Roman" panose="02020603050405020304" pitchFamily="18" charset="0"/>
                <a:cs typeface="Times New Roman" panose="02020603050405020304" pitchFamily="18" charset="0"/>
              </a:rPr>
              <a:t>- </a:t>
            </a:r>
            <a:r>
              <a:rPr lang="vi-VN" sz="2000" smtClean="0">
                <a:solidFill>
                  <a:srgbClr val="000099"/>
                </a:solidFill>
                <a:latin typeface="Times New Roman" panose="02020603050405020304" pitchFamily="18" charset="0"/>
                <a:cs typeface="Times New Roman" panose="02020603050405020304" pitchFamily="18" charset="0"/>
              </a:rPr>
              <a:t>Tiết </a:t>
            </a:r>
            <a:r>
              <a:rPr lang="vi-VN" sz="2000">
                <a:solidFill>
                  <a:srgbClr val="000099"/>
                </a:solidFill>
                <a:latin typeface="Times New Roman" panose="02020603050405020304" pitchFamily="18" charset="0"/>
                <a:cs typeface="Times New Roman" panose="02020603050405020304" pitchFamily="18" charset="0"/>
              </a:rPr>
              <a:t>kiệm được thời gian dọn </a:t>
            </a:r>
            <a:r>
              <a:rPr lang="vi-VN" sz="2000" smtClean="0">
                <a:solidFill>
                  <a:srgbClr val="000099"/>
                </a:solidFill>
                <a:latin typeface="Times New Roman" panose="02020603050405020304" pitchFamily="18" charset="0"/>
                <a:cs typeface="Times New Roman" panose="02020603050405020304" pitchFamily="18" charset="0"/>
              </a:rPr>
              <a:t>dẹp</a:t>
            </a:r>
            <a:r>
              <a:rPr lang="en-US" sz="2000" smtClean="0">
                <a:solidFill>
                  <a:srgbClr val="000099"/>
                </a:solidFill>
                <a:latin typeface="Times New Roman" panose="02020603050405020304" pitchFamily="18" charset="0"/>
                <a:cs typeface="Times New Roman" panose="02020603050405020304" pitchFamily="18" charset="0"/>
              </a:rPr>
              <a:t> </a:t>
            </a:r>
            <a:r>
              <a:rPr lang="vi-VN" sz="2000" smtClean="0">
                <a:solidFill>
                  <a:srgbClr val="000099"/>
                </a:solidFill>
                <a:latin typeface="Times New Roman" panose="02020603050405020304" pitchFamily="18" charset="0"/>
                <a:cs typeface="Times New Roman" panose="02020603050405020304" pitchFamily="18" charset="0"/>
              </a:rPr>
              <a:t>Giữ </a:t>
            </a:r>
            <a:r>
              <a:rPr lang="vi-VN" sz="2000">
                <a:solidFill>
                  <a:srgbClr val="000099"/>
                </a:solidFill>
                <a:latin typeface="Times New Roman" panose="02020603050405020304" pitchFamily="18" charset="0"/>
                <a:cs typeface="Times New Roman" panose="02020603050405020304" pitchFamily="18" charset="0"/>
              </a:rPr>
              <a:t>nhà cửa gọn gàng ngăn nắp giúp bạn làm việc tại nhà hiệu quả </a:t>
            </a:r>
            <a:r>
              <a:rPr lang="vi-VN" sz="2000" smtClean="0">
                <a:solidFill>
                  <a:srgbClr val="000099"/>
                </a:solidFill>
                <a:latin typeface="Times New Roman" panose="02020603050405020304" pitchFamily="18" charset="0"/>
                <a:cs typeface="Times New Roman" panose="02020603050405020304" pitchFamily="18" charset="0"/>
              </a:rPr>
              <a:t>hơn</a:t>
            </a:r>
            <a:r>
              <a:rPr lang="en-US" sz="2000" smtClean="0">
                <a:solidFill>
                  <a:srgbClr val="000099"/>
                </a:solidFill>
                <a:latin typeface="Times New Roman" panose="02020603050405020304" pitchFamily="18" charset="0"/>
                <a:cs typeface="Times New Roman" panose="02020603050405020304" pitchFamily="18" charset="0"/>
              </a:rPr>
              <a:t>.</a:t>
            </a:r>
            <a:endParaRPr lang="vi-VN" sz="2000">
              <a:solidFill>
                <a:srgbClr val="000099"/>
              </a:solidFill>
              <a:latin typeface="Times New Roman" panose="02020603050405020304" pitchFamily="18" charset="0"/>
              <a:cs typeface="Times New Roman" panose="02020603050405020304" pitchFamily="18" charset="0"/>
            </a:endParaRPr>
          </a:p>
          <a:p>
            <a:pPr algn="just"/>
            <a:endParaRPr lang="en-US">
              <a:solidFill>
                <a:srgbClr val="000099"/>
              </a:solidFill>
            </a:endParaRPr>
          </a:p>
          <a:p>
            <a:endParaRPr lang="en-US"/>
          </a:p>
        </p:txBody>
      </p:sp>
    </p:spTree>
    <p:extLst>
      <p:ext uri="{BB962C8B-B14F-4D97-AF65-F5344CB8AC3E}">
        <p14:creationId xmlns:p14="http://schemas.microsoft.com/office/powerpoint/2010/main" val="1898316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 y="0"/>
            <a:ext cx="12283440" cy="6819658"/>
          </a:xfrm>
          <a:prstGeom prst="rect">
            <a:avLst/>
          </a:prstGeom>
        </p:spPr>
      </p:pic>
      <p:sp>
        <p:nvSpPr>
          <p:cNvPr id="5" name="Rectangle 4"/>
          <p:cNvSpPr/>
          <p:nvPr/>
        </p:nvSpPr>
        <p:spPr>
          <a:xfrm>
            <a:off x="3055396" y="726141"/>
            <a:ext cx="5668832" cy="914400"/>
          </a:xfrm>
          <a:prstGeom prst="rect">
            <a:avLst/>
          </a:prstGeom>
          <a:solidFill>
            <a:schemeClr val="accent4">
              <a:lumMod val="20000"/>
              <a:lumOff val="80000"/>
            </a:schemeClr>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ln>
                  <a:solidFill>
                    <a:srgbClr val="000099"/>
                  </a:solidFill>
                </a:ln>
                <a:solidFill>
                  <a:srgbClr val="006600"/>
                </a:solidFill>
              </a:rPr>
              <a:t>Lợi ích to lớn</a:t>
            </a:r>
            <a:endParaRPr lang="en-US" sz="4800" b="1" dirty="0">
              <a:ln>
                <a:solidFill>
                  <a:srgbClr val="000099"/>
                </a:solidFill>
              </a:ln>
              <a:solidFill>
                <a:srgbClr val="006600"/>
              </a:solidFill>
            </a:endParaRPr>
          </a:p>
        </p:txBody>
      </p:sp>
      <p:sp>
        <p:nvSpPr>
          <p:cNvPr id="8" name="Rounded Rectangle 7"/>
          <p:cNvSpPr/>
          <p:nvPr/>
        </p:nvSpPr>
        <p:spPr>
          <a:xfrm>
            <a:off x="218067" y="2024744"/>
            <a:ext cx="3305063" cy="3913132"/>
          </a:xfrm>
          <a:prstGeom prst="round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spcBef>
                <a:spcPts val="600"/>
              </a:spcBef>
              <a:spcAft>
                <a:spcPts val="600"/>
              </a:spcAft>
            </a:pPr>
            <a:endParaRPr lang="en-US" smtClean="0">
              <a:solidFill>
                <a:srgbClr val="000000"/>
              </a:solidFill>
              <a:latin typeface="Roboto" panose="02000000000000000000" pitchFamily="2" charset="0"/>
            </a:endParaRPr>
          </a:p>
          <a:p>
            <a:pPr indent="450215" algn="just">
              <a:spcBef>
                <a:spcPts val="600"/>
              </a:spcBef>
              <a:spcAft>
                <a:spcPts val="600"/>
              </a:spcAft>
            </a:pPr>
            <a:r>
              <a:rPr lang="vi-VN" sz="2400" smtClean="0">
                <a:solidFill>
                  <a:srgbClr val="000099"/>
                </a:solidFill>
                <a:latin typeface="Times New Roman" panose="02020603050405020304" pitchFamily="18" charset="0"/>
                <a:cs typeface="Times New Roman" panose="02020603050405020304" pitchFamily="18" charset="0"/>
              </a:rPr>
              <a:t>Việc </a:t>
            </a:r>
            <a:r>
              <a:rPr lang="vi-VN" sz="2400">
                <a:solidFill>
                  <a:srgbClr val="000099"/>
                </a:solidFill>
                <a:latin typeface="Times New Roman" panose="02020603050405020304" pitchFamily="18" charset="0"/>
                <a:cs typeface="Times New Roman" panose="02020603050405020304" pitchFamily="18" charset="0"/>
              </a:rPr>
              <a:t>giữ </a:t>
            </a:r>
            <a:r>
              <a:rPr lang="en-US" sz="2400" smtClean="0">
                <a:solidFill>
                  <a:srgbClr val="000099"/>
                </a:solidFill>
                <a:latin typeface="Times New Roman" panose="02020603050405020304" pitchFamily="18" charset="0"/>
                <a:cs typeface="Times New Roman" panose="02020603050405020304" pitchFamily="18" charset="0"/>
              </a:rPr>
              <a:t>lớp học sạch sẽ, </a:t>
            </a:r>
            <a:r>
              <a:rPr lang="vi-VN" sz="2400" smtClean="0">
                <a:solidFill>
                  <a:srgbClr val="000099"/>
                </a:solidFill>
                <a:latin typeface="Times New Roman" panose="02020603050405020304" pitchFamily="18" charset="0"/>
                <a:cs typeface="Times New Roman" panose="02020603050405020304" pitchFamily="18" charset="0"/>
              </a:rPr>
              <a:t>gọn </a:t>
            </a:r>
            <a:r>
              <a:rPr lang="vi-VN" sz="2400">
                <a:solidFill>
                  <a:srgbClr val="000099"/>
                </a:solidFill>
                <a:latin typeface="Times New Roman" panose="02020603050405020304" pitchFamily="18" charset="0"/>
                <a:cs typeface="Times New Roman" panose="02020603050405020304" pitchFamily="18" charset="0"/>
              </a:rPr>
              <a:t>gàng, ngăn nắp cũng ngăn ngừa vi khuẩn phát sinh, phòng ngừa được những bệnh qua đường hô hấp gây ra bởi bụi hoặc những đường lây ra đường tiêu hóa,... </a:t>
            </a:r>
            <a:endParaRPr lang="en-US" sz="2400">
              <a:solidFill>
                <a:srgbClr val="000099"/>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ounded Rectangle 8"/>
          <p:cNvSpPr/>
          <p:nvPr/>
        </p:nvSpPr>
        <p:spPr>
          <a:xfrm>
            <a:off x="4237280" y="2433918"/>
            <a:ext cx="3305063" cy="357119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smtClean="0">
                <a:solidFill>
                  <a:srgbClr val="000099"/>
                </a:solidFill>
                <a:latin typeface="Times New Roman" panose="02020603050405020304" pitchFamily="18" charset="0"/>
                <a:cs typeface="Times New Roman" panose="02020603050405020304" pitchFamily="18" charset="0"/>
              </a:rPr>
              <a:t>Trẻ </a:t>
            </a:r>
            <a:r>
              <a:rPr lang="vi-VN" sz="2400" smtClean="0">
                <a:solidFill>
                  <a:srgbClr val="000099"/>
                </a:solidFill>
                <a:latin typeface="Times New Roman" panose="02020603050405020304" pitchFamily="18" charset="0"/>
                <a:cs typeface="Times New Roman" panose="02020603050405020304" pitchFamily="18" charset="0"/>
              </a:rPr>
              <a:t>hình </a:t>
            </a:r>
            <a:r>
              <a:rPr lang="vi-VN" sz="2400">
                <a:solidFill>
                  <a:srgbClr val="000099"/>
                </a:solidFill>
                <a:latin typeface="Times New Roman" panose="02020603050405020304" pitchFamily="18" charset="0"/>
                <a:cs typeface="Times New Roman" panose="02020603050405020304" pitchFamily="18" charset="0"/>
              </a:rPr>
              <a:t>thành được thói quen giữ </a:t>
            </a:r>
            <a:r>
              <a:rPr lang="vi-VN" sz="2400" smtClean="0">
                <a:solidFill>
                  <a:srgbClr val="000099"/>
                </a:solidFill>
                <a:latin typeface="Times New Roman" panose="02020603050405020304" pitchFamily="18" charset="0"/>
                <a:cs typeface="Times New Roman" panose="02020603050405020304" pitchFamily="18" charset="0"/>
              </a:rPr>
              <a:t>gìn</a:t>
            </a:r>
            <a:r>
              <a:rPr lang="en-US" sz="2400">
                <a:solidFill>
                  <a:srgbClr val="000099"/>
                </a:solidFill>
                <a:latin typeface="Times New Roman" panose="02020603050405020304" pitchFamily="18" charset="0"/>
                <a:cs typeface="Times New Roman" panose="02020603050405020304" pitchFamily="18" charset="0"/>
              </a:rPr>
              <a:t> </a:t>
            </a:r>
            <a:r>
              <a:rPr lang="en-US" sz="2400" smtClean="0">
                <a:solidFill>
                  <a:srgbClr val="000099"/>
                </a:solidFill>
                <a:latin typeface="Times New Roman" panose="02020603050405020304" pitchFamily="18" charset="0"/>
                <a:cs typeface="Times New Roman" panose="02020603050405020304" pitchFamily="18" charset="0"/>
              </a:rPr>
              <a:t>lớp học </a:t>
            </a:r>
            <a:r>
              <a:rPr lang="vi-VN" sz="2400" smtClean="0">
                <a:solidFill>
                  <a:srgbClr val="000099"/>
                </a:solidFill>
                <a:latin typeface="Times New Roman" panose="02020603050405020304" pitchFamily="18" charset="0"/>
                <a:cs typeface="Times New Roman" panose="02020603050405020304" pitchFamily="18" charset="0"/>
              </a:rPr>
              <a:t> gọn </a:t>
            </a:r>
            <a:r>
              <a:rPr lang="vi-VN" sz="2400">
                <a:solidFill>
                  <a:srgbClr val="000099"/>
                </a:solidFill>
                <a:latin typeface="Times New Roman" panose="02020603050405020304" pitchFamily="18" charset="0"/>
                <a:cs typeface="Times New Roman" panose="02020603050405020304" pitchFamily="18" charset="0"/>
              </a:rPr>
              <a:t>gàng ngăn nắp từ chính </a:t>
            </a:r>
            <a:r>
              <a:rPr lang="en-US" sz="2400" smtClean="0">
                <a:solidFill>
                  <a:srgbClr val="000099"/>
                </a:solidFill>
                <a:latin typeface="Times New Roman" panose="02020603050405020304" pitchFamily="18" charset="0"/>
                <a:cs typeface="Times New Roman" panose="02020603050405020304" pitchFamily="18" charset="0"/>
              </a:rPr>
              <a:t>cô giáo , lớp học </a:t>
            </a:r>
            <a:r>
              <a:rPr lang="vi-VN" sz="2400" smtClean="0">
                <a:solidFill>
                  <a:srgbClr val="000099"/>
                </a:solidFill>
                <a:latin typeface="Times New Roman" panose="02020603050405020304" pitchFamily="18" charset="0"/>
                <a:cs typeface="Times New Roman" panose="02020603050405020304" pitchFamily="18" charset="0"/>
              </a:rPr>
              <a:t>môi </a:t>
            </a:r>
            <a:r>
              <a:rPr lang="vi-VN" sz="2400">
                <a:solidFill>
                  <a:srgbClr val="000099"/>
                </a:solidFill>
                <a:latin typeface="Times New Roman" panose="02020603050405020304" pitchFamily="18" charset="0"/>
                <a:cs typeface="Times New Roman" panose="02020603050405020304" pitchFamily="18" charset="0"/>
              </a:rPr>
              <a:t>trường đã nuôi chúng lớn.</a:t>
            </a:r>
            <a:endParaRPr lang="en-US" sz="2400" dirty="0">
              <a:solidFill>
                <a:srgbClr val="000099"/>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8256493" y="2024743"/>
            <a:ext cx="3305063" cy="3980367"/>
          </a:xfrm>
          <a:prstGeom prst="roundRect">
            <a:avLst/>
          </a:prstGeom>
          <a:solidFill>
            <a:schemeClr val="accent2">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b="1">
                <a:solidFill>
                  <a:srgbClr val="000099"/>
                </a:solidFill>
                <a:latin typeface="Times New Roman" panose="02020603050405020304" pitchFamily="18" charset="0"/>
                <a:cs typeface="Times New Roman" panose="02020603050405020304" pitchFamily="18" charset="0"/>
              </a:rPr>
              <a:t>Tiết kiệm được thời gian dọn </a:t>
            </a:r>
            <a:r>
              <a:rPr lang="vi-VN" sz="2000" b="1" smtClean="0">
                <a:solidFill>
                  <a:srgbClr val="000099"/>
                </a:solidFill>
                <a:latin typeface="Times New Roman" panose="02020603050405020304" pitchFamily="18" charset="0"/>
                <a:cs typeface="Times New Roman" panose="02020603050405020304" pitchFamily="18" charset="0"/>
              </a:rPr>
              <a:t>dẹp</a:t>
            </a:r>
            <a:endParaRPr lang="vi-VN" sz="2000">
              <a:solidFill>
                <a:srgbClr val="000099"/>
              </a:solidFill>
              <a:latin typeface="Times New Roman" panose="02020603050405020304" pitchFamily="18" charset="0"/>
              <a:cs typeface="Times New Roman" panose="02020603050405020304" pitchFamily="18" charset="0"/>
            </a:endParaRPr>
          </a:p>
          <a:p>
            <a:r>
              <a:rPr lang="vi-VN" sz="2000">
                <a:solidFill>
                  <a:srgbClr val="000099"/>
                </a:solidFill>
                <a:latin typeface="Times New Roman" panose="02020603050405020304" pitchFamily="18" charset="0"/>
                <a:cs typeface="Times New Roman" panose="02020603050405020304" pitchFamily="18" charset="0"/>
              </a:rPr>
              <a:t>Mỗi ngày dành khoảng 15 phút để dọn dẹp, sắp xếp lại đồ đạc trong </a:t>
            </a:r>
            <a:r>
              <a:rPr lang="en-US" sz="2000" smtClean="0">
                <a:solidFill>
                  <a:srgbClr val="000099"/>
                </a:solidFill>
                <a:latin typeface="Times New Roman" panose="02020603050405020304" pitchFamily="18" charset="0"/>
                <a:cs typeface="Times New Roman" panose="02020603050405020304" pitchFamily="18" charset="0"/>
              </a:rPr>
              <a:t>lớp học</a:t>
            </a:r>
            <a:r>
              <a:rPr lang="vi-VN" sz="2000" smtClean="0">
                <a:solidFill>
                  <a:srgbClr val="000099"/>
                </a:solidFill>
                <a:latin typeface="Times New Roman" panose="02020603050405020304" pitchFamily="18" charset="0"/>
                <a:cs typeface="Times New Roman" panose="02020603050405020304" pitchFamily="18" charset="0"/>
              </a:rPr>
              <a:t>. </a:t>
            </a:r>
            <a:r>
              <a:rPr lang="vi-VN" sz="2000">
                <a:solidFill>
                  <a:srgbClr val="000099"/>
                </a:solidFill>
                <a:latin typeface="Times New Roman" panose="02020603050405020304" pitchFamily="18" charset="0"/>
                <a:cs typeface="Times New Roman" panose="02020603050405020304" pitchFamily="18" charset="0"/>
              </a:rPr>
              <a:t>Không để mọi thứ quá bừa bộn sẽ giúp tiết kiệm được rất lớn thời gian dọn dẹp. </a:t>
            </a:r>
            <a:br>
              <a:rPr lang="vi-VN" sz="2000">
                <a:solidFill>
                  <a:srgbClr val="000099"/>
                </a:solidFill>
                <a:latin typeface="Times New Roman" panose="02020603050405020304" pitchFamily="18" charset="0"/>
                <a:cs typeface="Times New Roman" panose="02020603050405020304" pitchFamily="18" charset="0"/>
              </a:rPr>
            </a:br>
            <a:r>
              <a:rPr lang="vi-VN" sz="2000" b="1">
                <a:solidFill>
                  <a:srgbClr val="000099"/>
                </a:solidFill>
                <a:latin typeface="Times New Roman" panose="02020603050405020304" pitchFamily="18" charset="0"/>
                <a:cs typeface="Times New Roman" panose="02020603050405020304" pitchFamily="18" charset="0"/>
              </a:rPr>
              <a:t>Tiết kiệm được thời gian tìm kiếm đồ đạc</a:t>
            </a:r>
            <a:endParaRPr lang="vi-VN" sz="2000">
              <a:solidFill>
                <a:srgbClr val="000099"/>
              </a:solidFill>
              <a:latin typeface="Times New Roman" panose="02020603050405020304" pitchFamily="18" charset="0"/>
              <a:cs typeface="Times New Roman" panose="02020603050405020304" pitchFamily="18" charset="0"/>
            </a:endParaRPr>
          </a:p>
          <a:p>
            <a:r>
              <a:rPr lang="vi-VN" sz="200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7267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543131" y="2613392"/>
            <a:ext cx="7001692" cy="2400657"/>
          </a:xfrm>
          <a:prstGeom prst="rect">
            <a:avLst/>
          </a:prstGeom>
          <a:noFill/>
        </p:spPr>
        <p:txBody>
          <a:bodyPr wrap="square" rtlCol="0">
            <a:spAutoFit/>
          </a:bodyPr>
          <a:lstStyle/>
          <a:p>
            <a:pPr algn="ctr"/>
            <a:r>
              <a:rPr lang="en-US" sz="6600" b="1" smtClean="0">
                <a:solidFill>
                  <a:srgbClr val="C00000"/>
                </a:solidFill>
              </a:rPr>
              <a:t>NỘI DUNG</a:t>
            </a:r>
          </a:p>
          <a:p>
            <a:pPr algn="ctr"/>
            <a:endParaRPr lang="en-US" sz="2800" b="1">
              <a:solidFill>
                <a:srgbClr val="FF0000"/>
              </a:solidFill>
            </a:endParaRPr>
          </a:p>
          <a:p>
            <a:pPr algn="ctr"/>
            <a:endParaRPr lang="en-US" sz="2800" b="1" smtClean="0">
              <a:solidFill>
                <a:srgbClr val="FF0000"/>
              </a:solidFill>
            </a:endParaRPr>
          </a:p>
          <a:p>
            <a:pPr algn="ctr"/>
            <a:endParaRPr lang="en-US" sz="2800" b="1" dirty="0">
              <a:solidFill>
                <a:srgbClr val="FF0000"/>
              </a:solidFill>
            </a:endParaRPr>
          </a:p>
        </p:txBody>
      </p:sp>
    </p:spTree>
    <p:extLst>
      <p:ext uri="{BB962C8B-B14F-4D97-AF65-F5344CB8AC3E}">
        <p14:creationId xmlns:p14="http://schemas.microsoft.com/office/powerpoint/2010/main" val="385510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97"/>
            <a:ext cx="12192001" cy="6848203"/>
          </a:xfrm>
          <a:prstGeom prst="rect">
            <a:avLst/>
          </a:prstGeom>
        </p:spPr>
      </p:pic>
      <p:sp>
        <p:nvSpPr>
          <p:cNvPr id="6" name="Rounded Rectangle 5"/>
          <p:cNvSpPr/>
          <p:nvPr/>
        </p:nvSpPr>
        <p:spPr>
          <a:xfrm>
            <a:off x="770710" y="2782389"/>
            <a:ext cx="4771961" cy="1297242"/>
          </a:xfrm>
          <a:prstGeom prst="roundRect">
            <a:avLst/>
          </a:prstGeom>
          <a:ln w="38100">
            <a:solidFill>
              <a:srgbClr val="006600"/>
            </a:solidFill>
          </a:ln>
        </p:spPr>
        <p:style>
          <a:lnRef idx="2">
            <a:schemeClr val="accent6"/>
          </a:lnRef>
          <a:fillRef idx="1">
            <a:schemeClr val="lt1"/>
          </a:fillRef>
          <a:effectRef idx="0">
            <a:schemeClr val="accent6"/>
          </a:effectRef>
          <a:fontRef idx="minor">
            <a:schemeClr val="dk1"/>
          </a:fontRef>
        </p:style>
        <p:txBody>
          <a:bodyPr rtlCol="0" anchor="ctr"/>
          <a:lstStyle/>
          <a:p>
            <a:r>
              <a:rPr lang="en-US" sz="3200" b="1" smtClean="0">
                <a:solidFill>
                  <a:srgbClr val="006600"/>
                </a:solidFill>
                <a:cs typeface="Times New Roman" panose="02020603050405020304" pitchFamily="18" charset="0"/>
              </a:rPr>
              <a:t>SẮP XẾP HỒ SƠ HỌC LIỆU</a:t>
            </a:r>
            <a:endParaRPr lang="en-US" sz="3200" b="1" dirty="0">
              <a:solidFill>
                <a:srgbClr val="006600"/>
              </a:solidFill>
              <a:cs typeface="Times New Roman" panose="02020603050405020304" pitchFamily="18" charset="0"/>
            </a:endParaRPr>
          </a:p>
        </p:txBody>
      </p:sp>
      <p:sp>
        <p:nvSpPr>
          <p:cNvPr id="7" name="Rounded Rectangle 6"/>
          <p:cNvSpPr/>
          <p:nvPr/>
        </p:nvSpPr>
        <p:spPr>
          <a:xfrm>
            <a:off x="5781822" y="2782389"/>
            <a:ext cx="5725550" cy="1297242"/>
          </a:xfrm>
          <a:prstGeom prst="roundRect">
            <a:avLst/>
          </a:prstGeom>
          <a:ln w="38100">
            <a:solidFill>
              <a:srgbClr val="006600"/>
            </a:solidFill>
          </a:ln>
        </p:spPr>
        <p:style>
          <a:lnRef idx="2">
            <a:schemeClr val="accent6"/>
          </a:lnRef>
          <a:fillRef idx="1">
            <a:schemeClr val="lt1"/>
          </a:fillRef>
          <a:effectRef idx="0">
            <a:schemeClr val="accent6"/>
          </a:effectRef>
          <a:fontRef idx="minor">
            <a:schemeClr val="dk1"/>
          </a:fontRef>
        </p:style>
        <p:txBody>
          <a:bodyPr rtlCol="0" anchor="ctr"/>
          <a:lstStyle/>
          <a:p>
            <a:r>
              <a:rPr lang="en-US" sz="3200" b="1" smtClean="0">
                <a:solidFill>
                  <a:srgbClr val="006600"/>
                </a:solidFill>
              </a:rPr>
              <a:t>SẮP XẾP ĐỒ DÙNG – ĐỒ CHƠI</a:t>
            </a:r>
            <a:endParaRPr lang="en-US" sz="3200" b="1">
              <a:solidFill>
                <a:srgbClr val="006600"/>
              </a:solidFill>
            </a:endParaRPr>
          </a:p>
        </p:txBody>
      </p:sp>
    </p:spTree>
    <p:extLst>
      <p:ext uri="{BB962C8B-B14F-4D97-AF65-F5344CB8AC3E}">
        <p14:creationId xmlns:p14="http://schemas.microsoft.com/office/powerpoint/2010/main" val="427827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676292" y="1080354"/>
            <a:ext cx="4747846" cy="5017490"/>
          </a:xfrm>
          <a:prstGeom prst="rect">
            <a:avLst/>
          </a:prstGeom>
        </p:spPr>
      </p:pic>
      <p:pic>
        <p:nvPicPr>
          <p:cNvPr id="5" name="Picture 4"/>
          <p:cNvPicPr>
            <a:picLocks noChangeAspect="1"/>
          </p:cNvPicPr>
          <p:nvPr/>
        </p:nvPicPr>
        <p:blipFill>
          <a:blip r:embed="rId4"/>
          <a:stretch>
            <a:fillRect/>
          </a:stretch>
        </p:blipFill>
        <p:spPr>
          <a:xfrm>
            <a:off x="882512" y="1226606"/>
            <a:ext cx="4814903" cy="4513972"/>
          </a:xfrm>
          <a:prstGeom prst="rect">
            <a:avLst/>
          </a:prstGeom>
        </p:spPr>
      </p:pic>
    </p:spTree>
    <p:extLst>
      <p:ext uri="{BB962C8B-B14F-4D97-AF65-F5344CB8AC3E}">
        <p14:creationId xmlns:p14="http://schemas.microsoft.com/office/powerpoint/2010/main" val="22179129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797"/>
            <a:ext cx="12192001" cy="6848203"/>
          </a:xfrm>
          <a:prstGeom prst="rect">
            <a:avLst/>
          </a:prstGeom>
        </p:spPr>
      </p:pic>
      <p:sp>
        <p:nvSpPr>
          <p:cNvPr id="3" name="Rounded Rectangle 2"/>
          <p:cNvSpPr/>
          <p:nvPr/>
        </p:nvSpPr>
        <p:spPr>
          <a:xfrm>
            <a:off x="4319451" y="765809"/>
            <a:ext cx="4153989" cy="901337"/>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smtClean="0">
                <a:solidFill>
                  <a:srgbClr val="FF0000"/>
                </a:solidFill>
                <a:latin typeface="Times New Roman" panose="02020603050405020304" pitchFamily="18" charset="0"/>
                <a:cs typeface="Times New Roman" panose="02020603050405020304" pitchFamily="18" charset="0"/>
              </a:rPr>
              <a:t>SẮP XẾP HỒ SƠ</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Round Same Side Corner Rectangle 3"/>
          <p:cNvSpPr/>
          <p:nvPr/>
        </p:nvSpPr>
        <p:spPr>
          <a:xfrm>
            <a:off x="326572" y="2122714"/>
            <a:ext cx="2205613" cy="4441371"/>
          </a:xfrm>
          <a:prstGeom prst="round2Same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lvl="0"/>
            <a:r>
              <a:rPr lang="vi-VN" sz="2000">
                <a:solidFill>
                  <a:srgbClr val="000099"/>
                </a:solidFill>
                <a:latin typeface="Times New Roman" panose="02020603050405020304" pitchFamily="18" charset="0"/>
                <a:cs typeface="Times New Roman" panose="02020603050405020304" pitchFamily="18" charset="0"/>
              </a:rPr>
              <a:t>1. Chọn </a:t>
            </a:r>
            <a:r>
              <a:rPr lang="en-US" sz="2000" smtClean="0">
                <a:solidFill>
                  <a:srgbClr val="000099"/>
                </a:solidFill>
                <a:latin typeface="Times New Roman" panose="02020603050405020304" pitchFamily="18" charset="0"/>
                <a:cs typeface="Times New Roman" panose="02020603050405020304" pitchFamily="18" charset="0"/>
              </a:rPr>
              <a:t>hộp đựng</a:t>
            </a:r>
            <a:r>
              <a:rPr lang="vi-VN" sz="2000" smtClean="0">
                <a:solidFill>
                  <a:srgbClr val="000099"/>
                </a:solidFill>
                <a:latin typeface="Times New Roman" panose="02020603050405020304" pitchFamily="18" charset="0"/>
                <a:cs typeface="Times New Roman" panose="02020603050405020304" pitchFamily="18" charset="0"/>
              </a:rPr>
              <a:t> </a:t>
            </a:r>
            <a:r>
              <a:rPr lang="vi-VN" sz="2000">
                <a:solidFill>
                  <a:srgbClr val="000099"/>
                </a:solidFill>
                <a:latin typeface="Times New Roman" panose="02020603050405020304" pitchFamily="18" charset="0"/>
                <a:cs typeface="Times New Roman" panose="02020603050405020304" pitchFamily="18" charset="0"/>
              </a:rPr>
              <a:t>hồ sơ</a:t>
            </a:r>
            <a:br>
              <a:rPr lang="vi-VN" sz="2000">
                <a:solidFill>
                  <a:srgbClr val="000099"/>
                </a:solidFill>
                <a:latin typeface="Times New Roman" panose="02020603050405020304" pitchFamily="18" charset="0"/>
                <a:cs typeface="Times New Roman" panose="02020603050405020304" pitchFamily="18" charset="0"/>
              </a:rPr>
            </a:br>
            <a:r>
              <a:rPr lang="en-US" sz="2000" smtClean="0">
                <a:solidFill>
                  <a:srgbClr val="000099"/>
                </a:solidFill>
                <a:latin typeface="Times New Roman" panose="02020603050405020304" pitchFamily="18" charset="0"/>
                <a:cs typeface="Times New Roman" panose="02020603050405020304" pitchFamily="18" charset="0"/>
              </a:rPr>
              <a:t>Đựng </a:t>
            </a:r>
            <a:r>
              <a:rPr lang="vi-VN" sz="2000" smtClean="0">
                <a:solidFill>
                  <a:srgbClr val="000099"/>
                </a:solidFill>
                <a:latin typeface="Times New Roman" panose="02020603050405020304" pitchFamily="18" charset="0"/>
                <a:cs typeface="Times New Roman" panose="02020603050405020304" pitchFamily="18" charset="0"/>
              </a:rPr>
              <a:t>hồ </a:t>
            </a:r>
            <a:r>
              <a:rPr lang="vi-VN" sz="2000">
                <a:solidFill>
                  <a:srgbClr val="000099"/>
                </a:solidFill>
                <a:latin typeface="Times New Roman" panose="02020603050405020304" pitchFamily="18" charset="0"/>
                <a:cs typeface="Times New Roman" panose="02020603050405020304" pitchFamily="18" charset="0"/>
              </a:rPr>
              <a:t>sơ trong cặp hay trong những túi nhỏ. </a:t>
            </a:r>
            <a:br>
              <a:rPr lang="vi-VN" sz="2000">
                <a:solidFill>
                  <a:srgbClr val="000099"/>
                </a:solidFill>
                <a:latin typeface="Times New Roman" panose="02020603050405020304" pitchFamily="18" charset="0"/>
                <a:cs typeface="Times New Roman" panose="02020603050405020304" pitchFamily="18" charset="0"/>
              </a:rPr>
            </a:br>
            <a:r>
              <a:rPr lang="vi-VN" sz="2000">
                <a:solidFill>
                  <a:srgbClr val="000099"/>
                </a:solidFill>
                <a:latin typeface="Times New Roman" panose="02020603050405020304" pitchFamily="18" charset="0"/>
                <a:cs typeface="Times New Roman" panose="02020603050405020304" pitchFamily="18" charset="0"/>
              </a:rPr>
              <a:t>+ Sử dụng những mẩu giấy ghi chú để dán lên </a:t>
            </a:r>
            <a:r>
              <a:rPr lang="en-US" sz="2000" smtClean="0">
                <a:solidFill>
                  <a:srgbClr val="000099"/>
                </a:solidFill>
                <a:latin typeface="Times New Roman" panose="02020603050405020304" pitchFamily="18" charset="0"/>
                <a:cs typeface="Times New Roman" panose="02020603050405020304" pitchFamily="18" charset="0"/>
              </a:rPr>
              <a:t>túi hoặc hộp </a:t>
            </a:r>
            <a:r>
              <a:rPr lang="vi-VN" sz="2000" smtClean="0">
                <a:solidFill>
                  <a:srgbClr val="000099"/>
                </a:solidFill>
                <a:latin typeface="Times New Roman" panose="02020603050405020304" pitchFamily="18" charset="0"/>
                <a:cs typeface="Times New Roman" panose="02020603050405020304" pitchFamily="18" charset="0"/>
              </a:rPr>
              <a:t>giúp </a:t>
            </a:r>
            <a:r>
              <a:rPr lang="vi-VN" sz="2000">
                <a:solidFill>
                  <a:srgbClr val="000099"/>
                </a:solidFill>
                <a:latin typeface="Times New Roman" panose="02020603050405020304" pitchFamily="18" charset="0"/>
                <a:cs typeface="Times New Roman" panose="02020603050405020304" pitchFamily="18" charset="0"/>
              </a:rPr>
              <a:t>tìm dễ dàng hơn.</a:t>
            </a:r>
            <a:br>
              <a:rPr lang="vi-VN" sz="2000">
                <a:solidFill>
                  <a:srgbClr val="000099"/>
                </a:solidFill>
                <a:latin typeface="Times New Roman" panose="02020603050405020304" pitchFamily="18" charset="0"/>
                <a:cs typeface="Times New Roman" panose="02020603050405020304" pitchFamily="18" charset="0"/>
              </a:rPr>
            </a:br>
            <a:endParaRPr lang="vi-VN" sz="2000">
              <a:solidFill>
                <a:srgbClr val="000099"/>
              </a:solidFill>
              <a:latin typeface="Times New Roman" panose="02020603050405020304" pitchFamily="18" charset="0"/>
              <a:cs typeface="Times New Roman" panose="02020603050405020304" pitchFamily="18" charset="0"/>
            </a:endParaRPr>
          </a:p>
        </p:txBody>
      </p:sp>
      <p:sp>
        <p:nvSpPr>
          <p:cNvPr id="6" name="Round Same Side Corner Rectangle 5"/>
          <p:cNvSpPr/>
          <p:nvPr/>
        </p:nvSpPr>
        <p:spPr>
          <a:xfrm>
            <a:off x="2977997" y="2122711"/>
            <a:ext cx="1814063" cy="4441371"/>
          </a:xfrm>
          <a:prstGeom prst="round2Same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lvl="0"/>
            <a:r>
              <a:rPr lang="vi-VN" sz="2000">
                <a:solidFill>
                  <a:schemeClr val="accent2">
                    <a:lumMod val="75000"/>
                  </a:schemeClr>
                </a:solidFill>
                <a:latin typeface="Times New Roman" panose="02020603050405020304" pitchFamily="18" charset="0"/>
                <a:cs typeface="Times New Roman" panose="02020603050405020304" pitchFamily="18" charset="0"/>
              </a:rPr>
              <a:t>2. Phân loại hồ sơ</a:t>
            </a:r>
            <a:r>
              <a:rPr lang="vi-VN" sz="2000" smtClean="0">
                <a:solidFill>
                  <a:schemeClr val="accent2">
                    <a:lumMod val="75000"/>
                  </a:schemeClr>
                </a:solidFill>
                <a:latin typeface="Times New Roman" panose="02020603050405020304" pitchFamily="18" charset="0"/>
                <a:cs typeface="Times New Roman" panose="02020603050405020304" pitchFamily="18" charset="0"/>
              </a:rPr>
              <a:t>:</a:t>
            </a:r>
            <a:r>
              <a:rPr lang="en-US" sz="2000" smtClean="0">
                <a:solidFill>
                  <a:schemeClr val="accent2">
                    <a:lumMod val="75000"/>
                  </a:schemeClr>
                </a:solidFill>
                <a:latin typeface="Times New Roman" panose="02020603050405020304" pitchFamily="18" charset="0"/>
                <a:cs typeface="Times New Roman" panose="02020603050405020304" pitchFamily="18" charset="0"/>
              </a:rPr>
              <a:t> </a:t>
            </a:r>
            <a:r>
              <a:rPr lang="vi-VN" sz="2000" smtClean="0">
                <a:solidFill>
                  <a:schemeClr val="accent2">
                    <a:lumMod val="75000"/>
                  </a:schemeClr>
                </a:solidFill>
                <a:latin typeface="Times New Roman" panose="02020603050405020304" pitchFamily="18" charset="0"/>
                <a:cs typeface="Times New Roman" panose="02020603050405020304" pitchFamily="18" charset="0"/>
              </a:rPr>
              <a:t>phân </a:t>
            </a:r>
            <a:r>
              <a:rPr lang="vi-VN" sz="2000">
                <a:solidFill>
                  <a:schemeClr val="accent2">
                    <a:lumMod val="75000"/>
                  </a:schemeClr>
                </a:solidFill>
                <a:latin typeface="Times New Roman" panose="02020603050405020304" pitchFamily="18" charset="0"/>
                <a:cs typeface="Times New Roman" panose="02020603050405020304" pitchFamily="18" charset="0"/>
              </a:rPr>
              <a:t>loại có hệ thống thì sẽ dễ dàng cho việc kiểm tra, sắp xếp. Nên phân loại theo chủ đề, theo cụm, theo nhóm,…</a:t>
            </a:r>
            <a:br>
              <a:rPr lang="vi-VN" sz="2000">
                <a:solidFill>
                  <a:schemeClr val="accent2">
                    <a:lumMod val="75000"/>
                  </a:schemeClr>
                </a:solidFill>
                <a:latin typeface="Times New Roman" panose="02020603050405020304" pitchFamily="18" charset="0"/>
                <a:cs typeface="Times New Roman" panose="02020603050405020304" pitchFamily="18" charset="0"/>
              </a:rPr>
            </a:br>
            <a:endParaRPr lang="vi-VN" sz="200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7" name="Round Same Side Corner Rectangle 6"/>
          <p:cNvSpPr/>
          <p:nvPr/>
        </p:nvSpPr>
        <p:spPr>
          <a:xfrm>
            <a:off x="5237872" y="2122711"/>
            <a:ext cx="1591660" cy="4441371"/>
          </a:xfrm>
          <a:prstGeom prst="round2Same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lvl="0"/>
            <a:r>
              <a:rPr lang="vi-VN" sz="2000">
                <a:solidFill>
                  <a:srgbClr val="000099"/>
                </a:solidFill>
                <a:latin typeface="Times New Roman" panose="02020603050405020304" pitchFamily="18" charset="0"/>
                <a:cs typeface="Times New Roman" panose="02020603050405020304" pitchFamily="18" charset="0"/>
              </a:rPr>
              <a:t>3. Sắp xếp hồ sơ khoa học theo thời gian, theo vần (ABC), theo tính chất</a:t>
            </a:r>
            <a:br>
              <a:rPr lang="vi-VN" sz="2000">
                <a:solidFill>
                  <a:srgbClr val="000099"/>
                </a:solidFill>
                <a:latin typeface="Times New Roman" panose="02020603050405020304" pitchFamily="18" charset="0"/>
                <a:cs typeface="Times New Roman" panose="02020603050405020304" pitchFamily="18" charset="0"/>
              </a:rPr>
            </a:br>
            <a:endParaRPr lang="en-US" sz="2000">
              <a:solidFill>
                <a:srgbClr val="000099"/>
              </a:solidFill>
              <a:latin typeface="Times New Roman" panose="02020603050405020304" pitchFamily="18" charset="0"/>
              <a:cs typeface="Times New Roman" panose="02020603050405020304" pitchFamily="18" charset="0"/>
            </a:endParaRPr>
          </a:p>
        </p:txBody>
      </p:sp>
      <p:sp>
        <p:nvSpPr>
          <p:cNvPr id="8" name="Round Same Side Corner Rectangle 7"/>
          <p:cNvSpPr/>
          <p:nvPr/>
        </p:nvSpPr>
        <p:spPr>
          <a:xfrm>
            <a:off x="7191100" y="2122711"/>
            <a:ext cx="1591660" cy="4441371"/>
          </a:xfrm>
          <a:prstGeom prst="round2Same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lvl="0"/>
            <a:r>
              <a:rPr lang="vi-VN" sz="2000">
                <a:solidFill>
                  <a:srgbClr val="E80C8A"/>
                </a:solidFill>
                <a:latin typeface="Times New Roman" panose="02020603050405020304" pitchFamily="18" charset="0"/>
                <a:cs typeface="Times New Roman" panose="02020603050405020304" pitchFamily="18" charset="0"/>
              </a:rPr>
              <a:t>4. Lập danh mục hồ sơ cụ thể, chính xác và phải được cập nhật thường </a:t>
            </a:r>
            <a:r>
              <a:rPr lang="vi-VN" sz="2000" smtClean="0">
                <a:solidFill>
                  <a:srgbClr val="E80C8A"/>
                </a:solidFill>
                <a:latin typeface="Times New Roman" panose="02020603050405020304" pitchFamily="18" charset="0"/>
                <a:cs typeface="Times New Roman" panose="02020603050405020304" pitchFamily="18" charset="0"/>
              </a:rPr>
              <a:t>xuyên</a:t>
            </a:r>
            <a:r>
              <a:rPr lang="en-US" sz="2000" smtClean="0">
                <a:solidFill>
                  <a:srgbClr val="E80C8A"/>
                </a:solidFill>
                <a:latin typeface="Times New Roman" panose="02020603050405020304" pitchFamily="18" charset="0"/>
                <a:cs typeface="Times New Roman" panose="02020603050405020304" pitchFamily="18" charset="0"/>
              </a:rPr>
              <a:t>. </a:t>
            </a:r>
            <a:r>
              <a:rPr lang="vi-VN" sz="2000">
                <a:solidFill>
                  <a:srgbClr val="E80C8A"/>
                </a:solidFill>
                <a:latin typeface="Times New Roman" panose="02020603050405020304" pitchFamily="18" charset="0"/>
                <a:cs typeface="Times New Roman" panose="02020603050405020304" pitchFamily="18" charset="0"/>
              </a:rPr>
              <a:t/>
            </a:r>
            <a:br>
              <a:rPr lang="vi-VN" sz="2000">
                <a:solidFill>
                  <a:srgbClr val="E80C8A"/>
                </a:solidFill>
                <a:latin typeface="Times New Roman" panose="02020603050405020304" pitchFamily="18" charset="0"/>
                <a:cs typeface="Times New Roman" panose="02020603050405020304" pitchFamily="18" charset="0"/>
              </a:rPr>
            </a:br>
            <a:endParaRPr lang="en-US" sz="2000">
              <a:solidFill>
                <a:srgbClr val="E80C8A"/>
              </a:solidFill>
              <a:latin typeface="Times New Roman" panose="02020603050405020304" pitchFamily="18" charset="0"/>
              <a:cs typeface="Times New Roman" panose="02020603050405020304" pitchFamily="18" charset="0"/>
            </a:endParaRPr>
          </a:p>
        </p:txBody>
      </p:sp>
      <p:sp>
        <p:nvSpPr>
          <p:cNvPr id="10" name="Round Same Side Corner Rectangle 9"/>
          <p:cNvSpPr/>
          <p:nvPr/>
        </p:nvSpPr>
        <p:spPr>
          <a:xfrm>
            <a:off x="9144328" y="2122711"/>
            <a:ext cx="2471734" cy="4441371"/>
          </a:xfrm>
          <a:prstGeom prst="round2Same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lvl="0"/>
            <a:r>
              <a:rPr lang="vi-VN" sz="2000">
                <a:solidFill>
                  <a:srgbClr val="006600"/>
                </a:solidFill>
                <a:latin typeface="Times New Roman" panose="02020603050405020304" pitchFamily="18" charset="0"/>
                <a:cs typeface="Times New Roman" panose="02020603050405020304" pitchFamily="18" charset="0"/>
              </a:rPr>
              <a:t>5. Lưu trữ hồ sơ:</a:t>
            </a:r>
            <a:br>
              <a:rPr lang="vi-VN" sz="2000">
                <a:solidFill>
                  <a:srgbClr val="006600"/>
                </a:solidFill>
                <a:latin typeface="Times New Roman" panose="02020603050405020304" pitchFamily="18" charset="0"/>
                <a:cs typeface="Times New Roman" panose="02020603050405020304" pitchFamily="18" charset="0"/>
              </a:rPr>
            </a:br>
            <a:r>
              <a:rPr lang="vi-VN" sz="2000">
                <a:solidFill>
                  <a:srgbClr val="006600"/>
                </a:solidFill>
                <a:latin typeface="Times New Roman" panose="02020603050405020304" pitchFamily="18" charset="0"/>
                <a:cs typeface="Times New Roman" panose="02020603050405020304" pitchFamily="18" charset="0"/>
              </a:rPr>
              <a:t>Hồ sơ phải được lưu trữ vào một vị trí nhất định để khi cần </a:t>
            </a:r>
            <a:r>
              <a:rPr lang="en-US" sz="2000" smtClean="0">
                <a:solidFill>
                  <a:srgbClr val="006600"/>
                </a:solidFill>
                <a:latin typeface="Times New Roman" panose="02020603050405020304" pitchFamily="18" charset="0"/>
                <a:cs typeface="Times New Roman" panose="02020603050405020304" pitchFamily="18" charset="0"/>
              </a:rPr>
              <a:t>lấy </a:t>
            </a:r>
            <a:r>
              <a:rPr lang="vi-VN" sz="2000" smtClean="0">
                <a:solidFill>
                  <a:srgbClr val="006600"/>
                </a:solidFill>
                <a:latin typeface="Times New Roman" panose="02020603050405020304" pitchFamily="18" charset="0"/>
                <a:cs typeface="Times New Roman" panose="02020603050405020304" pitchFamily="18" charset="0"/>
              </a:rPr>
              <a:t>sẽ </a:t>
            </a:r>
            <a:r>
              <a:rPr lang="vi-VN" sz="2000">
                <a:solidFill>
                  <a:srgbClr val="006600"/>
                </a:solidFill>
                <a:latin typeface="Times New Roman" panose="02020603050405020304" pitchFamily="18" charset="0"/>
                <a:cs typeface="Times New Roman" panose="02020603050405020304" pitchFamily="18" charset="0"/>
              </a:rPr>
              <a:t>nhanh chóng. Làm bản liệt kê một cách hệ thống hồ sơ của </a:t>
            </a:r>
            <a:r>
              <a:rPr lang="en-US" sz="2000" smtClean="0">
                <a:solidFill>
                  <a:srgbClr val="006600"/>
                </a:solidFill>
                <a:latin typeface="Times New Roman" panose="02020603050405020304" pitchFamily="18" charset="0"/>
                <a:cs typeface="Times New Roman" panose="02020603050405020304" pitchFamily="18" charset="0"/>
              </a:rPr>
              <a:t>lớp. </a:t>
            </a:r>
            <a:r>
              <a:rPr lang="vi-VN" sz="2000" smtClean="0">
                <a:solidFill>
                  <a:srgbClr val="006600"/>
                </a:solidFill>
                <a:latin typeface="Times New Roman" panose="02020603050405020304" pitchFamily="18" charset="0"/>
                <a:cs typeface="Times New Roman" panose="02020603050405020304" pitchFamily="18" charset="0"/>
              </a:rPr>
              <a:t>Nhờ </a:t>
            </a:r>
            <a:r>
              <a:rPr lang="vi-VN" sz="2000">
                <a:solidFill>
                  <a:srgbClr val="006600"/>
                </a:solidFill>
                <a:latin typeface="Times New Roman" panose="02020603050405020304" pitchFamily="18" charset="0"/>
                <a:cs typeface="Times New Roman" panose="02020603050405020304" pitchFamily="18" charset="0"/>
              </a:rPr>
              <a:t>vào danh mục này mà chúng ta có thể sắp xếp, quản lý và </a:t>
            </a:r>
            <a:r>
              <a:rPr lang="en-US" sz="2000" smtClean="0">
                <a:solidFill>
                  <a:srgbClr val="006600"/>
                </a:solidFill>
                <a:latin typeface="Times New Roman" panose="02020603050405020304" pitchFamily="18" charset="0"/>
                <a:cs typeface="Times New Roman" panose="02020603050405020304" pitchFamily="18" charset="0"/>
              </a:rPr>
              <a:t>sử dụng </a:t>
            </a:r>
            <a:r>
              <a:rPr lang="vi-VN" sz="2000" smtClean="0">
                <a:solidFill>
                  <a:srgbClr val="006600"/>
                </a:solidFill>
                <a:latin typeface="Times New Roman" panose="02020603050405020304" pitchFamily="18" charset="0"/>
                <a:cs typeface="Times New Roman" panose="02020603050405020304" pitchFamily="18" charset="0"/>
              </a:rPr>
              <a:t>hồ </a:t>
            </a:r>
            <a:r>
              <a:rPr lang="vi-VN" sz="2000">
                <a:solidFill>
                  <a:srgbClr val="006600"/>
                </a:solidFill>
                <a:latin typeface="Times New Roman" panose="02020603050405020304" pitchFamily="18" charset="0"/>
                <a:cs typeface="Times New Roman" panose="02020603050405020304" pitchFamily="18" charset="0"/>
              </a:rPr>
              <a:t>sơ nhanh chóng.</a:t>
            </a:r>
            <a:br>
              <a:rPr lang="vi-VN" sz="2000">
                <a:solidFill>
                  <a:srgbClr val="006600"/>
                </a:solidFill>
                <a:latin typeface="Times New Roman" panose="02020603050405020304" pitchFamily="18" charset="0"/>
                <a:cs typeface="Times New Roman" panose="02020603050405020304" pitchFamily="18" charset="0"/>
              </a:rPr>
            </a:br>
            <a:endParaRPr lang="en-US" sz="2000">
              <a:solidFill>
                <a:srgbClr val="0066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517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in)">
                                      <p:cBhvr>
                                        <p:cTn id="3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extBox 1"/>
          <p:cNvSpPr txBox="1"/>
          <p:nvPr/>
        </p:nvSpPr>
        <p:spPr>
          <a:xfrm>
            <a:off x="2827607" y="829994"/>
            <a:ext cx="5303520" cy="461665"/>
          </a:xfrm>
          <a:prstGeom prst="rect">
            <a:avLst/>
          </a:prstGeom>
          <a:noFill/>
        </p:spPr>
        <p:txBody>
          <a:bodyPr wrap="square" rtlCol="0">
            <a:spAutoFit/>
          </a:bodyPr>
          <a:lstStyle/>
          <a:p>
            <a:r>
              <a:rPr lang="en-US" sz="2400" b="1" smtClean="0">
                <a:solidFill>
                  <a:srgbClr val="006600"/>
                </a:solidFill>
              </a:rPr>
              <a:t>NHỮNG ĐỒ DÙNG SỬ DỤNG LƯU TRỮ</a:t>
            </a:r>
          </a:p>
        </p:txBody>
      </p:sp>
      <p:pic>
        <p:nvPicPr>
          <p:cNvPr id="3" name="Picture 2"/>
          <p:cNvPicPr>
            <a:picLocks noChangeAspect="1"/>
          </p:cNvPicPr>
          <p:nvPr/>
        </p:nvPicPr>
        <p:blipFill>
          <a:blip r:embed="rId3"/>
          <a:stretch>
            <a:fillRect/>
          </a:stretch>
        </p:blipFill>
        <p:spPr>
          <a:xfrm>
            <a:off x="263695" y="1462966"/>
            <a:ext cx="2295525" cy="1990725"/>
          </a:xfrm>
          <a:prstGeom prst="rect">
            <a:avLst/>
          </a:prstGeom>
        </p:spPr>
      </p:pic>
      <p:pic>
        <p:nvPicPr>
          <p:cNvPr id="4" name="Picture 3"/>
          <p:cNvPicPr>
            <a:picLocks noChangeAspect="1"/>
          </p:cNvPicPr>
          <p:nvPr/>
        </p:nvPicPr>
        <p:blipFill>
          <a:blip r:embed="rId4"/>
          <a:stretch>
            <a:fillRect/>
          </a:stretch>
        </p:blipFill>
        <p:spPr>
          <a:xfrm>
            <a:off x="3054960" y="1386765"/>
            <a:ext cx="2143125" cy="2143125"/>
          </a:xfrm>
          <a:prstGeom prst="rect">
            <a:avLst/>
          </a:prstGeom>
        </p:spPr>
      </p:pic>
      <p:pic>
        <p:nvPicPr>
          <p:cNvPr id="5" name="Picture 4"/>
          <p:cNvPicPr>
            <a:picLocks noChangeAspect="1"/>
          </p:cNvPicPr>
          <p:nvPr/>
        </p:nvPicPr>
        <p:blipFill>
          <a:blip r:embed="rId5"/>
          <a:stretch>
            <a:fillRect/>
          </a:stretch>
        </p:blipFill>
        <p:spPr>
          <a:xfrm>
            <a:off x="5607002" y="1439517"/>
            <a:ext cx="2524125" cy="2014174"/>
          </a:xfrm>
          <a:prstGeom prst="rect">
            <a:avLst/>
          </a:prstGeom>
        </p:spPr>
      </p:pic>
      <p:pic>
        <p:nvPicPr>
          <p:cNvPr id="6" name="Picture 5"/>
          <p:cNvPicPr>
            <a:picLocks noChangeAspect="1"/>
          </p:cNvPicPr>
          <p:nvPr/>
        </p:nvPicPr>
        <p:blipFill>
          <a:blip r:embed="rId6"/>
          <a:stretch>
            <a:fillRect/>
          </a:stretch>
        </p:blipFill>
        <p:spPr>
          <a:xfrm>
            <a:off x="8722628" y="1462965"/>
            <a:ext cx="2962275" cy="1990725"/>
          </a:xfrm>
          <a:prstGeom prst="rect">
            <a:avLst/>
          </a:prstGeom>
        </p:spPr>
      </p:pic>
      <p:pic>
        <p:nvPicPr>
          <p:cNvPr id="7" name="Picture 6"/>
          <p:cNvPicPr>
            <a:picLocks noChangeAspect="1"/>
          </p:cNvPicPr>
          <p:nvPr/>
        </p:nvPicPr>
        <p:blipFill>
          <a:blip r:embed="rId7"/>
          <a:stretch>
            <a:fillRect/>
          </a:stretch>
        </p:blipFill>
        <p:spPr>
          <a:xfrm>
            <a:off x="3340710" y="3873271"/>
            <a:ext cx="1857375" cy="2466975"/>
          </a:xfrm>
          <a:prstGeom prst="rect">
            <a:avLst/>
          </a:prstGeom>
        </p:spPr>
      </p:pic>
      <p:pic>
        <p:nvPicPr>
          <p:cNvPr id="8" name="Picture 7"/>
          <p:cNvPicPr>
            <a:picLocks noChangeAspect="1"/>
          </p:cNvPicPr>
          <p:nvPr/>
        </p:nvPicPr>
        <p:blipFill rotWithShape="1">
          <a:blip r:embed="rId8"/>
          <a:srcRect l="20432" t="14285" r="16454" b="9808"/>
          <a:stretch/>
        </p:blipFill>
        <p:spPr>
          <a:xfrm>
            <a:off x="6682152" y="3736298"/>
            <a:ext cx="2278968" cy="2740920"/>
          </a:xfrm>
          <a:prstGeom prst="rect">
            <a:avLst/>
          </a:prstGeom>
        </p:spPr>
      </p:pic>
    </p:spTree>
    <p:extLst>
      <p:ext uri="{BB962C8B-B14F-4D97-AF65-F5344CB8AC3E}">
        <p14:creationId xmlns:p14="http://schemas.microsoft.com/office/powerpoint/2010/main" val="2387121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Flowchart: Terminator 3"/>
          <p:cNvSpPr/>
          <p:nvPr/>
        </p:nvSpPr>
        <p:spPr>
          <a:xfrm>
            <a:off x="3211478" y="2508068"/>
            <a:ext cx="6233656" cy="1328974"/>
          </a:xfrm>
          <a:prstGeom prst="flowChartTerminator">
            <a:avLst/>
          </a:prstGeom>
          <a:solidFill>
            <a:schemeClr val="accent2">
              <a:lumMod val="40000"/>
              <a:lumOff val="60000"/>
            </a:schemeClr>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smtClean="0">
                <a:solidFill>
                  <a:srgbClr val="006600"/>
                </a:solidFill>
              </a:rPr>
              <a:t>SẮP XẾP ĐỒ DÙNG – ĐỒ CHƠI</a:t>
            </a:r>
            <a:endParaRPr lang="en-US" sz="3200" b="1" dirty="0">
              <a:solidFill>
                <a:srgbClr val="006600"/>
              </a:solidFill>
            </a:endParaRPr>
          </a:p>
        </p:txBody>
      </p:sp>
    </p:spTree>
    <p:extLst>
      <p:ext uri="{BB962C8B-B14F-4D97-AF65-F5344CB8AC3E}">
        <p14:creationId xmlns:p14="http://schemas.microsoft.com/office/powerpoint/2010/main" val="239837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2287</TotalTime>
  <Words>893</Words>
  <Application>Microsoft Office PowerPoint</Application>
  <PresentationFormat>Widescreen</PresentationFormat>
  <Paragraphs>50</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Roboto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Example-Laptop</dc:creator>
  <cp:lastModifiedBy>Admin</cp:lastModifiedBy>
  <cp:revision>67</cp:revision>
  <dcterms:created xsi:type="dcterms:W3CDTF">2020-11-06T16:22:50Z</dcterms:created>
  <dcterms:modified xsi:type="dcterms:W3CDTF">2022-08-23T02:01:24Z</dcterms:modified>
</cp:coreProperties>
</file>