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58" r:id="rId4"/>
    <p:sldId id="259" r:id="rId5"/>
    <p:sldId id="262" r:id="rId6"/>
    <p:sldId id="261" r:id="rId7"/>
    <p:sldId id="263"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387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54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485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903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707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631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501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214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856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951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03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271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929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826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295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724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887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841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065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26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07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763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267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20590-627B-480A-A3A5-338654494BB9}" type="datetimeFigureOut">
              <a:rPr lang="en-US" smtClean="0">
                <a:solidFill>
                  <a:prstClr val="black">
                    <a:tint val="75000"/>
                  </a:prstClr>
                </a:solidFill>
              </a:rPr>
              <a:pPr/>
              <a:t>4/3/2023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3232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28600" y="-1066800"/>
            <a:ext cx="8686800" cy="7924800"/>
          </a:xfrm>
        </p:spPr>
        <p:txBody>
          <a:bodyPr>
            <a:normAutofit/>
          </a:bodyPr>
          <a:lstStyle/>
          <a:p>
            <a:r>
              <a:rPr lang="en-US" sz="2800" b="1" dirty="0" smtClean="0">
                <a:solidFill>
                  <a:srgbClr val="FF0000"/>
                </a:solidFill>
              </a:rPr>
              <a:t>PHÒNG GIÁO DỤC VÀ ĐÀO TẠO QUẬN LONG BIÊN </a:t>
            </a:r>
            <a:r>
              <a:rPr lang="en-US" sz="4000" dirty="0" smtClean="0"/>
              <a:t/>
            </a:r>
            <a:br>
              <a:rPr lang="en-US" sz="4000" dirty="0" smtClean="0"/>
            </a:br>
            <a:r>
              <a:rPr lang="en-US" sz="2800" dirty="0" smtClean="0">
                <a:solidFill>
                  <a:srgbClr val="FF0000"/>
                </a:solidFill>
              </a:rPr>
              <a:t>TRƯỜNG MẦM NON HOA SỮA </a:t>
            </a: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t>
            </a:r>
            <a:br>
              <a:rPr lang="en-US" sz="4000" dirty="0" smtClean="0"/>
            </a:br>
            <a:r>
              <a:rPr lang="en-US" sz="4000" dirty="0" smtClean="0">
                <a:solidFill>
                  <a:srgbClr val="006600"/>
                </a:solidFill>
              </a:rPr>
              <a:t/>
            </a:r>
            <a:br>
              <a:rPr lang="en-US" sz="4000" dirty="0" smtClean="0">
                <a:solidFill>
                  <a:srgbClr val="006600"/>
                </a:solidFill>
              </a:rPr>
            </a:br>
            <a:r>
              <a:rPr lang="en-US" sz="4000" dirty="0" smtClean="0">
                <a:solidFill>
                  <a:srgbClr val="006600"/>
                </a:solidFill>
              </a:rPr>
              <a:t/>
            </a:r>
            <a:br>
              <a:rPr lang="en-US" sz="4000" dirty="0" smtClean="0">
                <a:solidFill>
                  <a:srgbClr val="006600"/>
                </a:solidFill>
              </a:rPr>
            </a:br>
            <a:endParaRPr lang="en-US" sz="4000" dirty="0">
              <a:solidFill>
                <a:srgbClr val="006600"/>
              </a:solidFill>
            </a:endParaRPr>
          </a:p>
        </p:txBody>
      </p:sp>
      <p:pic>
        <p:nvPicPr>
          <p:cNvPr id="6" name="Picture 2" descr="C:\Users\Welcome\Downloads\logo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899858"/>
            <a:ext cx="914400" cy="1001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2455" y="2286000"/>
            <a:ext cx="9525000" cy="6172200"/>
          </a:xfrm>
          <a:prstGeom prst="rect">
            <a:avLst/>
          </a:prstGeom>
          <a:noFill/>
        </p:spPr>
        <p:txBody>
          <a:bodyPr wrap="square" lIns="91440" tIns="45720" rIns="91440" bIns="45720">
            <a:prstTxWarp prst="textArchUp">
              <a:avLst/>
            </a:prstTxWarp>
            <a:spAutoFit/>
          </a:bodyPr>
          <a:lstStyle/>
          <a:p>
            <a:pPr algn="ctr"/>
            <a:r>
              <a:rPr lang="en-US" sz="3600" b="1" dirty="0">
                <a:solidFill>
                  <a:srgbClr val="0000FF"/>
                </a:solidFill>
              </a:rPr>
              <a:t>     GIÁO ÁN PHÁT </a:t>
            </a:r>
            <a:r>
              <a:rPr lang="en-US" sz="3600" b="1" dirty="0" smtClean="0">
                <a:solidFill>
                  <a:srgbClr val="0000FF"/>
                </a:solidFill>
              </a:rPr>
              <a:t>TRIỂN NGÔN NGỮ   </a:t>
            </a:r>
            <a:endParaRPr lang="en-US"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endParaRPr>
          </a:p>
        </p:txBody>
      </p:sp>
      <p:sp>
        <p:nvSpPr>
          <p:cNvPr id="7" name="TextBox 6"/>
          <p:cNvSpPr txBox="1"/>
          <p:nvPr/>
        </p:nvSpPr>
        <p:spPr>
          <a:xfrm>
            <a:off x="353290" y="2895600"/>
            <a:ext cx="8915400" cy="1077218"/>
          </a:xfrm>
          <a:prstGeom prst="rect">
            <a:avLst/>
          </a:prstGeom>
          <a:noFill/>
        </p:spPr>
        <p:txBody>
          <a:bodyPr wrap="square" rtlCol="0">
            <a:spAutoFit/>
          </a:bodyPr>
          <a:lstStyle/>
          <a:p>
            <a:r>
              <a:rPr lang="en-US" sz="3200" b="1" dirty="0" err="1" smtClean="0">
                <a:solidFill>
                  <a:srgbClr val="006600"/>
                </a:solidFill>
              </a:rPr>
              <a:t>Đề</a:t>
            </a:r>
            <a:r>
              <a:rPr lang="en-US" sz="3200" b="1" dirty="0" smtClean="0">
                <a:solidFill>
                  <a:srgbClr val="006600"/>
                </a:solidFill>
              </a:rPr>
              <a:t> </a:t>
            </a:r>
            <a:r>
              <a:rPr lang="en-US" sz="3200" b="1" dirty="0" err="1">
                <a:solidFill>
                  <a:srgbClr val="006600"/>
                </a:solidFill>
              </a:rPr>
              <a:t>tài</a:t>
            </a:r>
            <a:r>
              <a:rPr lang="en-US" sz="3200" b="1" dirty="0" smtClean="0">
                <a:solidFill>
                  <a:srgbClr val="006600"/>
                </a:solidFill>
              </a:rPr>
              <a:t>: </a:t>
            </a:r>
            <a:r>
              <a:rPr lang="en-US" sz="3200" b="1" dirty="0" err="1" smtClean="0">
                <a:solidFill>
                  <a:srgbClr val="006600"/>
                </a:solidFill>
              </a:rPr>
              <a:t>Truyện</a:t>
            </a:r>
            <a:r>
              <a:rPr lang="en-US" sz="3200" b="1" dirty="0" smtClean="0">
                <a:solidFill>
                  <a:srgbClr val="006600"/>
                </a:solidFill>
              </a:rPr>
              <a:t> </a:t>
            </a:r>
            <a:r>
              <a:rPr lang="en-US" sz="3200" b="1" dirty="0" err="1" smtClean="0">
                <a:solidFill>
                  <a:srgbClr val="006600"/>
                </a:solidFill>
              </a:rPr>
              <a:t>Chuyến</a:t>
            </a:r>
            <a:r>
              <a:rPr lang="en-US" sz="3200" b="1" dirty="0" smtClean="0">
                <a:solidFill>
                  <a:srgbClr val="006600"/>
                </a:solidFill>
              </a:rPr>
              <a:t> du </a:t>
            </a:r>
            <a:r>
              <a:rPr lang="en-US" sz="3200" b="1" dirty="0" err="1" smtClean="0">
                <a:solidFill>
                  <a:srgbClr val="006600"/>
                </a:solidFill>
              </a:rPr>
              <a:t>lịch</a:t>
            </a:r>
            <a:r>
              <a:rPr lang="en-US" sz="3200" b="1" dirty="0" smtClean="0">
                <a:solidFill>
                  <a:srgbClr val="006600"/>
                </a:solidFill>
              </a:rPr>
              <a:t> </a:t>
            </a:r>
            <a:r>
              <a:rPr lang="en-US" sz="3200" b="1" dirty="0" err="1" smtClean="0">
                <a:solidFill>
                  <a:srgbClr val="006600"/>
                </a:solidFill>
              </a:rPr>
              <a:t>của</a:t>
            </a:r>
            <a:r>
              <a:rPr lang="en-US" sz="3200" b="1" dirty="0" smtClean="0">
                <a:solidFill>
                  <a:srgbClr val="006600"/>
                </a:solidFill>
              </a:rPr>
              <a:t> </a:t>
            </a:r>
            <a:r>
              <a:rPr lang="en-US" sz="3200" b="1" dirty="0" err="1" smtClean="0">
                <a:solidFill>
                  <a:srgbClr val="006600"/>
                </a:solidFill>
              </a:rPr>
              <a:t>gà</a:t>
            </a:r>
            <a:r>
              <a:rPr lang="en-US" sz="3200" b="1" dirty="0" smtClean="0">
                <a:solidFill>
                  <a:srgbClr val="006600"/>
                </a:solidFill>
              </a:rPr>
              <a:t> </a:t>
            </a:r>
            <a:r>
              <a:rPr lang="en-US" sz="3200" b="1" dirty="0" err="1" smtClean="0">
                <a:solidFill>
                  <a:srgbClr val="006600"/>
                </a:solidFill>
              </a:rPr>
              <a:t>Trống</a:t>
            </a:r>
            <a:r>
              <a:rPr lang="en-US" sz="3200" b="1" dirty="0" smtClean="0">
                <a:solidFill>
                  <a:srgbClr val="006600"/>
                </a:solidFill>
              </a:rPr>
              <a:t> </a:t>
            </a:r>
            <a:r>
              <a:rPr lang="en-US" sz="3200" b="1" dirty="0" err="1" smtClean="0">
                <a:solidFill>
                  <a:srgbClr val="006600"/>
                </a:solidFill>
              </a:rPr>
              <a:t>choai</a:t>
            </a:r>
            <a:r>
              <a:rPr lang="en-US" sz="3200" b="1" dirty="0" smtClean="0">
                <a:solidFill>
                  <a:srgbClr val="006600"/>
                </a:solidFill>
              </a:rPr>
              <a:t>                                        </a:t>
            </a:r>
            <a:r>
              <a:rPr lang="en-US" sz="3200" b="1" dirty="0" err="1" smtClean="0">
                <a:solidFill>
                  <a:srgbClr val="006600"/>
                </a:solidFill>
              </a:rPr>
              <a:t>Lứa</a:t>
            </a:r>
            <a:r>
              <a:rPr lang="en-US" sz="3200" b="1" dirty="0" smtClean="0">
                <a:solidFill>
                  <a:srgbClr val="006600"/>
                </a:solidFill>
              </a:rPr>
              <a:t> </a:t>
            </a:r>
            <a:r>
              <a:rPr lang="en-US" sz="3200" b="1" dirty="0" err="1">
                <a:solidFill>
                  <a:srgbClr val="006600"/>
                </a:solidFill>
              </a:rPr>
              <a:t>tuổi</a:t>
            </a:r>
            <a:r>
              <a:rPr lang="en-US" sz="3200" b="1" dirty="0">
                <a:solidFill>
                  <a:srgbClr val="006600"/>
                </a:solidFill>
              </a:rPr>
              <a:t> : </a:t>
            </a:r>
            <a:r>
              <a:rPr lang="en-US" sz="3200" b="1" dirty="0" err="1">
                <a:solidFill>
                  <a:srgbClr val="006600"/>
                </a:solidFill>
              </a:rPr>
              <a:t>Nhà</a:t>
            </a:r>
            <a:r>
              <a:rPr lang="en-US" sz="3200" b="1" dirty="0">
                <a:solidFill>
                  <a:srgbClr val="006600"/>
                </a:solidFill>
              </a:rPr>
              <a:t> </a:t>
            </a:r>
            <a:r>
              <a:rPr lang="en-US" sz="3200" b="1" dirty="0" err="1">
                <a:solidFill>
                  <a:srgbClr val="006600"/>
                </a:solidFill>
              </a:rPr>
              <a:t>trẻ</a:t>
            </a:r>
            <a:r>
              <a:rPr lang="en-US" sz="3200" b="1" dirty="0">
                <a:solidFill>
                  <a:srgbClr val="006600"/>
                </a:solidFill>
              </a:rPr>
              <a:t> D1 ( 24 – 36 </a:t>
            </a:r>
            <a:r>
              <a:rPr lang="en-US" sz="3200" b="1" dirty="0" err="1">
                <a:solidFill>
                  <a:srgbClr val="006600"/>
                </a:solidFill>
              </a:rPr>
              <a:t>tháng</a:t>
            </a:r>
            <a:r>
              <a:rPr lang="en-US" sz="3200" dirty="0">
                <a:solidFill>
                  <a:srgbClr val="006600"/>
                </a:solidFill>
              </a:rPr>
              <a:t>)</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588430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4636" y="13855"/>
            <a:ext cx="4290855" cy="707886"/>
          </a:xfrm>
          <a:prstGeom prst="rect">
            <a:avLst/>
          </a:prstGeom>
          <a:noFill/>
        </p:spPr>
        <p:txBody>
          <a:bodyPr wrap="none" rtlCol="0">
            <a:spAutoFit/>
          </a:bodyPr>
          <a:lstStyle/>
          <a:p>
            <a:r>
              <a:rPr lang="en-US" sz="4000" dirty="0" smtClean="0">
                <a:solidFill>
                  <a:srgbClr val="FF0000"/>
                </a:solidFill>
              </a:rPr>
              <a:t>1.Ổn </a:t>
            </a:r>
            <a:r>
              <a:rPr lang="en-US" sz="4000" dirty="0" err="1" smtClean="0">
                <a:solidFill>
                  <a:srgbClr val="FF0000"/>
                </a:solidFill>
              </a:rPr>
              <a:t>định</a:t>
            </a:r>
            <a:r>
              <a:rPr lang="en-US" sz="4000" dirty="0" smtClean="0">
                <a:solidFill>
                  <a:srgbClr val="FF0000"/>
                </a:solidFill>
              </a:rPr>
              <a:t> : </a:t>
            </a:r>
            <a:r>
              <a:rPr lang="en-US" sz="4000" dirty="0" err="1">
                <a:solidFill>
                  <a:srgbClr val="FF0000"/>
                </a:solidFill>
              </a:rPr>
              <a:t>C</a:t>
            </a:r>
            <a:r>
              <a:rPr lang="en-US" sz="4000" dirty="0" err="1" smtClean="0">
                <a:solidFill>
                  <a:srgbClr val="FF0000"/>
                </a:solidFill>
              </a:rPr>
              <a:t>âu</a:t>
            </a:r>
            <a:r>
              <a:rPr lang="en-US" sz="4000" dirty="0" smtClean="0">
                <a:solidFill>
                  <a:srgbClr val="FF0000"/>
                </a:solidFill>
              </a:rPr>
              <a:t> </a:t>
            </a:r>
            <a:r>
              <a:rPr lang="en-US" sz="4000" dirty="0" err="1" smtClean="0">
                <a:solidFill>
                  <a:srgbClr val="FF0000"/>
                </a:solidFill>
              </a:rPr>
              <a:t>đố</a:t>
            </a:r>
            <a:r>
              <a:rPr lang="en-US" sz="4000" dirty="0" smtClean="0">
                <a:solidFill>
                  <a:srgbClr val="FF0000"/>
                </a:solidFill>
              </a:rPr>
              <a:t>  </a:t>
            </a:r>
            <a:endParaRPr lang="en-US" sz="4000" dirty="0">
              <a:solidFill>
                <a:srgbClr val="FF0000"/>
              </a:solidFill>
            </a:endParaRPr>
          </a:p>
        </p:txBody>
      </p:sp>
      <p:sp>
        <p:nvSpPr>
          <p:cNvPr id="4" name="Rectangle 3"/>
          <p:cNvSpPr/>
          <p:nvPr/>
        </p:nvSpPr>
        <p:spPr>
          <a:xfrm>
            <a:off x="228600" y="756377"/>
            <a:ext cx="4953000" cy="3170099"/>
          </a:xfrm>
          <a:prstGeom prst="rect">
            <a:avLst/>
          </a:prstGeom>
        </p:spPr>
        <p:txBody>
          <a:bodyPr wrap="square">
            <a:spAutoFit/>
          </a:bodyPr>
          <a:lstStyle/>
          <a:p>
            <a:r>
              <a:rPr lang="vi-VN" sz="4000" dirty="0">
                <a:solidFill>
                  <a:srgbClr val="202124"/>
                </a:solidFill>
                <a:latin typeface="arial" panose="020B0604020202020204" pitchFamily="34" charset="0"/>
              </a:rPr>
              <a:t>Con gì mào đỏ</a:t>
            </a:r>
          </a:p>
          <a:p>
            <a:r>
              <a:rPr lang="vi-VN" sz="4000" dirty="0">
                <a:solidFill>
                  <a:srgbClr val="202124"/>
                </a:solidFill>
                <a:latin typeface="arial" panose="020B0604020202020204" pitchFamily="34" charset="0"/>
              </a:rPr>
              <a:t>Lông mượt như tơ</a:t>
            </a:r>
          </a:p>
          <a:p>
            <a:r>
              <a:rPr lang="vi-VN" sz="4000" dirty="0">
                <a:solidFill>
                  <a:srgbClr val="202124"/>
                </a:solidFill>
                <a:latin typeface="arial" panose="020B0604020202020204" pitchFamily="34" charset="0"/>
              </a:rPr>
              <a:t>Sáng sớm tinh mơ</a:t>
            </a:r>
          </a:p>
          <a:p>
            <a:r>
              <a:rPr lang="vi-VN" sz="4000" dirty="0">
                <a:solidFill>
                  <a:srgbClr val="202124"/>
                </a:solidFill>
                <a:latin typeface="arial" panose="020B0604020202020204" pitchFamily="34" charset="0"/>
              </a:rPr>
              <a:t>Gọi người thức </a:t>
            </a:r>
            <a:r>
              <a:rPr lang="vi-VN" sz="4000" dirty="0" smtClean="0">
                <a:solidFill>
                  <a:srgbClr val="202124"/>
                </a:solidFill>
                <a:latin typeface="arial" panose="020B0604020202020204" pitchFamily="34" charset="0"/>
              </a:rPr>
              <a:t>dậy</a:t>
            </a:r>
            <a:endParaRPr lang="en-US" sz="4000" dirty="0" smtClean="0">
              <a:solidFill>
                <a:srgbClr val="202124"/>
              </a:solidFill>
              <a:latin typeface="arial" panose="020B0604020202020204" pitchFamily="34" charset="0"/>
            </a:endParaRPr>
          </a:p>
          <a:p>
            <a:r>
              <a:rPr lang="en-US" sz="4000" b="0" i="0" dirty="0" smtClean="0">
                <a:solidFill>
                  <a:srgbClr val="202124"/>
                </a:solidFill>
                <a:effectLst/>
                <a:latin typeface="arial" panose="020B0604020202020204" pitchFamily="34" charset="0"/>
              </a:rPr>
              <a:t>       </a:t>
            </a:r>
            <a:r>
              <a:rPr lang="en-US" sz="4000" b="0" i="0" dirty="0" err="1" smtClean="0">
                <a:solidFill>
                  <a:srgbClr val="202124"/>
                </a:solidFill>
                <a:effectLst/>
                <a:latin typeface="arial" panose="020B0604020202020204" pitchFamily="34" charset="0"/>
              </a:rPr>
              <a:t>Là</a:t>
            </a:r>
            <a:r>
              <a:rPr lang="en-US" sz="4000" b="0" i="0" dirty="0" smtClean="0">
                <a:solidFill>
                  <a:srgbClr val="202124"/>
                </a:solidFill>
                <a:effectLst/>
                <a:latin typeface="arial" panose="020B0604020202020204" pitchFamily="34" charset="0"/>
              </a:rPr>
              <a:t> con </a:t>
            </a:r>
            <a:r>
              <a:rPr lang="en-US" sz="4000" b="0" i="0" dirty="0" err="1" smtClean="0">
                <a:solidFill>
                  <a:srgbClr val="202124"/>
                </a:solidFill>
                <a:effectLst/>
                <a:latin typeface="arial" panose="020B0604020202020204" pitchFamily="34" charset="0"/>
              </a:rPr>
              <a:t>gì</a:t>
            </a:r>
            <a:r>
              <a:rPr lang="en-US" sz="4000" b="0" i="0" dirty="0" smtClean="0">
                <a:solidFill>
                  <a:srgbClr val="202124"/>
                </a:solidFill>
                <a:effectLst/>
                <a:latin typeface="arial" panose="020B0604020202020204" pitchFamily="34" charset="0"/>
              </a:rPr>
              <a:t> ? </a:t>
            </a:r>
            <a:endParaRPr lang="vi-VN" sz="4000" b="0" i="0" dirty="0">
              <a:solidFill>
                <a:srgbClr val="202124"/>
              </a:solidFill>
              <a:effectLst/>
              <a:latin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540588"/>
            <a:ext cx="4267200" cy="4317412"/>
          </a:xfrm>
          <a:prstGeom prst="rect">
            <a:avLst/>
          </a:prstGeom>
        </p:spPr>
      </p:pic>
    </p:spTree>
    <p:extLst>
      <p:ext uri="{BB962C8B-B14F-4D97-AF65-F5344CB8AC3E}">
        <p14:creationId xmlns:p14="http://schemas.microsoft.com/office/powerpoint/2010/main" val="1553107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855"/>
            <a:ext cx="9144000" cy="7086600"/>
          </a:xfrm>
        </p:spPr>
      </p:pic>
      <p:sp>
        <p:nvSpPr>
          <p:cNvPr id="9" name="TextBox 8"/>
          <p:cNvSpPr txBox="1"/>
          <p:nvPr/>
        </p:nvSpPr>
        <p:spPr>
          <a:xfrm>
            <a:off x="1264922" y="121945"/>
            <a:ext cx="3509294" cy="707886"/>
          </a:xfrm>
          <a:prstGeom prst="rect">
            <a:avLst/>
          </a:prstGeom>
          <a:noFill/>
        </p:spPr>
        <p:txBody>
          <a:bodyPr wrap="none" rtlCol="0">
            <a:spAutoFit/>
          </a:bodyPr>
          <a:lstStyle/>
          <a:p>
            <a:r>
              <a:rPr lang="en-US" sz="4000" dirty="0" smtClean="0"/>
              <a:t>2.Phương </a:t>
            </a:r>
            <a:r>
              <a:rPr lang="en-US" sz="4000" dirty="0" err="1" smtClean="0"/>
              <a:t>pháp</a:t>
            </a:r>
            <a:r>
              <a:rPr lang="en-US" sz="4000" dirty="0" smtClean="0"/>
              <a:t> </a:t>
            </a:r>
            <a:endParaRPr lang="en-US" sz="4000" dirty="0"/>
          </a:p>
        </p:txBody>
      </p:sp>
      <p:sp>
        <p:nvSpPr>
          <p:cNvPr id="10" name="Rectangle 9"/>
          <p:cNvSpPr/>
          <p:nvPr/>
        </p:nvSpPr>
        <p:spPr>
          <a:xfrm>
            <a:off x="533400" y="1211834"/>
            <a:ext cx="6858000" cy="5632311"/>
          </a:xfrm>
          <a:prstGeom prst="rect">
            <a:avLst/>
          </a:prstGeom>
        </p:spPr>
        <p:txBody>
          <a:bodyPr wrap="square">
            <a:spAutoFit/>
          </a:bodyPr>
          <a:lstStyle/>
          <a:p>
            <a:pPr algn="just"/>
            <a:r>
              <a:rPr lang="vi-VN" dirty="0">
                <a:solidFill>
                  <a:srgbClr val="333333"/>
                </a:solidFill>
              </a:rPr>
              <a:t>Có một chú gà trống choai có chiếc mào màu đỏ với cái đuôi vểnh lên rất hùng dũng. Chú rất thích đi du lịch. Chú rất mong được nhìn thấy biển vì vậy chú lên kế hoạch đi du lịch ra biển.</a:t>
            </a:r>
          </a:p>
          <a:p>
            <a:pPr algn="just"/>
            <a:r>
              <a:rPr lang="vi-VN" dirty="0">
                <a:solidFill>
                  <a:srgbClr val="333333"/>
                </a:solidFill>
              </a:rPr>
              <a:t>Đầu tiên chú quyết định sẽ đi bộ. Chú đi trên đôi chân vững chãi của mình rất khoái chí.</a:t>
            </a:r>
          </a:p>
          <a:p>
            <a:pPr algn="just"/>
            <a:r>
              <a:rPr lang="vi-VN" dirty="0">
                <a:solidFill>
                  <a:srgbClr val="333333"/>
                </a:solidFill>
              </a:rPr>
              <a:t>Nhưng đi mỏi cả chân rồi mà chú vẫn chưa thấy biển đâu cả. Chú quyết định lên một chiếc ô tô màu đỏ rất đẹp.</a:t>
            </a:r>
          </a:p>
          <a:p>
            <a:pPr algn="just"/>
            <a:r>
              <a:rPr lang="vi-VN" dirty="0">
                <a:solidFill>
                  <a:srgbClr val="333333"/>
                </a:solidFill>
              </a:rPr>
              <a:t>Đi trên ô tô nhanh và đỡ mỏi chân hơn nhưng chú thấy xe đi xóc quá. Chú nghĩ: Chắc phải đi bằng máy bay thì mới êm ái được. Chú quyết định đi bằng máy bay thử xem thế nào.</a:t>
            </a:r>
          </a:p>
          <a:p>
            <a:pPr algn="just"/>
            <a:r>
              <a:rPr lang="vi-VN" dirty="0">
                <a:solidFill>
                  <a:srgbClr val="333333"/>
                </a:solidFill>
              </a:rPr>
              <a:t>Chiếc máy bay chú đi rất to và sơn màu đỏ rất đẹp. Thế nhưng chú thấy máy bay bay cao quá, chú thấy sợ, nên chú lại xuống đi bằng tàu hỏa.</a:t>
            </a:r>
          </a:p>
          <a:p>
            <a:pPr algn="just"/>
            <a:r>
              <a:rPr lang="vi-VN" dirty="0">
                <a:solidFill>
                  <a:srgbClr val="333333"/>
                </a:solidFill>
              </a:rPr>
              <a:t>Đoàn tàu hỏa có các toa sơn màu đỏ và các ô cửa nhỏ để chú có thể ngắm nhìn phong cảnh thỏa thích.</a:t>
            </a:r>
          </a:p>
          <a:p>
            <a:pPr algn="just"/>
            <a:r>
              <a:rPr lang="vi-VN" dirty="0">
                <a:solidFill>
                  <a:srgbClr val="333333"/>
                </a:solidFill>
              </a:rPr>
              <a:t>Đoàn tàu chạy mãi, cuối cùng biển cũng hiện ra trước mắt chú. Chú thích quá nhảy lên ngay một con thuyền để chu du trên biển.</a:t>
            </a:r>
          </a:p>
          <a:p>
            <a:pPr algn="just"/>
            <a:r>
              <a:rPr lang="vi-VN" dirty="0">
                <a:solidFill>
                  <a:srgbClr val="333333"/>
                </a:solidFill>
              </a:rPr>
              <a:t>Con thuyền nhỏ có cánh buồm màu đỏ căng phồng trước gió chở chú đi ra giữa biển xanh bao la. Chú Gà Trống choai sẽ không bao giờ quên được chuyến du lịch kì thú đó của mình. </a:t>
            </a:r>
          </a:p>
        </p:txBody>
      </p:sp>
      <p:sp>
        <p:nvSpPr>
          <p:cNvPr id="11" name="TextBox 10"/>
          <p:cNvSpPr txBox="1"/>
          <p:nvPr/>
        </p:nvSpPr>
        <p:spPr>
          <a:xfrm>
            <a:off x="1264922" y="760963"/>
            <a:ext cx="6355078" cy="523220"/>
          </a:xfrm>
          <a:prstGeom prst="rect">
            <a:avLst/>
          </a:prstGeom>
          <a:noFill/>
        </p:spPr>
        <p:txBody>
          <a:bodyPr wrap="square" rtlCol="0">
            <a:spAutoFit/>
          </a:bodyPr>
          <a:lstStyle/>
          <a:p>
            <a:r>
              <a:rPr lang="en-US" sz="2800" dirty="0" err="1" smtClean="0"/>
              <a:t>Truyện</a:t>
            </a:r>
            <a:r>
              <a:rPr lang="en-US" sz="2800" dirty="0" smtClean="0"/>
              <a:t> : </a:t>
            </a:r>
            <a:r>
              <a:rPr lang="en-US" sz="2800" dirty="0" err="1" smtClean="0"/>
              <a:t>Chuyến</a:t>
            </a:r>
            <a:r>
              <a:rPr lang="en-US" sz="2800" dirty="0" smtClean="0"/>
              <a:t> du </a:t>
            </a:r>
            <a:r>
              <a:rPr lang="en-US" sz="2800" dirty="0" err="1" smtClean="0"/>
              <a:t>lịch</a:t>
            </a:r>
            <a:r>
              <a:rPr lang="en-US" sz="2800" dirty="0" smtClean="0"/>
              <a:t> </a:t>
            </a:r>
            <a:r>
              <a:rPr lang="en-US" sz="2800" dirty="0" err="1" smtClean="0"/>
              <a:t>của</a:t>
            </a:r>
            <a:r>
              <a:rPr lang="en-US" sz="2800" dirty="0" smtClean="0"/>
              <a:t> </a:t>
            </a:r>
            <a:r>
              <a:rPr lang="en-US" sz="2800" dirty="0" err="1" smtClean="0"/>
              <a:t>gà</a:t>
            </a:r>
            <a:r>
              <a:rPr lang="en-US" sz="2800" dirty="0" smtClean="0"/>
              <a:t> </a:t>
            </a:r>
            <a:r>
              <a:rPr lang="en-US" sz="2800" dirty="0" err="1" smtClean="0"/>
              <a:t>Trống</a:t>
            </a:r>
            <a:r>
              <a:rPr lang="en-US" sz="2800" dirty="0" smtClean="0"/>
              <a:t> </a:t>
            </a:r>
            <a:r>
              <a:rPr lang="en-US" sz="2800" dirty="0" err="1" smtClean="0"/>
              <a:t>choai</a:t>
            </a:r>
            <a:endParaRPr lang="en-US" sz="2800" dirty="0"/>
          </a:p>
        </p:txBody>
      </p:sp>
    </p:spTree>
    <p:extLst>
      <p:ext uri="{BB962C8B-B14F-4D97-AF65-F5344CB8AC3E}">
        <p14:creationId xmlns:p14="http://schemas.microsoft.com/office/powerpoint/2010/main" val="3953240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7" name="TextBox 6"/>
          <p:cNvSpPr txBox="1"/>
          <p:nvPr/>
        </p:nvSpPr>
        <p:spPr>
          <a:xfrm>
            <a:off x="1752600" y="-151247"/>
            <a:ext cx="6692538" cy="646331"/>
          </a:xfrm>
          <a:prstGeom prst="rect">
            <a:avLst/>
          </a:prstGeom>
          <a:noFill/>
        </p:spPr>
        <p:txBody>
          <a:bodyPr wrap="none" rtlCol="0">
            <a:spAutoFit/>
          </a:bodyPr>
          <a:lstStyle/>
          <a:p>
            <a:r>
              <a:rPr lang="en-US" sz="3600" dirty="0" err="1" smtClean="0">
                <a:solidFill>
                  <a:srgbClr val="FF0000"/>
                </a:solidFill>
              </a:rPr>
              <a:t>Cô</a:t>
            </a:r>
            <a:r>
              <a:rPr lang="en-US" sz="3600" dirty="0" smtClean="0">
                <a:solidFill>
                  <a:srgbClr val="FF0000"/>
                </a:solidFill>
              </a:rPr>
              <a:t> </a:t>
            </a:r>
            <a:r>
              <a:rPr lang="en-US" sz="3600" dirty="0" err="1" smtClean="0">
                <a:solidFill>
                  <a:srgbClr val="FF0000"/>
                </a:solidFill>
              </a:rPr>
              <a:t>kể</a:t>
            </a:r>
            <a:r>
              <a:rPr lang="en-US" sz="3600" dirty="0" smtClean="0">
                <a:solidFill>
                  <a:srgbClr val="FF0000"/>
                </a:solidFill>
              </a:rPr>
              <a:t> </a:t>
            </a:r>
            <a:r>
              <a:rPr lang="en-US" sz="3600" dirty="0" err="1" smtClean="0">
                <a:solidFill>
                  <a:srgbClr val="FF0000"/>
                </a:solidFill>
              </a:rPr>
              <a:t>lần</a:t>
            </a:r>
            <a:r>
              <a:rPr lang="en-US" sz="3600" dirty="0" smtClean="0">
                <a:solidFill>
                  <a:srgbClr val="FF0000"/>
                </a:solidFill>
              </a:rPr>
              <a:t> </a:t>
            </a:r>
            <a:r>
              <a:rPr lang="en-US" sz="3600" dirty="0" smtClean="0">
                <a:solidFill>
                  <a:srgbClr val="FF0000"/>
                </a:solidFill>
              </a:rPr>
              <a:t>2 : </a:t>
            </a:r>
            <a:r>
              <a:rPr lang="en-US" sz="3600" dirty="0" err="1" smtClean="0">
                <a:solidFill>
                  <a:srgbClr val="FF0000"/>
                </a:solidFill>
              </a:rPr>
              <a:t>Cùng</a:t>
            </a:r>
            <a:r>
              <a:rPr lang="en-US" sz="3600" dirty="0" smtClean="0">
                <a:solidFill>
                  <a:srgbClr val="FF0000"/>
                </a:solidFill>
              </a:rPr>
              <a:t> </a:t>
            </a:r>
            <a:r>
              <a:rPr lang="en-US" sz="3600" dirty="0" err="1" smtClean="0">
                <a:solidFill>
                  <a:srgbClr val="FF0000"/>
                </a:solidFill>
              </a:rPr>
              <a:t>tranh</a:t>
            </a:r>
            <a:r>
              <a:rPr lang="en-US" sz="3600" dirty="0" smtClean="0">
                <a:solidFill>
                  <a:srgbClr val="FF0000"/>
                </a:solidFill>
              </a:rPr>
              <a:t> minh </a:t>
            </a:r>
            <a:r>
              <a:rPr lang="en-US" sz="3600" dirty="0" err="1" smtClean="0">
                <a:solidFill>
                  <a:srgbClr val="FF0000"/>
                </a:solidFill>
              </a:rPr>
              <a:t>họa</a:t>
            </a:r>
            <a:r>
              <a:rPr lang="en-US" sz="3600" dirty="0" smtClean="0">
                <a:solidFill>
                  <a:srgbClr val="FF0000"/>
                </a:solidFill>
              </a:rPr>
              <a:t>  </a:t>
            </a:r>
            <a:endParaRPr lang="en-US" sz="3600"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6331"/>
            <a:ext cx="9144000" cy="626019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6330"/>
            <a:ext cx="9144000" cy="626019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6329"/>
            <a:ext cx="9143999" cy="626019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6328"/>
            <a:ext cx="9144000" cy="6260198"/>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46327"/>
            <a:ext cx="9143999" cy="6260199"/>
          </a:xfrm>
          <a:prstGeom prst="rect">
            <a:avLst/>
          </a:prstGeom>
        </p:spPr>
      </p:pic>
    </p:spTree>
    <p:extLst>
      <p:ext uri="{BB962C8B-B14F-4D97-AF65-F5344CB8AC3E}">
        <p14:creationId xmlns:p14="http://schemas.microsoft.com/office/powerpoint/2010/main" val="341410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782" y="0"/>
            <a:ext cx="9144000" cy="6858000"/>
          </a:xfrm>
        </p:spPr>
      </p:pic>
      <p:sp>
        <p:nvSpPr>
          <p:cNvPr id="7" name="TextBox 6"/>
          <p:cNvSpPr txBox="1"/>
          <p:nvPr/>
        </p:nvSpPr>
        <p:spPr>
          <a:xfrm>
            <a:off x="882556" y="274638"/>
            <a:ext cx="8022453" cy="646331"/>
          </a:xfrm>
          <a:prstGeom prst="rect">
            <a:avLst/>
          </a:prstGeom>
          <a:noFill/>
        </p:spPr>
        <p:txBody>
          <a:bodyPr wrap="none" rtlCol="0">
            <a:spAutoFit/>
          </a:bodyPr>
          <a:lstStyle/>
          <a:p>
            <a:r>
              <a:rPr lang="en-US" sz="3600" dirty="0" err="1" smtClean="0"/>
              <a:t>Lần</a:t>
            </a:r>
            <a:r>
              <a:rPr lang="en-US" sz="3600" dirty="0" smtClean="0"/>
              <a:t> 3 : </a:t>
            </a:r>
            <a:r>
              <a:rPr lang="en-US" sz="3600" dirty="0" err="1" smtClean="0"/>
              <a:t>Trẻ</a:t>
            </a:r>
            <a:r>
              <a:rPr lang="en-US" sz="3600" dirty="0" smtClean="0"/>
              <a:t> </a:t>
            </a:r>
            <a:r>
              <a:rPr lang="en-US" sz="3600" dirty="0" err="1" smtClean="0"/>
              <a:t>nghe</a:t>
            </a:r>
            <a:r>
              <a:rPr lang="en-US" sz="3600" dirty="0" smtClean="0"/>
              <a:t> </a:t>
            </a:r>
            <a:r>
              <a:rPr lang="en-US" sz="3600" dirty="0" err="1" smtClean="0"/>
              <a:t>lại</a:t>
            </a:r>
            <a:r>
              <a:rPr lang="en-US" sz="3600" dirty="0" smtClean="0"/>
              <a:t> </a:t>
            </a:r>
            <a:r>
              <a:rPr lang="en-US" sz="3600" dirty="0" err="1" smtClean="0"/>
              <a:t>câu</a:t>
            </a:r>
            <a:r>
              <a:rPr lang="en-US" sz="3600" dirty="0" smtClean="0"/>
              <a:t> </a:t>
            </a:r>
            <a:r>
              <a:rPr lang="en-US" sz="3600" dirty="0" err="1" smtClean="0"/>
              <a:t>truyện</a:t>
            </a:r>
            <a:r>
              <a:rPr lang="en-US" sz="3600" dirty="0" smtClean="0"/>
              <a:t> </a:t>
            </a:r>
            <a:r>
              <a:rPr lang="en-US" sz="3600" dirty="0" err="1" smtClean="0"/>
              <a:t>bằng</a:t>
            </a:r>
            <a:r>
              <a:rPr lang="en-US" sz="3600" dirty="0" smtClean="0"/>
              <a:t> video </a:t>
            </a:r>
            <a:endParaRPr lang="en-US" sz="3600" dirty="0"/>
          </a:p>
        </p:txBody>
      </p:sp>
      <p:pic>
        <p:nvPicPr>
          <p:cNvPr id="8" name="Truyện hay_Câu chuyện Chuyến Du lịch của gà trống cho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6000750"/>
          </a:xfrm>
          <a:prstGeom prst="rect">
            <a:avLst/>
          </a:prstGeom>
        </p:spPr>
      </p:pic>
    </p:spTree>
    <p:extLst>
      <p:ext uri="{BB962C8B-B14F-4D97-AF65-F5344CB8AC3E}">
        <p14:creationId xmlns:p14="http://schemas.microsoft.com/office/powerpoint/2010/main" val="92550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a:xfrm>
            <a:off x="3657600" y="1981200"/>
            <a:ext cx="2412007" cy="707886"/>
          </a:xfrm>
          <a:prstGeom prst="rect">
            <a:avLst/>
          </a:prstGeom>
          <a:noFill/>
        </p:spPr>
        <p:txBody>
          <a:bodyPr wrap="none" rtlCol="0">
            <a:spAutoFit/>
          </a:bodyPr>
          <a:lstStyle/>
          <a:p>
            <a:r>
              <a:rPr lang="en-US" sz="4000" dirty="0" smtClean="0">
                <a:solidFill>
                  <a:srgbClr val="FF0000"/>
                </a:solidFill>
              </a:rPr>
              <a:t>3.Kết </a:t>
            </a:r>
            <a:r>
              <a:rPr lang="en-US" sz="4000" dirty="0" err="1" smtClean="0">
                <a:solidFill>
                  <a:srgbClr val="FF0000"/>
                </a:solidFill>
              </a:rPr>
              <a:t>thúc</a:t>
            </a:r>
            <a:r>
              <a:rPr lang="en-US" sz="4000" dirty="0" smtClean="0">
                <a:solidFill>
                  <a:srgbClr val="FF0000"/>
                </a:solidFill>
              </a:rPr>
              <a:t> </a:t>
            </a:r>
            <a:endParaRPr lang="en-US" sz="4000" dirty="0">
              <a:solidFill>
                <a:srgbClr val="FF0000"/>
              </a:solidFill>
            </a:endParaRPr>
          </a:p>
        </p:txBody>
      </p:sp>
    </p:spTree>
    <p:extLst>
      <p:ext uri="{BB962C8B-B14F-4D97-AF65-F5344CB8AC3E}">
        <p14:creationId xmlns:p14="http://schemas.microsoft.com/office/powerpoint/2010/main" val="4093237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870</TotalTime>
  <Words>387</Words>
  <Application>Microsoft Office PowerPoint</Application>
  <PresentationFormat>On-screen Show (4:3)</PresentationFormat>
  <Paragraphs>22</Paragraphs>
  <Slides>6</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vt:i4>
      </vt:variant>
    </vt:vector>
  </HeadingPairs>
  <TitlesOfParts>
    <vt:vector size="11" baseType="lpstr">
      <vt:lpstr>Arial</vt:lpstr>
      <vt:lpstr>Arial</vt:lpstr>
      <vt:lpstr>Calibri</vt:lpstr>
      <vt:lpstr>1_Office Theme</vt:lpstr>
      <vt:lpstr>2_Office Theme</vt:lpstr>
      <vt:lpstr>PHÒNG GIÁO DỤC VÀ ĐÀO TẠO QUẬN LONG BIÊN  TRƯỜNG MẦM NON HOA SỮA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HOA SỮA                 </dc:title>
  <dc:creator>Lop D1</dc:creator>
  <cp:lastModifiedBy>Phong1T1</cp:lastModifiedBy>
  <cp:revision>49</cp:revision>
  <dcterms:created xsi:type="dcterms:W3CDTF">2019-01-10T03:43:25Z</dcterms:created>
  <dcterms:modified xsi:type="dcterms:W3CDTF">2023-04-03T08:45:09Z</dcterms:modified>
</cp:coreProperties>
</file>