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90" y="91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0EDD0-E700-4929-8527-3E3F7FD82313}" type="datetimeFigureOut">
              <a:rPr lang="en-US" smtClean="0"/>
              <a:t>4/13/2023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85D25-128C-41E6-A99E-78476A2B91B0}" type="slidenum">
              <a:rPr lang="en-US" smtClean="0"/>
              <a:t>‹#›</a:t>
            </a:fld>
            <a:endParaRPr lang="en-US"/>
          </a:p>
        </p:txBody>
      </p:sp>
    </p:spTree>
    <p:extLst>
      <p:ext uri="{BB962C8B-B14F-4D97-AF65-F5344CB8AC3E}">
        <p14:creationId xmlns:p14="http://schemas.microsoft.com/office/powerpoint/2010/main" val="3561824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39ED983-EA6C-4385-8C33-ACB1B610AB37}" type="datetimeFigureOut">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894332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229869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980466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79453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9ED983-EA6C-4385-8C33-ACB1B610AB37}" type="datetimeFigureOut">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553910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D983-EA6C-4385-8C33-ACB1B610AB37}" type="datetimeFigureOut">
              <a:rPr lang="en-US" smtClean="0"/>
              <a:t>4/13/2023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624026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D983-EA6C-4385-8C33-ACB1B610AB37}" type="datetimeFigureOut">
              <a:rPr lang="en-US" smtClean="0"/>
              <a:t>4/13/2023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76255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D983-EA6C-4385-8C33-ACB1B610AB37}" type="datetimeFigureOut">
              <a:rPr lang="en-US" smtClean="0"/>
              <a:t>4/13/2023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253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D983-EA6C-4385-8C33-ACB1B610AB37}" type="datetimeFigureOut">
              <a:rPr lang="en-US" smtClean="0"/>
              <a:t>4/13/2023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46513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4/13/2023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14998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4/13/2023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618393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D983-EA6C-4385-8C33-ACB1B610AB37}" type="datetimeFigureOut">
              <a:rPr lang="en-US" smtClean="0"/>
              <a:t>4/13/2023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D8A85-72B0-4C20-90A2-F2FD9BE9ECFC}" type="slidenum">
              <a:rPr lang="en-US" smtClean="0"/>
              <a:t>‹#›</a:t>
            </a:fld>
            <a:endParaRPr lang="en-US"/>
          </a:p>
        </p:txBody>
      </p:sp>
    </p:spTree>
    <p:extLst>
      <p:ext uri="{BB962C8B-B14F-4D97-AF65-F5344CB8AC3E}">
        <p14:creationId xmlns:p14="http://schemas.microsoft.com/office/powerpoint/2010/main" val="1586943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0"/>
            <a:ext cx="7772400" cy="1470025"/>
          </a:xfrm>
        </p:spPr>
        <p:txBody>
          <a:bodyPr>
            <a:normAutofit/>
          </a:bodyPr>
          <a:lstStyle/>
          <a:p>
            <a:r>
              <a:rPr lang="en-US" sz="2400" b="1" dirty="0">
                <a:solidFill>
                  <a:srgbClr val="002060"/>
                </a:solidFill>
                <a:latin typeface="Times New Roman" pitchFamily="18" charset="0"/>
                <a:cs typeface="Times New Roman" pitchFamily="18" charset="0"/>
              </a:rPr>
              <a:t>PHÒNG GIÁO DỤC VÀ ĐÀO TẠO QUẬN LONG BIÊN</a:t>
            </a:r>
            <a:br>
              <a:rPr lang="en-US" sz="2400" b="1" dirty="0">
                <a:solidFill>
                  <a:srgbClr val="002060"/>
                </a:solidFill>
                <a:latin typeface="Times New Roman" pitchFamily="18" charset="0"/>
                <a:cs typeface="Times New Roman" pitchFamily="18" charset="0"/>
              </a:rPr>
            </a:br>
            <a:r>
              <a:rPr lang="en-US" sz="2400" b="1" dirty="0">
                <a:solidFill>
                  <a:srgbClr val="002060"/>
                </a:solidFill>
                <a:latin typeface="Times New Roman" pitchFamily="18" charset="0"/>
                <a:cs typeface="Times New Roman" pitchFamily="18" charset="0"/>
              </a:rPr>
              <a:t>TRƯỜNG MẦM </a:t>
            </a:r>
            <a:r>
              <a:rPr lang="en-US" sz="2400" b="1">
                <a:solidFill>
                  <a:srgbClr val="002060"/>
                </a:solidFill>
                <a:latin typeface="Times New Roman" pitchFamily="18" charset="0"/>
                <a:cs typeface="Times New Roman" pitchFamily="18" charset="0"/>
              </a:rPr>
              <a:t>NON HOA SỮA</a:t>
            </a:r>
            <a:endParaRPr lang="en-US" sz="2400" b="1" dirty="0">
              <a:solidFill>
                <a:srgbClr val="002060"/>
              </a:solidFill>
              <a:latin typeface="Times New Roman" pitchFamily="18" charset="0"/>
              <a:cs typeface="Times New Roman" pitchFamily="18" charset="0"/>
            </a:endParaRPr>
          </a:p>
        </p:txBody>
      </p:sp>
      <p:sp>
        <p:nvSpPr>
          <p:cNvPr id="3" name="Subtitle 2"/>
          <p:cNvSpPr>
            <a:spLocks noGrp="1"/>
          </p:cNvSpPr>
          <p:nvPr>
            <p:ph type="subTitle" idx="1"/>
          </p:nvPr>
        </p:nvSpPr>
        <p:spPr>
          <a:xfrm>
            <a:off x="1447800" y="3538014"/>
            <a:ext cx="6400800" cy="1752600"/>
          </a:xfrm>
        </p:spPr>
        <p:txBody>
          <a:bodyPr>
            <a:normAutofit/>
          </a:bodyPr>
          <a:lstStyle/>
          <a:p>
            <a:r>
              <a:rPr lang="en-US" sz="2800" dirty="0" err="1">
                <a:solidFill>
                  <a:srgbClr val="C00000"/>
                </a:solidFill>
                <a:latin typeface="Times New Roman" pitchFamily="18" charset="0"/>
                <a:cs typeface="Times New Roman" pitchFamily="18" charset="0"/>
              </a:rPr>
              <a:t>Đề</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tài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Nhận</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biết</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tập</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nói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chú</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bộ</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đội</a:t>
            </a:r>
            <a:endParaRPr lang="en-US" sz="2800" dirty="0">
              <a:solidFill>
                <a:srgbClr val="C00000"/>
              </a:solidFill>
              <a:latin typeface="Times New Roman" pitchFamily="18" charset="0"/>
              <a:cs typeface="Times New Roman" pitchFamily="18" charset="0"/>
            </a:endParaRPr>
          </a:p>
          <a:p>
            <a:r>
              <a:rPr lang="en-US" sz="2800" dirty="0" err="1">
                <a:solidFill>
                  <a:srgbClr val="C00000"/>
                </a:solidFill>
                <a:latin typeface="Times New Roman" pitchFamily="18" charset="0"/>
                <a:cs typeface="Times New Roman" pitchFamily="18" charset="0"/>
              </a:rPr>
              <a:t>Lứa</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tuổi:Nhà</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trẻ</a:t>
            </a:r>
            <a:r>
              <a:rPr lang="en-US" sz="2800" dirty="0">
                <a:solidFill>
                  <a:srgbClr val="C00000"/>
                </a:solidFill>
                <a:latin typeface="Times New Roman" pitchFamily="18" charset="0"/>
                <a:cs typeface="Times New Roman" pitchFamily="18" charset="0"/>
              </a:rPr>
              <a:t> (24 – 36 </a:t>
            </a:r>
            <a:r>
              <a:rPr lang="en-US" sz="2800" dirty="0" err="1">
                <a:solidFill>
                  <a:srgbClr val="C00000"/>
                </a:solidFill>
                <a:latin typeface="Times New Roman" pitchFamily="18" charset="0"/>
                <a:cs typeface="Times New Roman" pitchFamily="18" charset="0"/>
              </a:rPr>
              <a:t>tháng</a:t>
            </a:r>
            <a:r>
              <a:rPr lang="en-US" sz="2800" dirty="0">
                <a:solidFill>
                  <a:srgbClr val="C00000"/>
                </a:solidFill>
                <a:latin typeface="Times New Roman" pitchFamily="18" charset="0"/>
                <a:cs typeface="Times New Roman" pitchFamily="18" charset="0"/>
              </a:rPr>
              <a:t>)</a:t>
            </a:r>
          </a:p>
          <a:p>
            <a:r>
              <a:rPr lang="en-US" sz="2800" dirty="0" err="1">
                <a:solidFill>
                  <a:srgbClr val="C00000"/>
                </a:solidFill>
                <a:latin typeface="Times New Roman" pitchFamily="18" charset="0"/>
                <a:cs typeface="Times New Roman" pitchFamily="18" charset="0"/>
              </a:rPr>
              <a:t>Giáo</a:t>
            </a:r>
            <a:r>
              <a:rPr lang="en-US" sz="2800" dirty="0">
                <a:solidFill>
                  <a:srgbClr val="C00000"/>
                </a:solidFill>
                <a:latin typeface="Times New Roman" pitchFamily="18" charset="0"/>
                <a:cs typeface="Times New Roman" pitchFamily="18" charset="0"/>
              </a:rPr>
              <a:t> </a:t>
            </a:r>
            <a:r>
              <a:rPr lang="en-US" sz="2800" err="1">
                <a:solidFill>
                  <a:srgbClr val="C00000"/>
                </a:solidFill>
                <a:latin typeface="Times New Roman" pitchFamily="18" charset="0"/>
                <a:cs typeface="Times New Roman" pitchFamily="18" charset="0"/>
              </a:rPr>
              <a:t>viên</a:t>
            </a:r>
            <a:r>
              <a:rPr lang="en-US" sz="2800">
                <a:solidFill>
                  <a:srgbClr val="C00000"/>
                </a:solidFill>
                <a:latin typeface="Times New Roman" pitchFamily="18" charset="0"/>
                <a:cs typeface="Times New Roman" pitchFamily="18" charset="0"/>
              </a:rPr>
              <a:t>:Đào Thị Thu Hương</a:t>
            </a:r>
            <a:endParaRPr lang="en-US" sz="2800" dirty="0">
              <a:solidFill>
                <a:srgbClr val="C00000"/>
              </a:solidFill>
              <a:latin typeface="Times New Roman" pitchFamily="18" charset="0"/>
              <a:cs typeface="Times New Roman" pitchFamily="18" charset="0"/>
            </a:endParaRPr>
          </a:p>
          <a:p>
            <a:endParaRPr lang="en-US" dirty="0"/>
          </a:p>
        </p:txBody>
      </p:sp>
      <p:sp>
        <p:nvSpPr>
          <p:cNvPr id="6" name="Rectangle 5"/>
          <p:cNvSpPr/>
          <p:nvPr/>
        </p:nvSpPr>
        <p:spPr>
          <a:xfrm>
            <a:off x="990600" y="1916473"/>
            <a:ext cx="6858000" cy="646331"/>
          </a:xfrm>
          <a:prstGeom prst="rect">
            <a:avLst/>
          </a:prstGeom>
          <a:noFill/>
        </p:spPr>
        <p:txBody>
          <a:bodyPr wrap="square" lIns="91440" tIns="45720" rIns="91440" bIns="45720">
            <a:spAutoFit/>
          </a:bodyPr>
          <a:lstStyle/>
          <a:p>
            <a:pPr algn="ctr"/>
            <a:r>
              <a:rPr lang="en-US" sz="32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LĨNH VỰC PHÁT TRIỂN </a:t>
            </a:r>
            <a:r>
              <a:rPr lang="en-US" sz="36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NGÔN</a:t>
            </a:r>
            <a:r>
              <a:rPr lang="en-US" sz="32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NGỮ</a:t>
            </a:r>
          </a:p>
        </p:txBody>
      </p:sp>
      <p:sp>
        <p:nvSpPr>
          <p:cNvPr id="7" name="TextBox 6"/>
          <p:cNvSpPr txBox="1"/>
          <p:nvPr/>
        </p:nvSpPr>
        <p:spPr>
          <a:xfrm>
            <a:off x="3344966" y="6408414"/>
            <a:ext cx="3124200" cy="400110"/>
          </a:xfrm>
          <a:prstGeom prst="rect">
            <a:avLst/>
          </a:prstGeom>
          <a:noFill/>
        </p:spPr>
        <p:txBody>
          <a:bodyPr wrap="square" rtlCol="0">
            <a:spAutoFit/>
          </a:bodyPr>
          <a:lstStyle/>
          <a:p>
            <a:r>
              <a:rPr lang="en-US" sz="2000">
                <a:solidFill>
                  <a:srgbClr val="C00000"/>
                </a:solidFill>
                <a:latin typeface="Times New Roman" pitchFamily="18" charset="0"/>
                <a:cs typeface="Times New Roman" pitchFamily="18" charset="0"/>
              </a:rPr>
              <a:t>Năm học :2022-2023</a:t>
            </a:r>
            <a:endParaRPr lang="en-US">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833559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447800" y="1828800"/>
            <a:ext cx="5943600" cy="2308324"/>
          </a:xfrm>
          <a:prstGeom prst="rect">
            <a:avLst/>
          </a:prstGeom>
          <a:noFill/>
        </p:spPr>
        <p:txBody>
          <a:bodyPr wrap="square" rtlCol="0">
            <a:spAutoFit/>
          </a:bodyPr>
          <a:lstStyle/>
          <a:p>
            <a:r>
              <a:rPr lang="en-US" sz="2400">
                <a:latin typeface="Times New Roman" pitchFamily="18" charset="0"/>
                <a:cs typeface="Times New Roman" pitchFamily="18" charset="0"/>
              </a:rPr>
              <a:t>      Các con vừa quan sát</a:t>
            </a:r>
            <a:r>
              <a:rPr lang="vi-VN" sz="2400">
                <a:latin typeface="Times New Roman" pitchFamily="18" charset="0"/>
                <a:cs typeface="Times New Roman" pitchFamily="18" charset="0"/>
              </a:rPr>
              <a:t> hình ảnh các chú bộ đội hải quân mặc trang phục quần áo màu trắng có viền màu xanh nước biển, mũ có màu trắng, trên vai cũng có quân hàm. Chú bộ đội hải quân làm việc ngoài hải đảo xa xôi và canh giữ vùng biển Tổ quốc.</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512962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828800"/>
            <a:ext cx="8229600" cy="1143000"/>
          </a:xfrm>
        </p:spPr>
        <p:txBody>
          <a:bodyPr>
            <a:normAutofit fontScale="90000"/>
          </a:bodyPr>
          <a:lstStyle/>
          <a:p>
            <a:r>
              <a:rPr lang="en-US">
                <a:solidFill>
                  <a:srgbClr val="00B050"/>
                </a:solidFill>
              </a:rPr>
              <a:t>Trò chơi:</a:t>
            </a:r>
            <a:br>
              <a:rPr lang="en-US">
                <a:solidFill>
                  <a:srgbClr val="00B050"/>
                </a:solidFill>
              </a:rPr>
            </a:br>
            <a:r>
              <a:rPr lang="en-US">
                <a:solidFill>
                  <a:srgbClr val="00B050"/>
                </a:solidFill>
              </a:rPr>
              <a:t>Thi xem ai nhanh</a:t>
            </a:r>
          </a:p>
        </p:txBody>
      </p:sp>
    </p:spTree>
    <p:extLst>
      <p:ext uri="{BB962C8B-B14F-4D97-AF65-F5344CB8AC3E}">
        <p14:creationId xmlns:p14="http://schemas.microsoft.com/office/powerpoint/2010/main" val="1053343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9200"/>
            <a:ext cx="4343400" cy="4343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1838" y="1219200"/>
            <a:ext cx="4343400" cy="4343400"/>
          </a:xfrm>
          <a:prstGeom prst="rect">
            <a:avLst/>
          </a:prstGeom>
        </p:spPr>
      </p:pic>
      <p:pic>
        <p:nvPicPr>
          <p:cNvPr id="6"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09" y="609600"/>
            <a:ext cx="4688840" cy="5943600"/>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976" y="762000"/>
            <a:ext cx="4421024" cy="5638800"/>
          </a:xfrm>
          <a:prstGeom prst="rect">
            <a:avLst/>
          </a:prstGeom>
        </p:spPr>
      </p:pic>
    </p:spTree>
    <p:extLst>
      <p:ext uri="{BB962C8B-B14F-4D97-AF65-F5344CB8AC3E}">
        <p14:creationId xmlns:p14="http://schemas.microsoft.com/office/powerpoint/2010/main" val="20305149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229600" cy="1143000"/>
          </a:xfrm>
        </p:spPr>
        <p:txBody>
          <a:bodyPr/>
          <a:lstStyle/>
          <a:p>
            <a:r>
              <a:rPr lang="en-US">
                <a:solidFill>
                  <a:srgbClr val="FF0000"/>
                </a:solidFill>
              </a:rPr>
              <a:t>Kính chúc các cô sức khỏe</a:t>
            </a:r>
          </a:p>
        </p:txBody>
      </p:sp>
    </p:spTree>
    <p:extLst>
      <p:ext uri="{BB962C8B-B14F-4D97-AF65-F5344CB8AC3E}">
        <p14:creationId xmlns:p14="http://schemas.microsoft.com/office/powerpoint/2010/main" val="317547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5" name="TextBox 4"/>
          <p:cNvSpPr txBox="1"/>
          <p:nvPr/>
        </p:nvSpPr>
        <p:spPr>
          <a:xfrm>
            <a:off x="2590800" y="990600"/>
            <a:ext cx="5715000" cy="5539978"/>
          </a:xfrm>
          <a:prstGeom prst="rect">
            <a:avLst/>
          </a:prstGeom>
          <a:noFill/>
        </p:spPr>
        <p:txBody>
          <a:bodyPr wrap="square" rtlCol="0">
            <a:spAutoFit/>
          </a:bodyPr>
          <a:lstStyle/>
          <a:p>
            <a:r>
              <a:rPr lang="en-US" sz="2400" b="1">
                <a:latin typeface="Times New Roman" pitchFamily="18" charset="0"/>
                <a:cs typeface="Times New Roman" pitchFamily="18" charset="0"/>
              </a:rPr>
              <a:t>I</a:t>
            </a:r>
            <a:r>
              <a:rPr lang="vi-VN" sz="2400" b="1">
                <a:latin typeface="Times New Roman" pitchFamily="18" charset="0"/>
                <a:cs typeface="Times New Roman" pitchFamily="18" charset="0"/>
              </a:rPr>
              <a:t>. Mục tiêu</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1.</a:t>
            </a:r>
            <a:r>
              <a:rPr lang="vi-VN" sz="2400">
                <a:latin typeface="Times New Roman" pitchFamily="18" charset="0"/>
                <a:cs typeface="Times New Roman" pitchFamily="18" charset="0"/>
              </a:rPr>
              <a:t>Kiến thức:</a:t>
            </a:r>
          </a:p>
          <a:p>
            <a:r>
              <a:rPr lang="vi-VN" sz="2400">
                <a:latin typeface="Times New Roman" pitchFamily="18" charset="0"/>
                <a:cs typeface="Times New Roman" pitchFamily="18" charset="0"/>
              </a:rPr>
              <a:t>- Trẻ nhận biết được đặc điểm về trang phục, công việc của chú bộ đội bộ binh, bộ đội hải quân.</a:t>
            </a:r>
            <a:br>
              <a:rPr lang="vi-VN" sz="2400">
                <a:latin typeface="Times New Roman" pitchFamily="18" charset="0"/>
                <a:cs typeface="Times New Roman" pitchFamily="18" charset="0"/>
              </a:rPr>
            </a:br>
            <a:r>
              <a:rPr lang="vi-VN" sz="2400">
                <a:latin typeface="Times New Roman" pitchFamily="18" charset="0"/>
                <a:cs typeface="Times New Roman" pitchFamily="18" charset="0"/>
              </a:rPr>
              <a:t>- Biết phân biệt đặc trưng của các chú bộ đội.</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2.K</a:t>
            </a:r>
            <a:r>
              <a:rPr lang="vi-VN" sz="2400">
                <a:latin typeface="Times New Roman" pitchFamily="18" charset="0"/>
                <a:cs typeface="Times New Roman" pitchFamily="18" charset="0"/>
              </a:rPr>
              <a:t>ỹ năng:</a:t>
            </a:r>
          </a:p>
          <a:p>
            <a:pPr marL="285750" indent="-285750">
              <a:buFontTx/>
              <a:buChar char="-"/>
            </a:pPr>
            <a:r>
              <a:rPr lang="vi-VN" sz="2400">
                <a:latin typeface="Times New Roman" pitchFamily="18" charset="0"/>
                <a:cs typeface="Times New Roman" pitchFamily="18" charset="0"/>
              </a:rPr>
              <a:t>Rèn khả năng quan sát, ghi nhớ có chủ định.</a:t>
            </a:r>
            <a:endParaRPr lang="en-US" sz="2400">
              <a:latin typeface="Times New Roman" pitchFamily="18" charset="0"/>
              <a:cs typeface="Times New Roman" pitchFamily="18" charset="0"/>
            </a:endParaRPr>
          </a:p>
          <a:p>
            <a:pPr marL="285750" indent="-285750">
              <a:buFontTx/>
              <a:buChar char="-"/>
            </a:pPr>
            <a:r>
              <a:rPr lang="en-US" sz="2400">
                <a:latin typeface="Times New Roman" pitchFamily="18" charset="0"/>
                <a:cs typeface="Times New Roman" pitchFamily="18" charset="0"/>
              </a:rPr>
              <a:t>Rèn cho trẻ nói đúng từ,không ngọng.</a:t>
            </a:r>
          </a:p>
          <a:p>
            <a:r>
              <a:rPr lang="en-US" sz="2400">
                <a:latin typeface="Times New Roman" pitchFamily="18" charset="0"/>
                <a:cs typeface="Times New Roman" pitchFamily="18" charset="0"/>
              </a:rPr>
              <a:t>3.</a:t>
            </a:r>
            <a:r>
              <a:rPr lang="vi-VN" sz="2400">
                <a:latin typeface="Times New Roman" pitchFamily="18" charset="0"/>
                <a:cs typeface="Times New Roman" pitchFamily="18" charset="0"/>
              </a:rPr>
              <a:t>Thái độ:</a:t>
            </a:r>
          </a:p>
          <a:p>
            <a:r>
              <a:rPr lang="vi-VN" sz="2400">
                <a:latin typeface="Times New Roman" pitchFamily="18" charset="0"/>
                <a:cs typeface="Times New Roman" pitchFamily="18" charset="0"/>
              </a:rPr>
              <a:t>- Giáo dục trẻ yêu quý biết ơn các chú bộ đội.</a:t>
            </a:r>
          </a:p>
          <a:p>
            <a:endParaRPr lang="en-US"/>
          </a:p>
        </p:txBody>
      </p:sp>
    </p:spTree>
    <p:extLst>
      <p:ext uri="{BB962C8B-B14F-4D97-AF65-F5344CB8AC3E}">
        <p14:creationId xmlns:p14="http://schemas.microsoft.com/office/powerpoint/2010/main" val="13694776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ircle(in)">
                                      <p:cBhvr>
                                        <p:cTn id="13" dur="2000"/>
                                        <p:tgtEl>
                                          <p:spTgt spid="5">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circle(in)">
                                      <p:cBhvr>
                                        <p:cTn id="16" dur="2000"/>
                                        <p:tgtEl>
                                          <p:spTgt spid="5">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circle(in)">
                                      <p:cBhvr>
                                        <p:cTn id="19" dur="2000"/>
                                        <p:tgtEl>
                                          <p:spTgt spid="5">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circle(in)">
                                      <p:cBhvr>
                                        <p:cTn id="2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1981200" y="1066800"/>
            <a:ext cx="5181600" cy="1200329"/>
          </a:xfrm>
          <a:prstGeom prst="rect">
            <a:avLst/>
          </a:prstGeom>
        </p:spPr>
        <p:txBody>
          <a:bodyPr wrap="square">
            <a:spAutoFit/>
          </a:bodyPr>
          <a:lstStyle/>
          <a:p>
            <a:pPr lvl="0" algn="ctr"/>
            <a:r>
              <a:rPr lang="en-US" sz="36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HĐ1: Ổn định tổ chức-gây hứng thú</a:t>
            </a:r>
          </a:p>
        </p:txBody>
      </p:sp>
      <p:sp>
        <p:nvSpPr>
          <p:cNvPr id="8" name="TextBox 7"/>
          <p:cNvSpPr txBox="1"/>
          <p:nvPr/>
        </p:nvSpPr>
        <p:spPr>
          <a:xfrm>
            <a:off x="2133600" y="3377945"/>
            <a:ext cx="4876800" cy="523220"/>
          </a:xfrm>
          <a:prstGeom prst="rect">
            <a:avLst/>
          </a:prstGeom>
          <a:noFill/>
        </p:spPr>
        <p:txBody>
          <a:bodyPr wrap="square" rtlCol="0">
            <a:spAutoFit/>
          </a:bodyPr>
          <a:lstStyle/>
          <a:p>
            <a:pPr algn="ctr"/>
            <a:r>
              <a:rPr lang="en-US" sz="2800">
                <a:solidFill>
                  <a:srgbClr val="C00000"/>
                </a:solidFill>
                <a:latin typeface="Times New Roman" pitchFamily="18" charset="0"/>
                <a:cs typeface="Times New Roman" pitchFamily="18" charset="0"/>
              </a:rPr>
              <a:t>Cô và trẻ hát bài: “Chú bộ đội”</a:t>
            </a:r>
          </a:p>
        </p:txBody>
      </p:sp>
    </p:spTree>
    <p:extLst>
      <p:ext uri="{BB962C8B-B14F-4D97-AF65-F5344CB8AC3E}">
        <p14:creationId xmlns:p14="http://schemas.microsoft.com/office/powerpoint/2010/main" val="261936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hú Bộ Đội - Nhạc Thiếu Nhi Có Lời.mp4">
            <a:hlinkClick r:id="" action="ppaction://media"/>
          </p:cNvPr>
          <p:cNvPicPr>
            <a:picLocks noGrp="1" noChangeAspect="1"/>
          </p:cNvPicPr>
          <p:nvPr>
            <p:ph idx="1"/>
            <a:videoFile r:link="rId1"/>
            <p:extLst>
              <p:ext uri="{DAA4B4D4-6D71-4841-9C94-3DE7FCFB9230}">
                <p14:media xmlns:p14="http://schemas.microsoft.com/office/powerpoint/2010/main" r:embed="rId2">
                  <p14:trim st="16377.9856" end="89556.2176"/>
                </p14:media>
              </p:ext>
            </p:extLst>
          </p:nvPr>
        </p:nvPicPr>
        <p:blipFill rotWithShape="1">
          <a:blip r:embed="rId4"/>
          <a:srcRect l="-135" r="-1" b="351"/>
          <a:stretch>
            <a:fillRect/>
          </a:stretch>
        </p:blipFill>
        <p:spPr>
          <a:xfrm>
            <a:off x="-6084" y="0"/>
            <a:ext cx="9150083" cy="6858000"/>
          </a:xfrm>
        </p:spPr>
      </p:pic>
    </p:spTree>
    <p:extLst>
      <p:ext uri="{BB962C8B-B14F-4D97-AF65-F5344CB8AC3E}">
        <p14:creationId xmlns:p14="http://schemas.microsoft.com/office/powerpoint/2010/main" val="15238977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TextBox 3"/>
          <p:cNvSpPr txBox="1"/>
          <p:nvPr/>
        </p:nvSpPr>
        <p:spPr>
          <a:xfrm>
            <a:off x="2057400" y="1066800"/>
            <a:ext cx="5181600" cy="461665"/>
          </a:xfrm>
          <a:prstGeom prst="rect">
            <a:avLst/>
          </a:prstGeom>
          <a:noFill/>
        </p:spPr>
        <p:txBody>
          <a:bodyPr wrap="square" rtlCol="0">
            <a:spAutoFit/>
          </a:bodyPr>
          <a:lstStyle/>
          <a:p>
            <a:r>
              <a:rPr lang="en-US" sz="2400">
                <a:latin typeface="Times New Roman" pitchFamily="18" charset="0"/>
                <a:cs typeface="Times New Roman" pitchFamily="18" charset="0"/>
              </a:rPr>
              <a:t>Đàm thoại – trò chuyện về bài hát</a:t>
            </a:r>
          </a:p>
        </p:txBody>
      </p:sp>
      <p:sp>
        <p:nvSpPr>
          <p:cNvPr id="5" name="TextBox 4"/>
          <p:cNvSpPr txBox="1"/>
          <p:nvPr/>
        </p:nvSpPr>
        <p:spPr>
          <a:xfrm>
            <a:off x="2133600" y="1905000"/>
            <a:ext cx="4572000" cy="3416320"/>
          </a:xfrm>
          <a:prstGeom prst="rect">
            <a:avLst/>
          </a:prstGeom>
          <a:noFill/>
        </p:spPr>
        <p:txBody>
          <a:bodyPr wrap="square" rtlCol="0">
            <a:spAutoFit/>
          </a:bodyPr>
          <a:lstStyle/>
          <a:p>
            <a:r>
              <a:rPr lang="vi-VN" sz="2400">
                <a:latin typeface="Times New Roman" pitchFamily="18" charset="0"/>
                <a:cs typeface="Times New Roman" pitchFamily="18" charset="0"/>
              </a:rPr>
              <a:t> Bài hát nói về ai?</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Có rất nhiều các chú bộ đội đóng quân ở các doanh trại quân đội, các chú bộ đội làm rất nhiều công việc khác nhau và rất vất vả.</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Để hiểu hơn về các chú bộ đội và công việc của các chú làm như thế nào? Các con </a:t>
            </a:r>
            <a:r>
              <a:rPr lang="en-US" sz="2400">
                <a:latin typeface="Times New Roman" pitchFamily="18" charset="0"/>
                <a:cs typeface="Times New Roman" pitchFamily="18" charset="0"/>
              </a:rPr>
              <a:t>hãy quan sát lên màn hình nhé!</a:t>
            </a:r>
          </a:p>
        </p:txBody>
      </p:sp>
    </p:spTree>
    <p:extLst>
      <p:ext uri="{BB962C8B-B14F-4D97-AF65-F5344CB8AC3E}">
        <p14:creationId xmlns:p14="http://schemas.microsoft.com/office/powerpoint/2010/main" val="426624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down)">
                                      <p:cBhvr>
                                        <p:cTn id="14" dur="580">
                                          <p:stCondLst>
                                            <p:cond delay="0"/>
                                          </p:stCondLst>
                                        </p:cTn>
                                        <p:tgtEl>
                                          <p:spTgt spid="5">
                                            <p:txEl>
                                              <p:pRg st="0" end="0"/>
                                            </p:txEl>
                                          </p:spTgt>
                                        </p:tgtEl>
                                      </p:cBhvr>
                                    </p:animEffect>
                                    <p:anim calcmode="lin" valueType="num">
                                      <p:cBhvr>
                                        <p:cTn id="15"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xEl>
                                              <p:pRg st="0" end="0"/>
                                            </p:txEl>
                                          </p:spTgt>
                                        </p:tgtEl>
                                      </p:cBhvr>
                                      <p:to x="100000" y="60000"/>
                                    </p:animScale>
                                    <p:animScale>
                                      <p:cBhvr>
                                        <p:cTn id="21" dur="166" decel="50000">
                                          <p:stCondLst>
                                            <p:cond delay="676"/>
                                          </p:stCondLst>
                                        </p:cTn>
                                        <p:tgtEl>
                                          <p:spTgt spid="5">
                                            <p:txEl>
                                              <p:pRg st="0" end="0"/>
                                            </p:txEl>
                                          </p:spTgt>
                                        </p:tgtEl>
                                      </p:cBhvr>
                                      <p:to x="100000" y="100000"/>
                                    </p:animScale>
                                    <p:animScale>
                                      <p:cBhvr>
                                        <p:cTn id="22" dur="26">
                                          <p:stCondLst>
                                            <p:cond delay="1312"/>
                                          </p:stCondLst>
                                        </p:cTn>
                                        <p:tgtEl>
                                          <p:spTgt spid="5">
                                            <p:txEl>
                                              <p:pRg st="0" end="0"/>
                                            </p:txEl>
                                          </p:spTgt>
                                        </p:tgtEl>
                                      </p:cBhvr>
                                      <p:to x="100000" y="80000"/>
                                    </p:animScale>
                                    <p:animScale>
                                      <p:cBhvr>
                                        <p:cTn id="23" dur="166" decel="50000">
                                          <p:stCondLst>
                                            <p:cond delay="1338"/>
                                          </p:stCondLst>
                                        </p:cTn>
                                        <p:tgtEl>
                                          <p:spTgt spid="5">
                                            <p:txEl>
                                              <p:pRg st="0" end="0"/>
                                            </p:txEl>
                                          </p:spTgt>
                                        </p:tgtEl>
                                      </p:cBhvr>
                                      <p:to x="100000" y="100000"/>
                                    </p:animScale>
                                    <p:animScale>
                                      <p:cBhvr>
                                        <p:cTn id="24" dur="26">
                                          <p:stCondLst>
                                            <p:cond delay="1642"/>
                                          </p:stCondLst>
                                        </p:cTn>
                                        <p:tgtEl>
                                          <p:spTgt spid="5">
                                            <p:txEl>
                                              <p:pRg st="0" end="0"/>
                                            </p:txEl>
                                          </p:spTgt>
                                        </p:tgtEl>
                                      </p:cBhvr>
                                      <p:to x="100000" y="90000"/>
                                    </p:animScale>
                                    <p:animScale>
                                      <p:cBhvr>
                                        <p:cTn id="25" dur="166" decel="50000">
                                          <p:stCondLst>
                                            <p:cond delay="1668"/>
                                          </p:stCondLst>
                                        </p:cTn>
                                        <p:tgtEl>
                                          <p:spTgt spid="5">
                                            <p:txEl>
                                              <p:pRg st="0" end="0"/>
                                            </p:txEl>
                                          </p:spTgt>
                                        </p:tgtEl>
                                      </p:cBhvr>
                                      <p:to x="100000" y="100000"/>
                                    </p:animScale>
                                    <p:animScale>
                                      <p:cBhvr>
                                        <p:cTn id="26" dur="26">
                                          <p:stCondLst>
                                            <p:cond delay="1808"/>
                                          </p:stCondLst>
                                        </p:cTn>
                                        <p:tgtEl>
                                          <p:spTgt spid="5">
                                            <p:txEl>
                                              <p:pRg st="0" end="0"/>
                                            </p:txEl>
                                          </p:spTgt>
                                        </p:tgtEl>
                                      </p:cBhvr>
                                      <p:to x="100000" y="95000"/>
                                    </p:animScale>
                                    <p:animScale>
                                      <p:cBhvr>
                                        <p:cTn id="27"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2057400" y="1666964"/>
            <a:ext cx="5334000" cy="1446550"/>
          </a:xfrm>
          <a:prstGeom prst="rect">
            <a:avLst/>
          </a:prstGeom>
        </p:spPr>
        <p:txBody>
          <a:bodyPr wrap="square">
            <a:spAutoFit/>
          </a:bodyPr>
          <a:lstStyle/>
          <a:p>
            <a:pPr lvl="0" algn="ctr"/>
            <a:r>
              <a:rPr lang="en-US" sz="44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HĐ2: NBTN</a:t>
            </a:r>
          </a:p>
          <a:p>
            <a:pPr lvl="0" algn="ctr"/>
            <a:r>
              <a:rPr lang="en-US" sz="44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Chú bộ đội</a:t>
            </a:r>
          </a:p>
        </p:txBody>
      </p:sp>
    </p:spTree>
    <p:extLst>
      <p:ext uri="{BB962C8B-B14F-4D97-AF65-F5344CB8AC3E}">
        <p14:creationId xmlns:p14="http://schemas.microsoft.com/office/powerpoint/2010/main" val="24722477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49"/>
            <a:ext cx="9144000" cy="7010400"/>
          </a:xfrm>
          <a:prstGeom prst="rect">
            <a:avLst/>
          </a:prstGeom>
        </p:spPr>
      </p:pic>
      <p:sp>
        <p:nvSpPr>
          <p:cNvPr id="5" name="TextBox 4"/>
          <p:cNvSpPr txBox="1"/>
          <p:nvPr/>
        </p:nvSpPr>
        <p:spPr>
          <a:xfrm>
            <a:off x="30622" y="223122"/>
            <a:ext cx="3200400" cy="369332"/>
          </a:xfrm>
          <a:prstGeom prst="rect">
            <a:avLst/>
          </a:prstGeom>
          <a:noFill/>
        </p:spPr>
        <p:txBody>
          <a:bodyPr wrap="square" rtlCol="0">
            <a:spAutoFit/>
          </a:bodyPr>
          <a:lstStyle/>
          <a:p>
            <a:r>
              <a:rPr lang="en-US"/>
              <a:t>Chú bộ đội bộ binh</a:t>
            </a:r>
          </a:p>
        </p:txBody>
      </p:sp>
      <p:cxnSp>
        <p:nvCxnSpPr>
          <p:cNvPr id="7" name="Straight Arrow Connector 6"/>
          <p:cNvCxnSpPr/>
          <p:nvPr/>
        </p:nvCxnSpPr>
        <p:spPr>
          <a:xfrm>
            <a:off x="5334000" y="14478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334000" y="1066800"/>
            <a:ext cx="9144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09800" y="3048000"/>
            <a:ext cx="16764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334000" y="5410200"/>
            <a:ext cx="1447800" cy="990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791200" y="2209800"/>
            <a:ext cx="129540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400800" y="914400"/>
            <a:ext cx="1676400" cy="369332"/>
          </a:xfrm>
          <a:prstGeom prst="rect">
            <a:avLst/>
          </a:prstGeom>
          <a:noFill/>
        </p:spPr>
        <p:txBody>
          <a:bodyPr wrap="square" rtlCol="0">
            <a:spAutoFit/>
          </a:bodyPr>
          <a:lstStyle/>
          <a:p>
            <a:r>
              <a:rPr lang="en-US"/>
              <a:t>Mũ áo</a:t>
            </a:r>
          </a:p>
        </p:txBody>
      </p:sp>
      <p:sp>
        <p:nvSpPr>
          <p:cNvPr id="17" name="TextBox 16"/>
          <p:cNvSpPr txBox="1"/>
          <p:nvPr/>
        </p:nvSpPr>
        <p:spPr>
          <a:xfrm>
            <a:off x="7201968" y="1830169"/>
            <a:ext cx="1295400" cy="646331"/>
          </a:xfrm>
          <a:prstGeom prst="rect">
            <a:avLst/>
          </a:prstGeom>
          <a:noFill/>
        </p:spPr>
        <p:txBody>
          <a:bodyPr wrap="square" rtlCol="0">
            <a:spAutoFit/>
          </a:bodyPr>
          <a:lstStyle/>
          <a:p>
            <a:r>
              <a:rPr lang="en-US"/>
              <a:t>Trang phục màu xanh</a:t>
            </a:r>
          </a:p>
        </p:txBody>
      </p:sp>
      <p:sp>
        <p:nvSpPr>
          <p:cNvPr id="18" name="TextBox 17"/>
          <p:cNvSpPr txBox="1"/>
          <p:nvPr/>
        </p:nvSpPr>
        <p:spPr>
          <a:xfrm>
            <a:off x="838200" y="2895600"/>
            <a:ext cx="1371600" cy="369332"/>
          </a:xfrm>
          <a:prstGeom prst="rect">
            <a:avLst/>
          </a:prstGeom>
          <a:noFill/>
        </p:spPr>
        <p:txBody>
          <a:bodyPr wrap="square" rtlCol="0">
            <a:spAutoFit/>
          </a:bodyPr>
          <a:lstStyle/>
          <a:p>
            <a:r>
              <a:rPr lang="en-US"/>
              <a:t>Thắt lưng</a:t>
            </a:r>
          </a:p>
        </p:txBody>
      </p:sp>
      <p:sp>
        <p:nvSpPr>
          <p:cNvPr id="19" name="TextBox 18"/>
          <p:cNvSpPr txBox="1"/>
          <p:nvPr/>
        </p:nvSpPr>
        <p:spPr>
          <a:xfrm>
            <a:off x="6781800" y="5257800"/>
            <a:ext cx="1447800" cy="381000"/>
          </a:xfrm>
          <a:prstGeom prst="rect">
            <a:avLst/>
          </a:prstGeom>
          <a:noFill/>
        </p:spPr>
        <p:txBody>
          <a:bodyPr wrap="square" rtlCol="0">
            <a:spAutoFit/>
          </a:bodyPr>
          <a:lstStyle/>
          <a:p>
            <a:r>
              <a:rPr lang="en-US"/>
              <a:t>Đôi giày</a:t>
            </a:r>
          </a:p>
        </p:txBody>
      </p:sp>
    </p:spTree>
    <p:extLst>
      <p:ext uri="{BB962C8B-B14F-4D97-AF65-F5344CB8AC3E}">
        <p14:creationId xmlns:p14="http://schemas.microsoft.com/office/powerpoint/2010/main" val="107484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600200" y="1905000"/>
            <a:ext cx="5486400" cy="2554545"/>
          </a:xfrm>
          <a:prstGeom prst="rect">
            <a:avLst/>
          </a:prstGeom>
          <a:noFill/>
        </p:spPr>
        <p:txBody>
          <a:bodyPr wrap="square" rtlCol="0">
            <a:spAutoFit/>
          </a:bodyPr>
          <a:lstStyle/>
          <a:p>
            <a:r>
              <a:rPr lang="en-US" sz="2000">
                <a:latin typeface="+mj-lt"/>
              </a:rPr>
              <a:t>     </a:t>
            </a:r>
            <a:r>
              <a:rPr lang="vi-VN" sz="2000">
                <a:latin typeface="+mj-lt"/>
              </a:rPr>
              <a:t>Vừa rồi các con được quan sát trò chuyện về chú bộ đội bộ binh đấy. Các chú mặc trang phục màu xanh lá cây, mũ có ngôi sao vàng, vai đeo súng. </a:t>
            </a:r>
            <a:r>
              <a:rPr lang="en-US" sz="2000">
                <a:latin typeface="+mj-lt"/>
              </a:rPr>
              <a:t>           </a:t>
            </a:r>
            <a:r>
              <a:rPr lang="vi-VN" sz="2000">
                <a:latin typeface="+mj-lt"/>
              </a:rPr>
              <a:t>Hằng ngày, các chú thường tập luyện: bắn súng diễn tập, duyệt binh. Ngoài ra, các chú còn tăng gia sản xuất trồng rau, nuôi lợn để tăng khẩu phần ăn hàng ngày. Các chú bộ đội làm rất nhiều công việc ngày đêm canh gác để bảo vệ cho Tổ quốc.</a:t>
            </a:r>
            <a:r>
              <a:rPr lang="en-US" sz="2000">
                <a:latin typeface="+mj-lt"/>
              </a:rPr>
              <a:t>  </a:t>
            </a:r>
          </a:p>
        </p:txBody>
      </p:sp>
    </p:spTree>
    <p:extLst>
      <p:ext uri="{BB962C8B-B14F-4D97-AF65-F5344CB8AC3E}">
        <p14:creationId xmlns:p14="http://schemas.microsoft.com/office/powerpoint/2010/main" val="32666313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0"/>
            <a:ext cx="5410200" cy="6858000"/>
          </a:xfrm>
        </p:spPr>
      </p:pic>
      <p:sp>
        <p:nvSpPr>
          <p:cNvPr id="5" name="TextBox 4"/>
          <p:cNvSpPr txBox="1"/>
          <p:nvPr/>
        </p:nvSpPr>
        <p:spPr>
          <a:xfrm>
            <a:off x="152400" y="228600"/>
            <a:ext cx="1676400" cy="646331"/>
          </a:xfrm>
          <a:prstGeom prst="rect">
            <a:avLst/>
          </a:prstGeom>
          <a:noFill/>
        </p:spPr>
        <p:txBody>
          <a:bodyPr wrap="square" rtlCol="0">
            <a:spAutoFit/>
          </a:bodyPr>
          <a:lstStyle/>
          <a:p>
            <a:r>
              <a:rPr lang="en-US"/>
              <a:t>Chú bộ đội hải quân</a:t>
            </a:r>
          </a:p>
        </p:txBody>
      </p:sp>
      <p:cxnSp>
        <p:nvCxnSpPr>
          <p:cNvPr id="9" name="Straight Arrow Connector 8"/>
          <p:cNvCxnSpPr/>
          <p:nvPr/>
        </p:nvCxnSpPr>
        <p:spPr>
          <a:xfrm flipH="1">
            <a:off x="6553200" y="2362200"/>
            <a:ext cx="838200" cy="609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91400" y="1981200"/>
            <a:ext cx="1600200" cy="646331"/>
          </a:xfrm>
          <a:prstGeom prst="rect">
            <a:avLst/>
          </a:prstGeom>
          <a:noFill/>
        </p:spPr>
        <p:txBody>
          <a:bodyPr wrap="square" rtlCol="0">
            <a:spAutoFit/>
          </a:bodyPr>
          <a:lstStyle/>
          <a:p>
            <a:r>
              <a:rPr lang="en-US"/>
              <a:t>Trang phục màu trắng</a:t>
            </a:r>
          </a:p>
        </p:txBody>
      </p:sp>
      <p:cxnSp>
        <p:nvCxnSpPr>
          <p:cNvPr id="12" name="Straight Arrow Connector 11"/>
          <p:cNvCxnSpPr/>
          <p:nvPr/>
        </p:nvCxnSpPr>
        <p:spPr>
          <a:xfrm flipH="1">
            <a:off x="5867400" y="381000"/>
            <a:ext cx="144780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391400" y="228600"/>
            <a:ext cx="1447800" cy="381000"/>
          </a:xfrm>
          <a:prstGeom prst="rect">
            <a:avLst/>
          </a:prstGeom>
          <a:noFill/>
        </p:spPr>
        <p:txBody>
          <a:bodyPr wrap="square" rtlCol="0">
            <a:spAutoFit/>
          </a:bodyPr>
          <a:lstStyle/>
          <a:p>
            <a:r>
              <a:rPr lang="en-US"/>
              <a:t>Cái mũ</a:t>
            </a:r>
          </a:p>
        </p:txBody>
      </p:sp>
      <p:cxnSp>
        <p:nvCxnSpPr>
          <p:cNvPr id="15" name="Straight Arrow Connector 14"/>
          <p:cNvCxnSpPr/>
          <p:nvPr/>
        </p:nvCxnSpPr>
        <p:spPr>
          <a:xfrm flipH="1">
            <a:off x="6781800" y="1371600"/>
            <a:ext cx="8382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96200" y="1143000"/>
            <a:ext cx="1066800" cy="369332"/>
          </a:xfrm>
          <a:prstGeom prst="rect">
            <a:avLst/>
          </a:prstGeom>
          <a:noFill/>
        </p:spPr>
        <p:txBody>
          <a:bodyPr wrap="square" rtlCol="0">
            <a:spAutoFit/>
          </a:bodyPr>
          <a:lstStyle/>
          <a:p>
            <a:r>
              <a:rPr lang="en-US"/>
              <a:t>Súng</a:t>
            </a:r>
          </a:p>
        </p:txBody>
      </p:sp>
      <p:cxnSp>
        <p:nvCxnSpPr>
          <p:cNvPr id="18" name="Straight Arrow Connector 17"/>
          <p:cNvCxnSpPr/>
          <p:nvPr/>
        </p:nvCxnSpPr>
        <p:spPr>
          <a:xfrm>
            <a:off x="1524000" y="4114800"/>
            <a:ext cx="24384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8600" y="3810000"/>
            <a:ext cx="1219200" cy="369332"/>
          </a:xfrm>
          <a:prstGeom prst="rect">
            <a:avLst/>
          </a:prstGeom>
          <a:noFill/>
        </p:spPr>
        <p:txBody>
          <a:bodyPr wrap="square" rtlCol="0">
            <a:spAutoFit/>
          </a:bodyPr>
          <a:lstStyle/>
          <a:p>
            <a:r>
              <a:rPr lang="en-US"/>
              <a:t>Thắt lưng</a:t>
            </a:r>
          </a:p>
        </p:txBody>
      </p:sp>
    </p:spTree>
    <p:extLst>
      <p:ext uri="{BB962C8B-B14F-4D97-AF65-F5344CB8AC3E}">
        <p14:creationId xmlns:p14="http://schemas.microsoft.com/office/powerpoint/2010/main" val="177426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TotalTime>
  <Words>454</Words>
  <Application>Microsoft Office PowerPoint</Application>
  <PresentationFormat>On-screen Show (4:3)</PresentationFormat>
  <Paragraphs>32</Paragraphs>
  <Slides>13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Times New Roman</vt:lpstr>
      <vt:lpstr>Office Theme</vt:lpstr>
      <vt:lpstr>PHÒNG GIÁO DỤC VÀ ĐÀO TẠO QUẬN LONG BIÊN TRƯỜNG MẦM NON HOA SỮA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Thi xem ai nhanh</vt:lpstr>
      <vt:lpstr>PowerPoint Presentation</vt:lpstr>
      <vt:lpstr>Kính chúc các cô sức khỏe</vt:lpstr>
    </vt:vector>
  </TitlesOfParts>
  <Company>minhtuan6990@gmail.com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QUẬN LONG BIÊN TRƯỜNG MẦM NON TUỔI HOA</dc:title>
  <dc:creator>TRAN MINH TUAN</dc:creator>
  <cp:lastModifiedBy>Administrator</cp:lastModifiedBy>
  <cp:revision>10</cp:revision>
  <dcterms:created xsi:type="dcterms:W3CDTF">2021-11-19T11:04:11Z</dcterms:created>
  <dcterms:modified xsi:type="dcterms:W3CDTF">2023-04-13T14:22:26Z</dcterms:modified>
</cp:coreProperties>
</file>