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9" r:id="rId3"/>
    <p:sldId id="256" r:id="rId4"/>
    <p:sldId id="257" r:id="rId5"/>
    <p:sldId id="258" r:id="rId6"/>
    <p:sldId id="259" r:id="rId7"/>
    <p:sldId id="260" r:id="rId8"/>
    <p:sldId id="261" r:id="rId9"/>
    <p:sldId id="267" r:id="rId10"/>
    <p:sldId id="268" r:id="rId11"/>
    <p:sldId id="262" r:id="rId12"/>
    <p:sldId id="263" r:id="rId13"/>
    <p:sldId id="264" r:id="rId14"/>
    <p:sldId id="265" r:id="rId15"/>
    <p:sldId id="26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48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A829D8-3735-48BA-BCB5-7FF566336EB3}"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A829D8-3735-48BA-BCB5-7FF566336EB3}"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A829D8-3735-48BA-BCB5-7FF566336EB3}"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85800"/>
            <a:fld id="{742194B9-53F8-4E56-9B45-4EAC745A1AD7}" type="datetimeFigureOut">
              <a:rPr lang="en-US" smtClean="0">
                <a:solidFill>
                  <a:prstClr val="black">
                    <a:tint val="75000"/>
                  </a:prstClr>
                </a:solidFill>
              </a:rPr>
              <a:pPr defTabSz="685800"/>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26EA268-03A8-42DD-ABAB-AA2CB9F3849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40234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fld id="{742194B9-53F8-4E56-9B45-4EAC745A1AD7}" type="datetimeFigureOut">
              <a:rPr lang="en-US" smtClean="0">
                <a:solidFill>
                  <a:prstClr val="black">
                    <a:tint val="75000"/>
                  </a:prstClr>
                </a:solidFill>
              </a:rPr>
              <a:pPr defTabSz="685800"/>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26EA268-03A8-42DD-ABAB-AA2CB9F3849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530528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685800"/>
            <a:fld id="{742194B9-53F8-4E56-9B45-4EAC745A1AD7}" type="datetimeFigureOut">
              <a:rPr lang="en-US" smtClean="0">
                <a:solidFill>
                  <a:prstClr val="black">
                    <a:tint val="75000"/>
                  </a:prstClr>
                </a:solidFill>
              </a:rPr>
              <a:pPr defTabSz="685800"/>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26EA268-03A8-42DD-ABAB-AA2CB9F3849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897315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85800"/>
            <a:fld id="{742194B9-53F8-4E56-9B45-4EAC745A1AD7}" type="datetimeFigureOut">
              <a:rPr lang="en-US" smtClean="0">
                <a:solidFill>
                  <a:prstClr val="black">
                    <a:tint val="75000"/>
                  </a:prstClr>
                </a:solidFill>
              </a:rPr>
              <a:pPr defTabSz="685800"/>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326EA268-03A8-42DD-ABAB-AA2CB9F3849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946701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85800"/>
            <a:fld id="{742194B9-53F8-4E56-9B45-4EAC745A1AD7}" type="datetimeFigureOut">
              <a:rPr lang="en-US" smtClean="0">
                <a:solidFill>
                  <a:prstClr val="black">
                    <a:tint val="75000"/>
                  </a:prstClr>
                </a:solidFill>
              </a:rPr>
              <a:pPr defTabSz="685800"/>
              <a:t>4/12/2023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326EA268-03A8-42DD-ABAB-AA2CB9F3849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079748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85800"/>
            <a:fld id="{742194B9-53F8-4E56-9B45-4EAC745A1AD7}" type="datetimeFigureOut">
              <a:rPr lang="en-US" smtClean="0">
                <a:solidFill>
                  <a:prstClr val="black">
                    <a:tint val="75000"/>
                  </a:prstClr>
                </a:solidFill>
              </a:rPr>
              <a:pPr defTabSz="685800"/>
              <a:t>4/12/2023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326EA268-03A8-42DD-ABAB-AA2CB9F3849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5388632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742194B9-53F8-4E56-9B45-4EAC745A1AD7}" type="datetimeFigureOut">
              <a:rPr lang="en-US" smtClean="0">
                <a:solidFill>
                  <a:prstClr val="black">
                    <a:tint val="75000"/>
                  </a:prstClr>
                </a:solidFill>
              </a:rPr>
              <a:pPr defTabSz="685800"/>
              <a:t>4/12/2023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326EA268-03A8-42DD-ABAB-AA2CB9F3849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3891785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85800"/>
            <a:fld id="{742194B9-53F8-4E56-9B45-4EAC745A1AD7}" type="datetimeFigureOut">
              <a:rPr lang="en-US" smtClean="0">
                <a:solidFill>
                  <a:prstClr val="black">
                    <a:tint val="75000"/>
                  </a:prstClr>
                </a:solidFill>
              </a:rPr>
              <a:pPr defTabSz="685800"/>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326EA268-03A8-42DD-ABAB-AA2CB9F3849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160466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A829D8-3735-48BA-BCB5-7FF566336EB3}"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85800"/>
            <a:fld id="{742194B9-53F8-4E56-9B45-4EAC745A1AD7}" type="datetimeFigureOut">
              <a:rPr lang="en-US" smtClean="0">
                <a:solidFill>
                  <a:prstClr val="black">
                    <a:tint val="75000"/>
                  </a:prstClr>
                </a:solidFill>
              </a:rPr>
              <a:pPr defTabSz="685800"/>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326EA268-03A8-42DD-ABAB-AA2CB9F3849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913821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fld id="{742194B9-53F8-4E56-9B45-4EAC745A1AD7}" type="datetimeFigureOut">
              <a:rPr lang="en-US" smtClean="0">
                <a:solidFill>
                  <a:prstClr val="black">
                    <a:tint val="75000"/>
                  </a:prstClr>
                </a:solidFill>
              </a:rPr>
              <a:pPr defTabSz="685800"/>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26EA268-03A8-42DD-ABAB-AA2CB9F3849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8805807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fld id="{742194B9-53F8-4E56-9B45-4EAC745A1AD7}" type="datetimeFigureOut">
              <a:rPr lang="en-US" smtClean="0">
                <a:solidFill>
                  <a:prstClr val="black">
                    <a:tint val="75000"/>
                  </a:prstClr>
                </a:solidFill>
              </a:rPr>
              <a:pPr defTabSz="685800"/>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26EA268-03A8-42DD-ABAB-AA2CB9F3849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008166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A829D8-3735-48BA-BCB5-7FF566336EB3}"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A829D8-3735-48BA-BCB5-7FF566336EB3}"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A829D8-3735-48BA-BCB5-7FF566336EB3}" type="datetimeFigureOut">
              <a:rPr lang="en-US" smtClean="0"/>
              <a:t>4/12/2023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A829D8-3735-48BA-BCB5-7FF566336EB3}" type="datetimeFigureOut">
              <a:rPr lang="en-US" smtClean="0"/>
              <a:t>4/12/2023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A829D8-3735-48BA-BCB5-7FF566336EB3}" type="datetimeFigureOut">
              <a:rPr lang="en-US" smtClean="0"/>
              <a:t>4/12/2023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A829D8-3735-48BA-BCB5-7FF566336EB3}"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A829D8-3735-48BA-BCB5-7FF566336EB3}"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A829D8-3735-48BA-BCB5-7FF566336EB3}" type="datetimeFigureOut">
              <a:rPr lang="en-US" smtClean="0"/>
              <a:t>4/12/2023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DC58BF-C4A3-4E7D-AF80-71CA4CF884F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742194B9-53F8-4E56-9B45-4EAC745A1AD7}" type="datetimeFigureOut">
              <a:rPr lang="en-US" smtClean="0">
                <a:solidFill>
                  <a:prstClr val="black">
                    <a:tint val="75000"/>
                  </a:prstClr>
                </a:solidFill>
              </a:rPr>
              <a:pPr defTabSz="685800"/>
              <a:t>4/12/2023</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326EA268-03A8-42DD-ABAB-AA2CB9F3849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1291370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altLang="en-US" smtClean="0"/>
          </a:p>
        </p:txBody>
      </p:sp>
      <p:sp>
        <p:nvSpPr>
          <p:cNvPr id="2051" name="Subtitle 2"/>
          <p:cNvSpPr>
            <a:spLocks noGrp="1"/>
          </p:cNvSpPr>
          <p:nvPr>
            <p:ph type="subTitle" idx="1"/>
          </p:nvPr>
        </p:nvSpPr>
        <p:spPr/>
        <p:txBody>
          <a:bodyPr/>
          <a:lstStyle/>
          <a:p>
            <a:pPr eaLnBrk="1" hangingPunct="1"/>
            <a:endParaRPr lang="en-US" altLang="en-US" smtClean="0"/>
          </a:p>
        </p:txBody>
      </p:sp>
      <p:pic>
        <p:nvPicPr>
          <p:cNvPr id="205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2899690384"/>
              </p:ext>
            </p:extLst>
          </p:nvPr>
        </p:nvGraphicFramePr>
        <p:xfrm>
          <a:off x="1614489" y="359092"/>
          <a:ext cx="5915025" cy="478156"/>
        </p:xfrm>
        <a:graphic>
          <a:graphicData uri="http://schemas.openxmlformats.org/drawingml/2006/table">
            <a:tbl>
              <a:tblPr/>
              <a:tblGrid>
                <a:gridCol w="5915025">
                  <a:extLst>
                    <a:ext uri="{9D8B030D-6E8A-4147-A177-3AD203B41FA5}">
                      <a16:colId xmlns:a16="http://schemas.microsoft.com/office/drawing/2014/main" val="3810403747"/>
                    </a:ext>
                  </a:extLst>
                </a:gridCol>
              </a:tblGrid>
              <a:tr h="371475">
                <a:tc>
                  <a:txBody>
                    <a:bodyPr/>
                    <a:lstStyle/>
                    <a:p>
                      <a:pPr algn="ctr"/>
                      <a:r>
                        <a:rPr lang="vi-VN" sz="1400" b="1" dirty="0">
                          <a:solidFill>
                            <a:srgbClr val="0000CC"/>
                          </a:solidFill>
                          <a:effectLst/>
                          <a:latin typeface="Times New Roman" panose="02020603050405020304" pitchFamily="18" charset="0"/>
                        </a:rPr>
                        <a:t>PHÒNG GD &amp; ĐT QUẬN LONG BIÊN</a:t>
                      </a:r>
                      <a:br>
                        <a:rPr lang="vi-VN" sz="1400" b="1" dirty="0">
                          <a:solidFill>
                            <a:srgbClr val="0000CC"/>
                          </a:solidFill>
                          <a:effectLst/>
                          <a:latin typeface="Times New Roman" panose="02020603050405020304" pitchFamily="18" charset="0"/>
                        </a:rPr>
                      </a:br>
                      <a:r>
                        <a:rPr lang="vi-VN" sz="1400" b="1" dirty="0">
                          <a:solidFill>
                            <a:srgbClr val="0000CC"/>
                          </a:solidFill>
                          <a:effectLst/>
                          <a:latin typeface="Times New Roman" panose="02020603050405020304" pitchFamily="18" charset="0"/>
                        </a:rPr>
                        <a:t>TRƯỜNG MN HOA SỮA</a:t>
                      </a:r>
                      <a:endParaRPr lang="vi-VN" sz="1400" dirty="0">
                        <a:effectLst/>
                      </a:endParaRPr>
                    </a:p>
                  </a:txBody>
                  <a:tcPr marL="51435" marR="51435" marT="25718" marB="25718" anchor="ctr">
                    <a:lnL>
                      <a:noFill/>
                    </a:lnL>
                    <a:lnR>
                      <a:noFill/>
                    </a:lnR>
                    <a:lnT>
                      <a:noFill/>
                    </a:lnT>
                    <a:lnB>
                      <a:noFill/>
                    </a:lnB>
                  </a:tcPr>
                </a:tc>
                <a:extLst>
                  <a:ext uri="{0D108BD9-81ED-4DB2-BD59-A6C34878D82A}">
                    <a16:rowId xmlns:a16="http://schemas.microsoft.com/office/drawing/2014/main" val="3461397192"/>
                  </a:ext>
                </a:extLst>
              </a:tr>
            </a:tbl>
          </a:graphicData>
        </a:graphic>
      </p:graphicFrame>
      <p:graphicFrame>
        <p:nvGraphicFramePr>
          <p:cNvPr id="7" name="Table 6"/>
          <p:cNvGraphicFramePr>
            <a:graphicFrameLocks noGrp="1"/>
          </p:cNvGraphicFramePr>
          <p:nvPr/>
        </p:nvGraphicFramePr>
        <p:xfrm>
          <a:off x="2231233" y="2618186"/>
          <a:ext cx="5298281" cy="1955626"/>
        </p:xfrm>
        <a:graphic>
          <a:graphicData uri="http://schemas.openxmlformats.org/drawingml/2006/table">
            <a:tbl>
              <a:tblPr/>
              <a:tblGrid>
                <a:gridCol w="5298281">
                  <a:extLst>
                    <a:ext uri="{9D8B030D-6E8A-4147-A177-3AD203B41FA5}">
                      <a16:colId xmlns:a16="http://schemas.microsoft.com/office/drawing/2014/main" val="3122491144"/>
                    </a:ext>
                  </a:extLst>
                </a:gridCol>
              </a:tblGrid>
              <a:tr h="1902619">
                <a:tc>
                  <a:txBody>
                    <a:bodyPr/>
                    <a:lstStyle/>
                    <a:p>
                      <a:r>
                        <a:rPr lang="vi-VN" sz="1800" b="1" dirty="0">
                          <a:solidFill>
                            <a:srgbClr val="0000FF"/>
                          </a:solidFill>
                          <a:effectLst/>
                          <a:latin typeface="Times New Roman" panose="02020603050405020304" pitchFamily="18" charset="0"/>
                        </a:rPr>
                        <a:t>         </a:t>
                      </a:r>
                      <a:r>
                        <a:rPr lang="en-US" sz="1800" b="1" dirty="0">
                          <a:solidFill>
                            <a:srgbClr val="0000FF"/>
                          </a:solidFill>
                          <a:effectLst/>
                          <a:latin typeface="Times New Roman" panose="02020603050405020304" pitchFamily="18" charset="0"/>
                        </a:rPr>
                        <a:t>LĨNH</a:t>
                      </a:r>
                      <a:r>
                        <a:rPr lang="en-US" sz="1800" b="1" baseline="0" dirty="0">
                          <a:solidFill>
                            <a:srgbClr val="0000FF"/>
                          </a:solidFill>
                          <a:effectLst/>
                          <a:latin typeface="Times New Roman" panose="02020603050405020304" pitchFamily="18" charset="0"/>
                        </a:rPr>
                        <a:t> VỰC </a:t>
                      </a:r>
                      <a:r>
                        <a:rPr lang="vi-VN" sz="1800" b="1" dirty="0">
                          <a:solidFill>
                            <a:srgbClr val="0000FF"/>
                          </a:solidFill>
                          <a:effectLst/>
                          <a:latin typeface="Times New Roman" panose="02020603050405020304" pitchFamily="18" charset="0"/>
                        </a:rPr>
                        <a:t>PHÁT TRIỂN </a:t>
                      </a:r>
                      <a:r>
                        <a:rPr lang="en-US" sz="1800" b="1" dirty="0" smtClean="0">
                          <a:solidFill>
                            <a:srgbClr val="0000FF"/>
                          </a:solidFill>
                          <a:effectLst/>
                          <a:latin typeface="Times New Roman" panose="02020603050405020304" pitchFamily="18" charset="0"/>
                        </a:rPr>
                        <a:t>NGÔN</a:t>
                      </a:r>
                      <a:r>
                        <a:rPr lang="en-US" sz="1800" b="1" baseline="0" dirty="0" smtClean="0">
                          <a:solidFill>
                            <a:srgbClr val="0000FF"/>
                          </a:solidFill>
                          <a:effectLst/>
                          <a:latin typeface="Times New Roman" panose="02020603050405020304" pitchFamily="18" charset="0"/>
                        </a:rPr>
                        <a:t> NGỮ</a:t>
                      </a:r>
                      <a:endParaRPr lang="vi-VN" sz="1100" dirty="0">
                        <a:solidFill>
                          <a:srgbClr val="0000FF"/>
                        </a:solidFill>
                        <a:effectLst/>
                      </a:endParaRPr>
                    </a:p>
                    <a:p>
                      <a:r>
                        <a:rPr lang="vi-VN" sz="1500" dirty="0">
                          <a:solidFill>
                            <a:srgbClr val="0000FF"/>
                          </a:solidFill>
                          <a:effectLst/>
                        </a:rPr>
                        <a:t/>
                      </a:r>
                      <a:br>
                        <a:rPr lang="vi-VN" sz="1500" dirty="0">
                          <a:solidFill>
                            <a:srgbClr val="0000FF"/>
                          </a:solidFill>
                          <a:effectLst/>
                        </a:rPr>
                      </a:br>
                      <a:r>
                        <a:rPr lang="en-US" sz="1500" dirty="0">
                          <a:solidFill>
                            <a:srgbClr val="0000FF"/>
                          </a:solidFill>
                          <a:effectLst/>
                        </a:rPr>
                        <a:t>                 </a:t>
                      </a:r>
                      <a:r>
                        <a:rPr lang="en-US" sz="1500" dirty="0" smtClean="0">
                          <a:solidFill>
                            <a:srgbClr val="0000FF"/>
                          </a:solidFill>
                          <a:effectLst/>
                        </a:rPr>
                        <a:t>  </a:t>
                      </a:r>
                      <a:r>
                        <a:rPr lang="en-US" sz="1500" b="1" dirty="0">
                          <a:solidFill>
                            <a:srgbClr val="0000FF"/>
                          </a:solidFill>
                          <a:effectLst/>
                          <a:latin typeface="Times New Roman" panose="02020603050405020304" pitchFamily="18" charset="0"/>
                          <a:cs typeface="Times New Roman" panose="02020603050405020304" pitchFamily="18" charset="0"/>
                        </a:rPr>
                        <a:t>HOẠT</a:t>
                      </a:r>
                      <a:r>
                        <a:rPr lang="en-US" sz="1500" b="1" baseline="0" dirty="0">
                          <a:solidFill>
                            <a:srgbClr val="0000FF"/>
                          </a:solidFill>
                          <a:effectLst/>
                          <a:latin typeface="Times New Roman" panose="02020603050405020304" pitchFamily="18" charset="0"/>
                          <a:cs typeface="Times New Roman" panose="02020603050405020304" pitchFamily="18" charset="0"/>
                        </a:rPr>
                        <a:t> ĐỘNG: LÀM QUEN </a:t>
                      </a:r>
                      <a:r>
                        <a:rPr lang="en-US" sz="1500" b="1" baseline="0" dirty="0" smtClean="0">
                          <a:solidFill>
                            <a:srgbClr val="0000FF"/>
                          </a:solidFill>
                          <a:effectLst/>
                          <a:latin typeface="Times New Roman" panose="02020603050405020304" pitchFamily="18" charset="0"/>
                          <a:cs typeface="Times New Roman" panose="02020603050405020304" pitchFamily="18" charset="0"/>
                        </a:rPr>
                        <a:t>VĂN HỌC</a:t>
                      </a:r>
                      <a:endParaRPr lang="vi-VN" sz="1500" b="1" dirty="0">
                        <a:solidFill>
                          <a:srgbClr val="0000FF"/>
                        </a:solidFill>
                        <a:effectLst/>
                        <a:latin typeface="Times New Roman" panose="02020603050405020304" pitchFamily="18" charset="0"/>
                        <a:cs typeface="Times New Roman" panose="02020603050405020304" pitchFamily="18" charset="0"/>
                      </a:endParaRPr>
                    </a:p>
                    <a:p>
                      <a:r>
                        <a:rPr lang="vi-VN" sz="1100" dirty="0">
                          <a:solidFill>
                            <a:srgbClr val="0000FF"/>
                          </a:solidFill>
                          <a:effectLst/>
                        </a:rPr>
                        <a:t/>
                      </a:r>
                      <a:br>
                        <a:rPr lang="vi-VN" sz="1100" dirty="0">
                          <a:solidFill>
                            <a:srgbClr val="0000FF"/>
                          </a:solidFill>
                          <a:effectLst/>
                        </a:rPr>
                      </a:br>
                      <a:endParaRPr lang="vi-VN" sz="1100" dirty="0">
                        <a:solidFill>
                          <a:srgbClr val="0000FF"/>
                        </a:solidFill>
                        <a:effectLst/>
                      </a:endParaRPr>
                    </a:p>
                    <a:p>
                      <a:r>
                        <a:rPr lang="vi-VN" sz="1100" dirty="0">
                          <a:solidFill>
                            <a:srgbClr val="0000FF"/>
                          </a:solidFill>
                          <a:effectLst/>
                        </a:rPr>
                        <a:t/>
                      </a:r>
                      <a:br>
                        <a:rPr lang="vi-VN" sz="1100" dirty="0">
                          <a:solidFill>
                            <a:srgbClr val="0000FF"/>
                          </a:solidFill>
                          <a:effectLst/>
                        </a:rPr>
                      </a:br>
                      <a:endParaRPr lang="vi-VN" sz="1100" dirty="0">
                        <a:solidFill>
                          <a:srgbClr val="0000FF"/>
                        </a:solidFill>
                        <a:effectLst/>
                      </a:endParaRPr>
                    </a:p>
                    <a:p>
                      <a:r>
                        <a:rPr lang="vi-VN" sz="1100" dirty="0">
                          <a:solidFill>
                            <a:srgbClr val="0000FF"/>
                          </a:solidFill>
                          <a:effectLst/>
                        </a:rPr>
                        <a:t/>
                      </a:r>
                      <a:br>
                        <a:rPr lang="vi-VN" sz="1100" dirty="0">
                          <a:solidFill>
                            <a:srgbClr val="0000FF"/>
                          </a:solidFill>
                          <a:effectLst/>
                        </a:rPr>
                      </a:br>
                      <a:endParaRPr lang="vi-VN" sz="1100" dirty="0">
                        <a:solidFill>
                          <a:srgbClr val="0000FF"/>
                        </a:solidFill>
                        <a:effectLst/>
                      </a:endParaRPr>
                    </a:p>
                    <a:p>
                      <a:r>
                        <a:rPr lang="vi-VN" sz="1100" b="1" dirty="0">
                          <a:solidFill>
                            <a:srgbClr val="0000FF"/>
                          </a:solidFill>
                          <a:effectLst/>
                          <a:latin typeface="Times New Roman" panose="02020603050405020304" pitchFamily="18" charset="0"/>
                        </a:rPr>
                        <a:t>                    </a:t>
                      </a:r>
                      <a:endParaRPr lang="vi-VN" sz="1100" dirty="0">
                        <a:solidFill>
                          <a:srgbClr val="0000FF"/>
                        </a:solidFill>
                        <a:effectLst/>
                      </a:endParaRPr>
                    </a:p>
                  </a:txBody>
                  <a:tcPr marL="50641" marR="50641" marT="25313" marB="25313" anchor="ctr">
                    <a:lnL>
                      <a:noFill/>
                    </a:lnL>
                    <a:lnR>
                      <a:noFill/>
                    </a:lnR>
                    <a:lnT>
                      <a:noFill/>
                    </a:lnT>
                    <a:lnB>
                      <a:noFill/>
                    </a:lnB>
                  </a:tcPr>
                </a:tc>
                <a:extLst>
                  <a:ext uri="{0D108BD9-81ED-4DB2-BD59-A6C34878D82A}">
                    <a16:rowId xmlns:a16="http://schemas.microsoft.com/office/drawing/2014/main" val="3798646645"/>
                  </a:ext>
                </a:extLst>
              </a:tr>
            </a:tbl>
          </a:graphicData>
        </a:graphic>
      </p:graphicFrame>
      <p:sp>
        <p:nvSpPr>
          <p:cNvPr id="2057" name="Rectangle 7"/>
          <p:cNvSpPr>
            <a:spLocks noChangeArrowheads="1"/>
          </p:cNvSpPr>
          <p:nvPr/>
        </p:nvSpPr>
        <p:spPr bwMode="auto">
          <a:xfrm>
            <a:off x="3343276" y="3725467"/>
            <a:ext cx="441721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vi-VN" altLang="en-US" sz="1800" b="1" dirty="0">
                <a:solidFill>
                  <a:srgbClr val="FF0000"/>
                </a:solidFill>
                <a:latin typeface="Times New Roman" panose="02020603050405020304" pitchFamily="18" charset="0"/>
              </a:rPr>
              <a:t>Đề tài: </a:t>
            </a:r>
            <a:r>
              <a:rPr lang="en-US" altLang="en-US" sz="1800" b="1" dirty="0" err="1">
                <a:solidFill>
                  <a:srgbClr val="FF0000"/>
                </a:solidFill>
                <a:latin typeface="Times New Roman" panose="02020603050405020304" pitchFamily="18" charset="0"/>
              </a:rPr>
              <a:t>Truyện</a:t>
            </a:r>
            <a:r>
              <a:rPr lang="en-US" altLang="en-US" sz="1800" b="1" dirty="0">
                <a:solidFill>
                  <a:srgbClr val="FF0000"/>
                </a:solidFill>
                <a:latin typeface="Times New Roman" panose="02020603050405020304" pitchFamily="18" charset="0"/>
              </a:rPr>
              <a:t> </a:t>
            </a:r>
            <a:r>
              <a:rPr lang="en-US" altLang="en-US" sz="1800" b="1" dirty="0" smtClean="0">
                <a:solidFill>
                  <a:srgbClr val="FF0000"/>
                </a:solidFill>
                <a:latin typeface="Times New Roman" panose="02020603050405020304" pitchFamily="18" charset="0"/>
              </a:rPr>
              <a:t>“</a:t>
            </a:r>
            <a:r>
              <a:rPr lang="en-US" altLang="en-US" sz="1800" b="1" dirty="0" err="1" smtClean="0">
                <a:solidFill>
                  <a:srgbClr val="FF0000"/>
                </a:solidFill>
                <a:latin typeface="Times New Roman" panose="02020603050405020304" pitchFamily="18" charset="0"/>
              </a:rPr>
              <a:t>Cô</a:t>
            </a:r>
            <a:r>
              <a:rPr lang="en-US" altLang="en-US" sz="1800" b="1" dirty="0" smtClean="0">
                <a:solidFill>
                  <a:srgbClr val="FF0000"/>
                </a:solidFill>
                <a:latin typeface="Times New Roman" panose="02020603050405020304" pitchFamily="18" charset="0"/>
              </a:rPr>
              <a:t> </a:t>
            </a:r>
            <a:r>
              <a:rPr lang="en-US" altLang="en-US" sz="1800" b="1" dirty="0" err="1" smtClean="0">
                <a:solidFill>
                  <a:srgbClr val="FF0000"/>
                </a:solidFill>
                <a:latin typeface="Times New Roman" panose="02020603050405020304" pitchFamily="18" charset="0"/>
              </a:rPr>
              <a:t>Mây</a:t>
            </a:r>
            <a:r>
              <a:rPr lang="en-US" altLang="en-US" sz="1800" b="1" dirty="0" smtClean="0">
                <a:solidFill>
                  <a:srgbClr val="FF0000"/>
                </a:solidFill>
                <a:latin typeface="Times New Roman" panose="02020603050405020304" pitchFamily="18" charset="0"/>
              </a:rPr>
              <a:t>”</a:t>
            </a:r>
            <a:endParaRPr lang="en-US" altLang="en-US" sz="1800" b="1" dirty="0">
              <a:solidFill>
                <a:srgbClr val="FF0000"/>
              </a:solidFill>
              <a:latin typeface="Times New Roman" panose="02020603050405020304" pitchFamily="18" charset="0"/>
            </a:endParaRPr>
          </a:p>
          <a:p>
            <a:pPr defTabSz="685800">
              <a:spcBef>
                <a:spcPct val="0"/>
              </a:spcBef>
              <a:buNone/>
            </a:pPr>
            <a:r>
              <a:rPr lang="vi-VN" altLang="en-US" sz="1800" b="1" dirty="0">
                <a:solidFill>
                  <a:srgbClr val="FF0000"/>
                </a:solidFill>
                <a:latin typeface="Times New Roman" panose="02020603050405020304" pitchFamily="18" charset="0"/>
              </a:rPr>
              <a:t>Số lượng: </a:t>
            </a:r>
            <a:r>
              <a:rPr lang="en-US" altLang="en-US" sz="1800" b="1" dirty="0">
                <a:solidFill>
                  <a:srgbClr val="FF0000"/>
                </a:solidFill>
                <a:latin typeface="Times New Roman" panose="02020603050405020304" pitchFamily="18" charset="0"/>
              </a:rPr>
              <a:t>18 - 20</a:t>
            </a:r>
            <a:r>
              <a:rPr lang="vi-VN" altLang="en-US" sz="1800" b="1" dirty="0">
                <a:solidFill>
                  <a:srgbClr val="FF0000"/>
                </a:solidFill>
                <a:latin typeface="Times New Roman" panose="02020603050405020304" pitchFamily="18" charset="0"/>
              </a:rPr>
              <a:t> trẻ</a:t>
            </a:r>
            <a:r>
              <a:rPr lang="vi-VN" altLang="en-US" sz="1800" dirty="0">
                <a:solidFill>
                  <a:prstClr val="black"/>
                </a:solidFill>
                <a:latin typeface=".VnAvant" panose="020B7200000000000000" pitchFamily="34" charset="0"/>
              </a:rPr>
              <a:t> </a:t>
            </a:r>
          </a:p>
          <a:p>
            <a:pPr defTabSz="685800">
              <a:spcBef>
                <a:spcPct val="0"/>
              </a:spcBef>
              <a:buNone/>
            </a:pPr>
            <a:r>
              <a:rPr lang="vi-VN" altLang="en-US" sz="1800" b="1" dirty="0">
                <a:solidFill>
                  <a:srgbClr val="FF0000"/>
                </a:solidFill>
                <a:latin typeface="Times New Roman" panose="02020603050405020304" pitchFamily="18" charset="0"/>
              </a:rPr>
              <a:t>Lớp: MG</a:t>
            </a:r>
            <a:r>
              <a:rPr lang="en-US" altLang="en-US" sz="1800" b="1" dirty="0">
                <a:solidFill>
                  <a:srgbClr val="FF0000"/>
                </a:solidFill>
                <a:latin typeface="Times New Roman" panose="02020603050405020304" pitchFamily="18" charset="0"/>
              </a:rPr>
              <a:t>L</a:t>
            </a:r>
            <a:r>
              <a:rPr lang="vi-VN" altLang="en-US" sz="1800" b="1" dirty="0">
                <a:solidFill>
                  <a:srgbClr val="FF0000"/>
                </a:solidFill>
                <a:latin typeface="Times New Roman" panose="02020603050405020304" pitchFamily="18" charset="0"/>
              </a:rPr>
              <a:t> A5</a:t>
            </a:r>
            <a:r>
              <a:rPr lang="vi-VN" altLang="en-US" sz="1800" dirty="0">
                <a:solidFill>
                  <a:prstClr val="black"/>
                </a:solidFill>
                <a:latin typeface=".VnAvant" panose="020B7200000000000000" pitchFamily="34" charset="0"/>
              </a:rPr>
              <a:t> </a:t>
            </a:r>
          </a:p>
          <a:p>
            <a:pPr defTabSz="685800">
              <a:spcBef>
                <a:spcPct val="0"/>
              </a:spcBef>
              <a:buNone/>
            </a:pPr>
            <a:r>
              <a:rPr lang="vi-VN" altLang="en-US" sz="1800" b="1" dirty="0">
                <a:solidFill>
                  <a:srgbClr val="FF0000"/>
                </a:solidFill>
                <a:latin typeface="Times New Roman" panose="02020603050405020304" pitchFamily="18" charset="0"/>
              </a:rPr>
              <a:t>Thời gian: 25-30 phút</a:t>
            </a:r>
            <a:r>
              <a:rPr lang="vi-VN" altLang="en-US" sz="1800" dirty="0">
                <a:solidFill>
                  <a:prstClr val="black"/>
                </a:solidFill>
                <a:latin typeface=".VnAvant" panose="020B7200000000000000" pitchFamily="34" charset="0"/>
              </a:rPr>
              <a:t> </a:t>
            </a:r>
          </a:p>
          <a:p>
            <a:pPr defTabSz="685800">
              <a:spcBef>
                <a:spcPct val="0"/>
              </a:spcBef>
              <a:buNone/>
            </a:pPr>
            <a:r>
              <a:rPr lang="vi-VN" altLang="en-US" sz="1800" b="1" dirty="0">
                <a:solidFill>
                  <a:srgbClr val="FF0000"/>
                </a:solidFill>
                <a:latin typeface="Times New Roman" panose="02020603050405020304" pitchFamily="18" charset="0"/>
              </a:rPr>
              <a:t>Giáo viên: Nguyễn Thị </a:t>
            </a:r>
            <a:r>
              <a:rPr lang="en-US" altLang="en-US" sz="1800" b="1" dirty="0" err="1">
                <a:solidFill>
                  <a:srgbClr val="FF0000"/>
                </a:solidFill>
                <a:latin typeface="Times New Roman" panose="02020603050405020304" pitchFamily="18" charset="0"/>
              </a:rPr>
              <a:t>Huyền</a:t>
            </a:r>
            <a:endParaRPr lang="vi-VN" altLang="en-US" sz="1800" dirty="0">
              <a:solidFill>
                <a:prstClr val="black"/>
              </a:solidFill>
              <a:latin typeface=".VnAvant" panose="020B7200000000000000"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765340458"/>
              </p:ext>
            </p:extLst>
          </p:nvPr>
        </p:nvGraphicFramePr>
        <p:xfrm>
          <a:off x="1614487" y="6172200"/>
          <a:ext cx="5915025" cy="264910"/>
        </p:xfrm>
        <a:graphic>
          <a:graphicData uri="http://schemas.openxmlformats.org/drawingml/2006/table">
            <a:tbl>
              <a:tblPr/>
              <a:tblGrid>
                <a:gridCol w="5915025">
                  <a:extLst>
                    <a:ext uri="{9D8B030D-6E8A-4147-A177-3AD203B41FA5}">
                      <a16:colId xmlns:a16="http://schemas.microsoft.com/office/drawing/2014/main" val="3810403747"/>
                    </a:ext>
                  </a:extLst>
                </a:gridCol>
              </a:tblGrid>
              <a:tr h="211931">
                <a:tc>
                  <a:txBody>
                    <a:bodyPr/>
                    <a:lstStyle/>
                    <a:p>
                      <a:pPr algn="ctr"/>
                      <a:r>
                        <a:rPr lang="en-US" sz="1400" b="1" dirty="0" err="1">
                          <a:solidFill>
                            <a:srgbClr val="0000CC"/>
                          </a:solidFill>
                          <a:effectLst/>
                          <a:latin typeface="Times New Roman" panose="02020603050405020304" pitchFamily="18" charset="0"/>
                        </a:rPr>
                        <a:t>Năm</a:t>
                      </a:r>
                      <a:r>
                        <a:rPr lang="en-US" sz="1400" b="1" baseline="0" dirty="0">
                          <a:solidFill>
                            <a:srgbClr val="0000CC"/>
                          </a:solidFill>
                          <a:effectLst/>
                          <a:latin typeface="Times New Roman" panose="02020603050405020304" pitchFamily="18" charset="0"/>
                        </a:rPr>
                        <a:t> </a:t>
                      </a:r>
                      <a:r>
                        <a:rPr lang="en-US" sz="1400" b="1" baseline="0" dirty="0" err="1">
                          <a:solidFill>
                            <a:srgbClr val="0000CC"/>
                          </a:solidFill>
                          <a:effectLst/>
                          <a:latin typeface="Times New Roman" panose="02020603050405020304" pitchFamily="18" charset="0"/>
                        </a:rPr>
                        <a:t>học</a:t>
                      </a:r>
                      <a:r>
                        <a:rPr lang="en-US" sz="1400" b="1" baseline="0" dirty="0">
                          <a:solidFill>
                            <a:srgbClr val="0000CC"/>
                          </a:solidFill>
                          <a:effectLst/>
                          <a:latin typeface="Times New Roman" panose="02020603050405020304" pitchFamily="18" charset="0"/>
                        </a:rPr>
                        <a:t> 2022-2023</a:t>
                      </a:r>
                      <a:endParaRPr lang="vi-VN" sz="1400" dirty="0">
                        <a:effectLst/>
                      </a:endParaRPr>
                    </a:p>
                  </a:txBody>
                  <a:tcPr marL="51435" marR="51435" marT="25775" marB="25775" anchor="ctr">
                    <a:lnL>
                      <a:noFill/>
                    </a:lnL>
                    <a:lnR>
                      <a:noFill/>
                    </a:lnR>
                    <a:lnT>
                      <a:noFill/>
                    </a:lnT>
                    <a:lnB>
                      <a:noFill/>
                    </a:lnB>
                  </a:tcPr>
                </a:tc>
                <a:extLst>
                  <a:ext uri="{0D108BD9-81ED-4DB2-BD59-A6C34878D82A}">
                    <a16:rowId xmlns:a16="http://schemas.microsoft.com/office/drawing/2014/main" val="3461397192"/>
                  </a:ext>
                </a:extLst>
              </a:tr>
            </a:tbl>
          </a:graphicData>
        </a:graphic>
      </p:graphicFrame>
    </p:spTree>
    <p:extLst>
      <p:ext uri="{BB962C8B-B14F-4D97-AF65-F5344CB8AC3E}">
        <p14:creationId xmlns:p14="http://schemas.microsoft.com/office/powerpoint/2010/main" val="683589361"/>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1.jpg"/>
          <p:cNvPicPr>
            <a:picLocks noGrp="1" noChangeAspect="1"/>
          </p:cNvPicPr>
          <p:nvPr>
            <p:ph idx="1"/>
          </p:nvPr>
        </p:nvPicPr>
        <p:blipFill>
          <a:blip r:embed="rId2"/>
          <a:stretch>
            <a:fillRect/>
          </a:stretch>
        </p:blipFill>
        <p:spPr>
          <a:xfrm>
            <a:off x="0" y="0"/>
            <a:ext cx="9144001" cy="68580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2.jpg"/>
          <p:cNvPicPr>
            <a:picLocks noGrp="1" noChangeAspect="1"/>
          </p:cNvPicPr>
          <p:nvPr>
            <p:ph idx="1"/>
          </p:nvPr>
        </p:nvPicPr>
        <p:blipFill>
          <a:blip r:embed="rId2"/>
          <a:stretch>
            <a:fillRect/>
          </a:stretch>
        </p:blipFill>
        <p:spPr>
          <a:xfrm>
            <a:off x="31376" y="-8965"/>
            <a:ext cx="9157448" cy="6866965"/>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3.jpg"/>
          <p:cNvPicPr>
            <a:picLocks noGrp="1" noChangeAspect="1"/>
          </p:cNvPicPr>
          <p:nvPr>
            <p:ph idx="1"/>
          </p:nvPr>
        </p:nvPicPr>
        <p:blipFill>
          <a:blip r:embed="rId2"/>
          <a:stretch>
            <a:fillRect/>
          </a:stretch>
        </p:blipFill>
        <p:spPr>
          <a:xfrm>
            <a:off x="8965" y="0"/>
            <a:ext cx="9144001" cy="68580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4.jpg"/>
          <p:cNvPicPr>
            <a:picLocks noGrp="1" noChangeAspect="1"/>
          </p:cNvPicPr>
          <p:nvPr>
            <p:ph idx="1"/>
          </p:nvPr>
        </p:nvPicPr>
        <p:blipFill>
          <a:blip r:embed="rId2"/>
          <a:stretch>
            <a:fillRect/>
          </a:stretch>
        </p:blipFill>
        <p:spPr>
          <a:xfrm>
            <a:off x="17929" y="0"/>
            <a:ext cx="9144001" cy="68580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5.jpg"/>
          <p:cNvPicPr>
            <a:picLocks noGrp="1" noChangeAspect="1"/>
          </p:cNvPicPr>
          <p:nvPr>
            <p:ph idx="1"/>
          </p:nvPr>
        </p:nvPicPr>
        <p:blipFill>
          <a:blip r:embed="rId2"/>
          <a:stretch>
            <a:fillRect/>
          </a:stretch>
        </p:blipFill>
        <p:spPr>
          <a:xfrm>
            <a:off x="0" y="0"/>
            <a:ext cx="9144001" cy="68580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HUYỆN CÔ MÂY | CÔ THỎ MAY | KỂ CHUYỆN CHO BÉ | MAY XINH XỊN | kể chuyện  cho bé - Truyen.nega.vn"/>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257800"/>
            <a:ext cx="8229600" cy="944563"/>
          </a:xfrm>
        </p:spPr>
        <p:txBody>
          <a:bodyPr>
            <a:noAutofit/>
          </a:bodyPr>
          <a:lstStyle/>
          <a:p>
            <a:r>
              <a:rPr lang="vi-VN" sz="1800" dirty="0" smtClean="0"/>
              <a:t>Trên trời có một đám Mây xinh đẹp, khi thì mặc áo trắng như bông, khi thì mặc áo xanh biếc, lúc cô lại đổi áo màu hồng tươi.</a:t>
            </a:r>
            <a:r>
              <a:rPr lang="en-US" sz="1800" dirty="0" smtClean="0"/>
              <a:t> </a:t>
            </a:r>
            <a:r>
              <a:rPr lang="vi-VN" sz="1800" dirty="0" smtClean="0"/>
              <a:t>Cô Mây cứ suốt ngày</a:t>
            </a:r>
          </a:p>
          <a:p>
            <a:r>
              <a:rPr lang="vi-VN" sz="1800" dirty="0" smtClean="0"/>
              <a:t>nhởn nhơ bay lượn, lúc lướt trên đỉnh núi, ngọn đồi, lúc bay trên biển cả mênh mông, lúc vờn đồng quê bát ngát. Nhưng bay mãi một mình cũng buồn</a:t>
            </a:r>
            <a:r>
              <a:rPr lang="en-US" sz="1800" dirty="0" smtClean="0"/>
              <a:t> </a:t>
            </a:r>
            <a:r>
              <a:rPr lang="vi-VN" sz="1800" dirty="0" smtClean="0"/>
              <a:t>vì chẳng ai chơi với cô cả.</a:t>
            </a:r>
            <a:endParaRPr lang="en-US" sz="1800" dirty="0"/>
          </a:p>
        </p:txBody>
      </p:sp>
      <p:pic>
        <p:nvPicPr>
          <p:cNvPr id="4098" name="Picture 2"/>
          <p:cNvPicPr>
            <a:picLocks noChangeAspect="1" noChangeArrowheads="1"/>
          </p:cNvPicPr>
          <p:nvPr/>
        </p:nvPicPr>
        <p:blipFill>
          <a:blip r:embed="rId2"/>
          <a:srcRect/>
          <a:stretch>
            <a:fillRect/>
          </a:stretch>
        </p:blipFill>
        <p:spPr bwMode="auto">
          <a:xfrm>
            <a:off x="304800" y="304800"/>
            <a:ext cx="8839200" cy="4991548"/>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3.jpg"/>
          <p:cNvPicPr>
            <a:picLocks noGrp="1" noChangeAspect="1"/>
          </p:cNvPicPr>
          <p:nvPr>
            <p:ph idx="1"/>
          </p:nvPr>
        </p:nvPicPr>
        <p:blipFill>
          <a:blip r:embed="rId2"/>
          <a:stretch>
            <a:fillRect/>
          </a:stretch>
        </p:blipFill>
        <p:spPr>
          <a:xfrm>
            <a:off x="13447" y="0"/>
            <a:ext cx="9144001" cy="68580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4.jpg"/>
          <p:cNvPicPr>
            <a:picLocks noGrp="1" noChangeAspect="1"/>
          </p:cNvPicPr>
          <p:nvPr>
            <p:ph idx="1"/>
          </p:nvPr>
        </p:nvPicPr>
        <p:blipFill>
          <a:blip r:embed="rId2"/>
          <a:stretch>
            <a:fillRect/>
          </a:stretch>
        </p:blipFill>
        <p:spPr>
          <a:xfrm>
            <a:off x="0" y="0"/>
            <a:ext cx="9144001" cy="68580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5.jpg"/>
          <p:cNvPicPr>
            <a:picLocks noGrp="1" noChangeAspect="1"/>
          </p:cNvPicPr>
          <p:nvPr>
            <p:ph idx="1"/>
          </p:nvPr>
        </p:nvPicPr>
        <p:blipFill>
          <a:blip r:embed="rId2"/>
          <a:stretch>
            <a:fillRect/>
          </a:stretch>
        </p:blipFill>
        <p:spPr>
          <a:xfrm>
            <a:off x="-26894" y="0"/>
            <a:ext cx="9144001" cy="68580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6.jpg"/>
          <p:cNvPicPr>
            <a:picLocks noGrp="1" noChangeAspect="1"/>
          </p:cNvPicPr>
          <p:nvPr>
            <p:ph idx="1"/>
          </p:nvPr>
        </p:nvPicPr>
        <p:blipFill>
          <a:blip r:embed="rId2"/>
          <a:stretch>
            <a:fillRect/>
          </a:stretch>
        </p:blipFill>
        <p:spPr>
          <a:xfrm>
            <a:off x="-22413" y="-22412"/>
            <a:ext cx="9144001" cy="6880412"/>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4.jpg"/>
          <p:cNvPicPr>
            <a:picLocks noGrp="1" noChangeAspect="1"/>
          </p:cNvPicPr>
          <p:nvPr>
            <p:ph idx="1"/>
          </p:nvPr>
        </p:nvPicPr>
        <p:blipFill>
          <a:blip r:embed="rId2"/>
          <a:stretch>
            <a:fillRect/>
          </a:stretch>
        </p:blipFill>
        <p:spPr>
          <a:xfrm>
            <a:off x="22412" y="4482"/>
            <a:ext cx="9137278" cy="6853518"/>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ChangeAspect="1" noChangeArrowheads="1"/>
          </p:cNvPicPr>
          <p:nvPr/>
        </p:nvPicPr>
        <p:blipFill>
          <a:blip r:embed="rId2"/>
          <a:srcRect/>
          <a:stretch>
            <a:fillRect/>
          </a:stretch>
        </p:blipFill>
        <p:spPr bwMode="auto">
          <a:xfrm>
            <a:off x="0" y="32590"/>
            <a:ext cx="9118036" cy="6825410"/>
          </a:xfrm>
          <a:prstGeom prst="rect">
            <a:avLst/>
          </a:prstGeom>
          <a:noFill/>
          <a:ln w="9525">
            <a:noFill/>
            <a:miter lim="800000"/>
            <a:headEnd/>
            <a:tailEnd/>
          </a:ln>
          <a:effectLst/>
        </p:spPr>
      </p:pic>
      <p:sp>
        <p:nvSpPr>
          <p:cNvPr id="4" name="Content Placeholder 3"/>
          <p:cNvSpPr>
            <a:spLocks noGrp="1"/>
          </p:cNvSpPr>
          <p:nvPr>
            <p:ph idx="1"/>
          </p:nvPr>
        </p:nvSpPr>
        <p:spPr/>
        <p:txBody>
          <a:bodyPr/>
          <a:lstStyle/>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123</Words>
  <Application>Microsoft Office PowerPoint</Application>
  <PresentationFormat>On-screen Show (4:3)</PresentationFormat>
  <Paragraphs>15</Paragraphs>
  <Slides>14</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.VnAvant</vt:lpstr>
      <vt:lpstr>Arial</vt:lpstr>
      <vt:lpstr>Calibri</vt:lpstr>
      <vt:lpstr>Calibri Light</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TDC</dc:creator>
  <cp:lastModifiedBy>A</cp:lastModifiedBy>
  <cp:revision>7</cp:revision>
  <dcterms:created xsi:type="dcterms:W3CDTF">2022-05-05T07:02:30Z</dcterms:created>
  <dcterms:modified xsi:type="dcterms:W3CDTF">2023-04-12T08:06:11Z</dcterms:modified>
</cp:coreProperties>
</file>