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7" r:id="rId1"/>
  </p:sldMasterIdLst>
  <p:sldIdLst>
    <p:sldId id="287" r:id="rId2"/>
    <p:sldId id="260" r:id="rId3"/>
    <p:sldId id="261" r:id="rId4"/>
    <p:sldId id="262" r:id="rId5"/>
    <p:sldId id="263" r:id="rId6"/>
    <p:sldId id="264" r:id="rId7"/>
    <p:sldId id="268" r:id="rId8"/>
    <p:sldId id="271" r:id="rId9"/>
    <p:sldId id="283" r:id="rId10"/>
    <p:sldId id="284" r:id="rId11"/>
    <p:sldId id="274" r:id="rId12"/>
    <p:sldId id="275" r:id="rId13"/>
    <p:sldId id="285" r:id="rId14"/>
    <p:sldId id="277" r:id="rId15"/>
    <p:sldId id="278" r:id="rId16"/>
    <p:sldId id="280" r:id="rId17"/>
    <p:sldId id="279" r:id="rId18"/>
    <p:sldId id="281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H" panose="020B7200000000000000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H" panose="020B7200000000000000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H" panose="020B7200000000000000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H" panose="020B7200000000000000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H" panose="020B7200000000000000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.VnTimeH" panose="020B7200000000000000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.VnTimeH" panose="020B7200000000000000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.VnTimeH" panose="020B7200000000000000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.VnTimeH" panose="020B7200000000000000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FF33"/>
    <a:srgbClr val="FF0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99" autoAdjust="0"/>
    <p:restoredTop sz="94660"/>
  </p:normalViewPr>
  <p:slideViewPr>
    <p:cSldViewPr>
      <p:cViewPr varScale="1">
        <p:scale>
          <a:sx n="75" d="100"/>
          <a:sy n="75" d="100"/>
        </p:scale>
        <p:origin x="38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ED034-9C76-4A8B-B4A4-86A6456660B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676E7-9CF0-471F-96B7-E06B6D5ED3F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A973E-E43A-44D8-9F94-A6408F1F71C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FDBD5-A77A-488C-ACBC-E062662FCC4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519C4-E49F-48BB-A7FE-15B6806701D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7069-38D0-4AA8-BECB-7EA4DFFBB619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DB71A-E5BD-440B-B340-5E35A3B7054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5C8CE-BA8A-475C-A810-5C73EF0545B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3F1DB-2B43-4A61-9459-ACED42A479C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2DC109-F56F-4E91-A94D-ED2F0E90297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E750-1AFA-4AD4-ABF4-4F4E05B26E8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0A41EFD8-F905-4420-B771-2FC55851A53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17.pn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5.png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5" Type="http://schemas.openxmlformats.org/officeDocument/2006/relationships/image" Target="../media/image5.png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5" Type="http://schemas.openxmlformats.org/officeDocument/2006/relationships/image" Target="../media/image5.png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png"/><Relationship Id="rId5" Type="http://schemas.openxmlformats.org/officeDocument/2006/relationships/slide" Target="slide9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5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slide" Target="slide9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12.jpg"/><Relationship Id="rId5" Type="http://schemas.openxmlformats.org/officeDocument/2006/relationships/slide" Target="slide9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7.wav"/><Relationship Id="rId7" Type="http://schemas.openxmlformats.org/officeDocument/2006/relationships/image" Target="../media/image15.pn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14.jp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7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16.pn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05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1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388455"/>
              </p:ext>
            </p:extLst>
          </p:nvPr>
        </p:nvGraphicFramePr>
        <p:xfrm>
          <a:off x="1735931" y="1114425"/>
          <a:ext cx="5915025" cy="478156"/>
        </p:xfrm>
        <a:graphic>
          <a:graphicData uri="http://schemas.openxmlformats.org/drawingml/2006/table">
            <a:tbl>
              <a:tblPr/>
              <a:tblGrid>
                <a:gridCol w="5915025">
                  <a:extLst>
                    <a:ext uri="{9D8B030D-6E8A-4147-A177-3AD203B41FA5}">
                      <a16:colId xmlns:a16="http://schemas.microsoft.com/office/drawing/2014/main" val="3810403747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vi-VN" sz="1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PHÒNG GD &amp; ĐT QUẬN LONG BIÊN</a:t>
                      </a:r>
                      <a:br>
                        <a:rPr lang="vi-VN" sz="1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vi-VN" sz="1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TRƯỜNG MN HOA SỮA</a:t>
                      </a:r>
                      <a:endParaRPr lang="vi-VN" sz="1400" dirty="0">
                        <a:effectLst/>
                      </a:endParaRPr>
                    </a:p>
                  </a:txBody>
                  <a:tcPr marL="51435" marR="51435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139719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31233" y="2618186"/>
          <a:ext cx="5298281" cy="1955626"/>
        </p:xfrm>
        <a:graphic>
          <a:graphicData uri="http://schemas.openxmlformats.org/drawingml/2006/table">
            <a:tbl>
              <a:tblPr/>
              <a:tblGrid>
                <a:gridCol w="5298281">
                  <a:extLst>
                    <a:ext uri="{9D8B030D-6E8A-4147-A177-3AD203B41FA5}">
                      <a16:colId xmlns:a16="http://schemas.microsoft.com/office/drawing/2014/main" val="3122491144"/>
                    </a:ext>
                  </a:extLst>
                </a:gridCol>
              </a:tblGrid>
              <a:tr h="1902619">
                <a:tc>
                  <a:txBody>
                    <a:bodyPr/>
                    <a:lstStyle/>
                    <a:p>
                      <a:r>
                        <a:rPr lang="vi-VN" sz="18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    </a:t>
                      </a:r>
                      <a:r>
                        <a:rPr lang="en-US" sz="18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LĨNH</a:t>
                      </a:r>
                      <a:r>
                        <a:rPr lang="en-US" sz="1800" b="1" baseline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VỰC </a:t>
                      </a:r>
                      <a:r>
                        <a:rPr lang="vi-VN" sz="18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PHÁT TRIỂN </a:t>
                      </a:r>
                      <a:r>
                        <a:rPr lang="en-US" sz="1800" b="1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NGÔN</a:t>
                      </a:r>
                      <a:r>
                        <a:rPr lang="en-US" sz="1800" b="1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NGỮ</a:t>
                      </a:r>
                      <a:endParaRPr lang="vi-VN" sz="11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r>
                        <a:rPr lang="vi-VN" sz="1500" dirty="0">
                          <a:solidFill>
                            <a:srgbClr val="0000FF"/>
                          </a:solidFill>
                          <a:effectLst/>
                        </a:rPr>
                        <a:t/>
                      </a:r>
                      <a:br>
                        <a:rPr lang="vi-VN" sz="1500" dirty="0">
                          <a:solidFill>
                            <a:srgbClr val="0000FF"/>
                          </a:solidFill>
                          <a:effectLst/>
                        </a:rPr>
                      </a:br>
                      <a:r>
                        <a:rPr lang="en-US" sz="1500" dirty="0">
                          <a:solidFill>
                            <a:srgbClr val="0000FF"/>
                          </a:solidFill>
                          <a:effectLst/>
                        </a:rPr>
                        <a:t>                 </a:t>
                      </a:r>
                      <a:r>
                        <a:rPr lang="en-US" sz="1500" dirty="0" smtClean="0">
                          <a:solidFill>
                            <a:srgbClr val="0000FF"/>
                          </a:solidFill>
                          <a:effectLst/>
                        </a:rPr>
                        <a:t>  </a:t>
                      </a:r>
                      <a:r>
                        <a:rPr lang="en-US" sz="15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1500" b="1" baseline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ĐỘNG: LÀM QUEN </a:t>
                      </a:r>
                      <a:r>
                        <a:rPr lang="en-US" sz="1500" b="1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 HỌC</a:t>
                      </a:r>
                      <a:endParaRPr lang="vi-VN" sz="15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vi-VN" sz="1100" dirty="0">
                          <a:solidFill>
                            <a:srgbClr val="0000FF"/>
                          </a:solidFill>
                          <a:effectLst/>
                        </a:rPr>
                        <a:t/>
                      </a:r>
                      <a:br>
                        <a:rPr lang="vi-VN" sz="1100" dirty="0">
                          <a:solidFill>
                            <a:srgbClr val="0000FF"/>
                          </a:solidFill>
                          <a:effectLst/>
                        </a:rPr>
                      </a:br>
                      <a:endParaRPr lang="vi-VN" sz="11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r>
                        <a:rPr lang="vi-VN" sz="1100" dirty="0">
                          <a:solidFill>
                            <a:srgbClr val="0000FF"/>
                          </a:solidFill>
                          <a:effectLst/>
                        </a:rPr>
                        <a:t/>
                      </a:r>
                      <a:br>
                        <a:rPr lang="vi-VN" sz="1100" dirty="0">
                          <a:solidFill>
                            <a:srgbClr val="0000FF"/>
                          </a:solidFill>
                          <a:effectLst/>
                        </a:rPr>
                      </a:br>
                      <a:endParaRPr lang="vi-VN" sz="11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r>
                        <a:rPr lang="vi-VN" sz="1100" dirty="0">
                          <a:solidFill>
                            <a:srgbClr val="0000FF"/>
                          </a:solidFill>
                          <a:effectLst/>
                        </a:rPr>
                        <a:t/>
                      </a:r>
                      <a:br>
                        <a:rPr lang="vi-VN" sz="1100" dirty="0">
                          <a:solidFill>
                            <a:srgbClr val="0000FF"/>
                          </a:solidFill>
                          <a:effectLst/>
                        </a:rPr>
                      </a:br>
                      <a:endParaRPr lang="vi-VN" sz="11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r>
                        <a:rPr lang="vi-VN" sz="11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               </a:t>
                      </a:r>
                      <a:endParaRPr lang="vi-VN" sz="1100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50641" marR="50641" marT="25313" marB="253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8646645"/>
                  </a:ext>
                </a:extLst>
              </a:tr>
            </a:tbl>
          </a:graphicData>
        </a:graphic>
      </p:graphicFrame>
      <p:sp>
        <p:nvSpPr>
          <p:cNvPr id="2057" name="Rectangle 7"/>
          <p:cNvSpPr>
            <a:spLocks noChangeArrowheads="1"/>
          </p:cNvSpPr>
          <p:nvPr/>
        </p:nvSpPr>
        <p:spPr bwMode="auto">
          <a:xfrm>
            <a:off x="3343276" y="3725467"/>
            <a:ext cx="4417219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Đề tài: </a:t>
            </a:r>
            <a:r>
              <a:rPr lang="en-US" alt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Thơ</a:t>
            </a:r>
            <a:r>
              <a:rPr lang="en-US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“</a:t>
            </a:r>
            <a:r>
              <a:rPr lang="en-US" alt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Tâm</a:t>
            </a:r>
            <a:r>
              <a:rPr lang="en-US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cái</a:t>
            </a:r>
            <a:r>
              <a:rPr lang="en-US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mũi</a:t>
            </a:r>
            <a:r>
              <a:rPr lang="en-US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”</a:t>
            </a:r>
            <a:endParaRPr lang="en-US" altLang="en-US" sz="1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Số lượng: 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18 - 20</a:t>
            </a: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trẻ</a:t>
            </a:r>
            <a:r>
              <a:rPr lang="vi-VN" altLang="en-US" sz="1800" dirty="0">
                <a:latin typeface=".VnAvant" panose="020B7200000000000000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Lớp: MG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</a:t>
            </a: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A5</a:t>
            </a:r>
            <a:r>
              <a:rPr lang="vi-VN" altLang="en-US" sz="1800" dirty="0">
                <a:latin typeface=".VnAvant" panose="020B7200000000000000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Thời gian: 25-30 phút</a:t>
            </a:r>
            <a:r>
              <a:rPr lang="vi-VN" altLang="en-US" sz="1800" dirty="0">
                <a:latin typeface=".VnAvant" panose="020B7200000000000000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Giáo viên: Nguyễn Thị </a:t>
            </a:r>
            <a:r>
              <a:rPr lang="en-US" alt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Phúc</a:t>
            </a:r>
            <a:r>
              <a:rPr lang="en-US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Hậu</a:t>
            </a:r>
            <a:endParaRPr lang="vi-VN" altLang="en-US" sz="1800" dirty="0">
              <a:latin typeface=".VnAvant" panose="020B7200000000000000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790240"/>
              </p:ext>
            </p:extLst>
          </p:nvPr>
        </p:nvGraphicFramePr>
        <p:xfrm>
          <a:off x="1571625" y="5650708"/>
          <a:ext cx="5915025" cy="264910"/>
        </p:xfrm>
        <a:graphic>
          <a:graphicData uri="http://schemas.openxmlformats.org/drawingml/2006/table">
            <a:tbl>
              <a:tblPr/>
              <a:tblGrid>
                <a:gridCol w="5915025">
                  <a:extLst>
                    <a:ext uri="{9D8B030D-6E8A-4147-A177-3AD203B41FA5}">
                      <a16:colId xmlns:a16="http://schemas.microsoft.com/office/drawing/2014/main" val="3810403747"/>
                    </a:ext>
                  </a:extLst>
                </a:gridCol>
              </a:tblGrid>
              <a:tr h="21193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Năm</a:t>
                      </a:r>
                      <a:r>
                        <a:rPr lang="en-US" sz="1400" b="1" baseline="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học</a:t>
                      </a:r>
                      <a:r>
                        <a:rPr lang="en-US" sz="1400" b="1" baseline="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2022-2023</a:t>
                      </a:r>
                      <a:endParaRPr lang="vi-VN" sz="1400" dirty="0">
                        <a:effectLst/>
                      </a:endParaRPr>
                    </a:p>
                  </a:txBody>
                  <a:tcPr marL="51435" marR="51435" marT="25775" marB="257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13971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701680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0"/>
            <a:ext cx="9144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905000" y="1905000"/>
            <a:ext cx="2209800" cy="2209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chemeClr val="tx1"/>
                </a:solidFill>
                <a:latin typeface=".VnAvant" panose="020B7200000000000000" pitchFamily="34" charset="0"/>
              </a:rPr>
              <a:t>1</a:t>
            </a:r>
            <a:r>
              <a:rPr lang="en-US" sz="4800">
                <a:solidFill>
                  <a:schemeClr val="tx1"/>
                </a:solidFill>
                <a:latin typeface=".VnAvant" panose="020B7200000000000000" pitchFamily="34" charset="0"/>
              </a:rPr>
              <a:t>.</a:t>
            </a:r>
            <a:r>
              <a:rPr lang="en-US" sz="4800" smtClean="0">
                <a:solidFill>
                  <a:schemeClr val="tx1"/>
                </a:solidFill>
                <a:latin typeface=".VnAvant" panose="020B7200000000000000" pitchFamily="34" charset="0"/>
              </a:rPr>
              <a:t> C¸i mòi</a:t>
            </a:r>
            <a:endParaRPr lang="en-US" sz="480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181600" y="1905000"/>
            <a:ext cx="2209800" cy="2209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rgbClr val="FF0000"/>
                </a:solidFill>
                <a:latin typeface=".VnAvant" panose="020B7200000000000000" pitchFamily="34" charset="0"/>
              </a:rPr>
              <a:t>2. C¸i tai</a:t>
            </a:r>
            <a:endParaRPr lang="en-US" sz="480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71005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Tieng-vo-tay-tra-loi-dung-www_tiengdong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600" y="5867400"/>
            <a:ext cx="609600" cy="6096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524000" y="1676400"/>
            <a:ext cx="5943600" cy="3657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chemeClr val="tx1"/>
                </a:solidFill>
                <a:latin typeface=".VnAvant" panose="020B7200000000000000" pitchFamily="34" charset="0"/>
              </a:rPr>
              <a:t>1</a:t>
            </a:r>
            <a:r>
              <a:rPr lang="en-US" sz="4800">
                <a:solidFill>
                  <a:schemeClr val="tx1"/>
                </a:solidFill>
                <a:latin typeface=".VnAvant" panose="020B7200000000000000" pitchFamily="34" charset="0"/>
              </a:rPr>
              <a:t>.</a:t>
            </a:r>
            <a:r>
              <a:rPr lang="en-US" sz="4800" smtClean="0">
                <a:solidFill>
                  <a:schemeClr val="tx1"/>
                </a:solidFill>
                <a:latin typeface=".VnAvant" panose="020B7200000000000000" pitchFamily="34" charset="0"/>
              </a:rPr>
              <a:t> C¸i mòi</a:t>
            </a:r>
            <a:endParaRPr lang="en-US" sz="480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15569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" y="6202680"/>
            <a:ext cx="609600" cy="609600"/>
          </a:xfrm>
          <a:prstGeom prst="rect">
            <a:avLst/>
          </a:prstGeom>
        </p:spPr>
      </p:pic>
      <p:sp>
        <p:nvSpPr>
          <p:cNvPr id="12" name="Heart 11"/>
          <p:cNvSpPr/>
          <p:nvPr/>
        </p:nvSpPr>
        <p:spPr>
          <a:xfrm>
            <a:off x="533400" y="457200"/>
            <a:ext cx="5638800" cy="3352800"/>
          </a:xfrm>
          <a:prstGeom prst="hear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4-5T: </a:t>
            </a:r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 </a:t>
            </a:r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thơ cái mũi có tác dụng gì?</a:t>
            </a:r>
          </a:p>
        </p:txBody>
      </p:sp>
    </p:spTree>
    <p:extLst>
      <p:ext uri="{BB962C8B-B14F-4D97-AF65-F5344CB8AC3E}">
        <p14:creationId xmlns:p14="http://schemas.microsoft.com/office/powerpoint/2010/main" val="142416394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4495800" cy="5029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6200"/>
            <a:ext cx="4495800" cy="50030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288340"/>
            <a:ext cx="100329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latin typeface="Times New Roman" pitchFamily="18" charset="0"/>
                <a:cs typeface="Times New Roman" pitchFamily="18" charset="0"/>
              </a:rPr>
              <a:t>Ngửi hương thơm của lúa</a:t>
            </a:r>
          </a:p>
          <a:p>
            <a:pPr algn="ctr"/>
            <a:r>
              <a:rPr lang="en-US" sz="4800" smtClean="0">
                <a:latin typeface="Times New Roman" pitchFamily="18" charset="0"/>
                <a:cs typeface="Times New Roman" pitchFamily="18" charset="0"/>
              </a:rPr>
              <a:t>Hương ngào ngạt của hoa</a:t>
            </a:r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7302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1905000"/>
            <a:ext cx="77724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16-Point Star 3"/>
          <p:cNvSpPr/>
          <p:nvPr/>
        </p:nvSpPr>
        <p:spPr>
          <a:xfrm>
            <a:off x="1156063" y="1066800"/>
            <a:ext cx="7162800" cy="4190999"/>
          </a:xfrm>
          <a:prstGeom prst="star1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4-5T: </a:t>
            </a:r>
          </a:p>
          <a:p>
            <a:pPr algn="ctr"/>
            <a:r>
              <a:rPr lang="en-US" sz="4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Mũi giúp chúng mình ngửi, mũi còn giúp chúng mình làm gì</a:t>
            </a:r>
            <a:r>
              <a:rPr lang="en-US" sz="400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1263" y="49529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0760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781800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1600200" y="1066800"/>
            <a:ext cx="6400800" cy="3200400"/>
          </a:xfrm>
          <a:prstGeom prst="cloud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5T: Chúng mình phải làm gì để mũi luôn sạch sẽ?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6800" y="441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85784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434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0"/>
            <a:ext cx="4724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93983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1447800" y="381000"/>
            <a:ext cx="6019800" cy="2895600"/>
          </a:xfrm>
          <a:prstGeom prst="wedgeEllipse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Ngoài vệ sinh mũi chúng mình </a:t>
            </a:r>
          </a:p>
          <a:p>
            <a:pPr algn="ctr"/>
            <a:r>
              <a:rPr lang="en-US" sz="3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phải làm gì để cơ thể luôn khỏe </a:t>
            </a:r>
            <a:r>
              <a:rPr lang="en-US" sz="3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00251957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760" y="152400"/>
            <a:ext cx="4587240" cy="67055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2"/>
            <a:ext cx="4556760" cy="670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61554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04819"/>
          </a:xfrm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990600" y="4724400"/>
            <a:ext cx="7162800" cy="1646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là chiếc mũi xinh</a:t>
            </a:r>
          </a:p>
          <a:p>
            <a:pPr algn="ctr" eaLnBrk="1" hangingPunct="1">
              <a:spcBef>
                <a:spcPts val="600"/>
              </a:spcBef>
            </a:pP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 bạn biết bao điều</a:t>
            </a:r>
          </a:p>
        </p:txBody>
      </p:sp>
      <p:sp>
        <p:nvSpPr>
          <p:cNvPr id="2" name="Left Arrow 1">
            <a:hlinkClick r:id="rId5" action="ppaction://hlinksldjump"/>
          </p:cNvPr>
          <p:cNvSpPr/>
          <p:nvPr/>
        </p:nvSpPr>
        <p:spPr bwMode="auto">
          <a:xfrm>
            <a:off x="8460059" y="6500019"/>
            <a:ext cx="533400" cy="304800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.VnTimeH" pitchFamily="34" charset="0"/>
              <a:cs typeface="Arial" charset="0"/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838200" y="5715000"/>
            <a:ext cx="8001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Ngửi hương thơm của lúa</a:t>
            </a:r>
            <a:endParaRPr lang="en-US" altLang="en-US" sz="4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57200" y="5791200"/>
            <a:ext cx="7772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8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Hương ngào ngạt của hoa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7172" name="Picture 4" descr="ta-ichigo4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240213"/>
            <a:ext cx="4267200" cy="261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6" descr="image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32" y="-22225"/>
            <a:ext cx="960120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 Box 7"/>
          <p:cNvSpPr txBox="1">
            <a:spLocks noChangeArrowheads="1"/>
          </p:cNvSpPr>
          <p:nvPr/>
        </p:nvSpPr>
        <p:spPr bwMode="auto">
          <a:xfrm>
            <a:off x="6553200" y="51816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>
              <a:latin typeface="Arial Black" panose="020B0A04020102020204" pitchFamily="34" charset="0"/>
            </a:endParaRPr>
          </a:p>
        </p:txBody>
      </p:sp>
      <p:sp>
        <p:nvSpPr>
          <p:cNvPr id="7175" name="Text Box 8"/>
          <p:cNvSpPr txBox="1">
            <a:spLocks noChangeArrowheads="1"/>
          </p:cNvSpPr>
          <p:nvPr/>
        </p:nvSpPr>
        <p:spPr bwMode="auto">
          <a:xfrm>
            <a:off x="800100" y="4825576"/>
            <a:ext cx="7543800" cy="1646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 vậy đã hết đâu</a:t>
            </a:r>
          </a:p>
          <a:p>
            <a:pPr algn="ctr" eaLnBrk="1" hangingPunct="1">
              <a:spcBef>
                <a:spcPts val="600"/>
              </a:spcBef>
            </a:pP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 bạn thở nữa đấy</a:t>
            </a:r>
          </a:p>
        </p:txBody>
      </p:sp>
      <p:sp>
        <p:nvSpPr>
          <p:cNvPr id="8" name="Left Arrow 7">
            <a:hlinkClick r:id="rId6" action="ppaction://hlinksldjump"/>
          </p:cNvPr>
          <p:cNvSpPr/>
          <p:nvPr/>
        </p:nvSpPr>
        <p:spPr bwMode="auto">
          <a:xfrm>
            <a:off x="8267700" y="6121400"/>
            <a:ext cx="533400" cy="304800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.VnTimeH" pitchFamily="34" charset="0"/>
              <a:cs typeface="Arial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14400" y="5244306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76199"/>
            <a:ext cx="4305300" cy="66659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Left Arrow 5">
            <a:hlinkClick r:id="rId5" action="ppaction://hlinksldjump"/>
          </p:cNvPr>
          <p:cNvSpPr/>
          <p:nvPr/>
        </p:nvSpPr>
        <p:spPr bwMode="auto">
          <a:xfrm>
            <a:off x="8763000" y="6589713"/>
            <a:ext cx="533400" cy="304800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.VnTimeH" pitchFamily="34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24400" cy="6858000"/>
          </a:xfrm>
          <a:prstGeom prst="rect">
            <a:avLst/>
          </a:prstGeom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762000" y="4919008"/>
            <a:ext cx="7543800" cy="1646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en-US" altLang="en-US" sz="4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Chúng ta cùng giữ sạch</a:t>
            </a:r>
          </a:p>
          <a:p>
            <a:pPr algn="ctr" eaLnBrk="1" hangingPunct="1">
              <a:spcBef>
                <a:spcPts val="600"/>
              </a:spcBef>
            </a:pPr>
            <a:r>
              <a:rPr lang="en-US" altLang="en-US" sz="4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 chiếc mũi thêm xinh</a:t>
            </a:r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3" y="228600"/>
            <a:ext cx="8839200" cy="6553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6289" y="2286000"/>
            <a:ext cx="849142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hỏi đàm thoại</a:t>
            </a:r>
            <a:endParaRPr lang="en-US" sz="88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62400" y="1905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905000" y="304800"/>
            <a:ext cx="5410200" cy="2667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3-4T: Bài thơ tên là </a:t>
            </a:r>
            <a:r>
              <a:rPr lang="en-US" sz="36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gì?Của </a:t>
            </a:r>
            <a:r>
              <a:rPr lang="en-US" sz="3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tác giả nào?</a:t>
            </a:r>
          </a:p>
        </p:txBody>
      </p:sp>
    </p:spTree>
    <p:extLst>
      <p:ext uri="{BB962C8B-B14F-4D97-AF65-F5344CB8AC3E}">
        <p14:creationId xmlns:p14="http://schemas.microsoft.com/office/powerpoint/2010/main" val="185158989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69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26" y="0"/>
            <a:ext cx="9144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524000" y="3276600"/>
            <a:ext cx="2209800" cy="2209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chemeClr val="tx1"/>
                </a:solidFill>
                <a:latin typeface=".VnAvant" panose="020B7200000000000000" pitchFamily="34" charset="0"/>
              </a:rPr>
              <a:t>1</a:t>
            </a:r>
            <a:r>
              <a:rPr lang="en-US" sz="4800">
                <a:solidFill>
                  <a:schemeClr val="tx1"/>
                </a:solidFill>
                <a:latin typeface=".VnAvant" panose="020B7200000000000000" pitchFamily="34" charset="0"/>
              </a:rPr>
              <a:t>.</a:t>
            </a:r>
            <a:r>
              <a:rPr lang="en-US" sz="4800" smtClean="0">
                <a:solidFill>
                  <a:schemeClr val="tx1"/>
                </a:solidFill>
                <a:latin typeface=".VnAvant" panose="020B7200000000000000" pitchFamily="34" charset="0"/>
              </a:rPr>
              <a:t> C¸i mòi</a:t>
            </a:r>
            <a:endParaRPr lang="en-US" sz="480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19800" y="3278777"/>
            <a:ext cx="2209800" cy="2209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rgbClr val="FF0000"/>
                </a:solidFill>
                <a:latin typeface=".VnAvant" panose="020B7200000000000000" pitchFamily="34" charset="0"/>
              </a:rPr>
              <a:t>2. C¸i tai</a:t>
            </a:r>
            <a:endParaRPr lang="en-US" sz="480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3101359" y="152400"/>
            <a:ext cx="3581400" cy="2209800"/>
          </a:xfrm>
          <a:prstGeom prst="flowChartAlternateProcess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4-5T: Bài thơ nhắc đến bộ phận nào trên cơ thể?</a:t>
            </a:r>
          </a:p>
        </p:txBody>
      </p:sp>
      <p:sp>
        <p:nvSpPr>
          <p:cNvPr id="8" name="Down Arrow 7"/>
          <p:cNvSpPr/>
          <p:nvPr/>
        </p:nvSpPr>
        <p:spPr>
          <a:xfrm rot="2041259">
            <a:off x="3458047" y="2460102"/>
            <a:ext cx="1394460" cy="1295400"/>
          </a:xfrm>
          <a:prstGeom prst="down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19276570">
            <a:off x="4924990" y="2399211"/>
            <a:ext cx="1394460" cy="1295400"/>
          </a:xfrm>
          <a:prstGeom prst="down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7200" y="5715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56835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  <p:bldP spid="6" grpId="0" animBg="1"/>
      <p:bldP spid="5" grpId="0" animBg="1"/>
      <p:bldP spid="8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726</TotalTime>
  <Words>201</Words>
  <Application>Microsoft Office PowerPoint</Application>
  <PresentationFormat>On-screen Show (4:3)</PresentationFormat>
  <Paragraphs>38</Paragraphs>
  <Slides>18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.VnAvant</vt:lpstr>
      <vt:lpstr>.VnTimeH</vt:lpstr>
      <vt:lpstr>Arial</vt:lpstr>
      <vt:lpstr>Arial Black</vt:lpstr>
      <vt:lpstr>Franklin Gothic Book</vt:lpstr>
      <vt:lpstr>Franklin Gothic Medium</vt:lpstr>
      <vt:lpstr>Times New Roman</vt:lpstr>
      <vt:lpstr>Tunga</vt:lpstr>
      <vt:lpstr>Wingdings</vt:lpstr>
      <vt:lpstr>Angles</vt:lpstr>
      <vt:lpstr>PowerPoint Presentation</vt:lpstr>
      <vt:lpstr>PowerPoint Presentation</vt:lpstr>
      <vt:lpstr>PowerPoint Presentation</vt:lpstr>
      <vt:lpstr>PowerPoint Presentation</vt:lpstr>
      <vt:lpstr>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</cp:lastModifiedBy>
  <cp:revision>63</cp:revision>
  <dcterms:created xsi:type="dcterms:W3CDTF">2011-10-02T06:48:23Z</dcterms:created>
  <dcterms:modified xsi:type="dcterms:W3CDTF">2023-04-12T08:21:20Z</dcterms:modified>
</cp:coreProperties>
</file>