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ไอติม" panose="020B0604020202020204" charset="-34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Baloo" panose="020B0604020202020204" charset="0"/>
      <p:regular r:id="rId15"/>
    </p:embeddedFont>
    <p:embeddedFont>
      <p:font typeface="Montserrat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2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428" y="0"/>
            <a:ext cx="2241479" cy="2213933"/>
            <a:chOff x="0" y="0"/>
            <a:chExt cx="2988639" cy="29519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63155" cy="132173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630172"/>
              <a:ext cx="1363155" cy="132173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0"/>
              <a:ext cx="1363155" cy="132173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1630172"/>
              <a:ext cx="1363155" cy="132173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76428" y="2111604"/>
            <a:ext cx="2405921" cy="6529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44520" y="8866068"/>
            <a:ext cx="6569687" cy="17188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6679" y="7555361"/>
            <a:ext cx="1265628" cy="1553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90220">
            <a:off x="15954796" y="-1275841"/>
            <a:ext cx="3629892" cy="391459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0040" y="2671185"/>
            <a:ext cx="17695024" cy="209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7200" dirty="0">
                <a:solidFill>
                  <a:srgbClr val="002060"/>
                </a:solidFill>
                <a:latin typeface="ไอติม"/>
              </a:rPr>
              <a:t>HOẠT ĐỘNG </a:t>
            </a:r>
          </a:p>
          <a:p>
            <a:pPr algn="ctr">
              <a:lnSpc>
                <a:spcPts val="8080"/>
              </a:lnSpc>
            </a:pPr>
            <a:r>
              <a:rPr lang="en-US" sz="7200" dirty="0">
                <a:solidFill>
                  <a:srgbClr val="002060"/>
                </a:solidFill>
                <a:latin typeface="ไอติม"/>
              </a:rPr>
              <a:t>LÀM QUEN VỚI TOÁN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6679" y="4716552"/>
            <a:ext cx="16161746" cy="78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latin typeface="Montserrat Bold"/>
              </a:rPr>
              <a:t>Đề</a:t>
            </a:r>
            <a:r>
              <a:rPr lang="en-US" sz="4699" dirty="0">
                <a:latin typeface="Montserrat Bold"/>
              </a:rPr>
              <a:t> </a:t>
            </a:r>
            <a:r>
              <a:rPr lang="en-US" sz="4699" dirty="0" err="1">
                <a:latin typeface="Montserrat Bold"/>
              </a:rPr>
              <a:t>tài</a:t>
            </a:r>
            <a:r>
              <a:rPr lang="en-US" sz="4699" dirty="0">
                <a:latin typeface="Montserrat Bold"/>
              </a:rPr>
              <a:t>: </a:t>
            </a:r>
            <a:r>
              <a:rPr lang="en-US" sz="4699" dirty="0" err="1">
                <a:latin typeface="Montserrat Bold"/>
              </a:rPr>
              <a:t>Nhận</a:t>
            </a:r>
            <a:r>
              <a:rPr lang="en-US" sz="4699" dirty="0">
                <a:latin typeface="Montserrat Bold"/>
              </a:rPr>
              <a:t> </a:t>
            </a:r>
            <a:r>
              <a:rPr lang="en-US" sz="4699" dirty="0" err="1">
                <a:latin typeface="Montserrat Bold"/>
              </a:rPr>
              <a:t>biết</a:t>
            </a:r>
            <a:r>
              <a:rPr lang="en-US" sz="4699" dirty="0">
                <a:latin typeface="Montserrat Bold"/>
              </a:rPr>
              <a:t> , </a:t>
            </a:r>
            <a:r>
              <a:rPr lang="en-US" sz="4699" dirty="0" err="1">
                <a:latin typeface="Montserrat Bold"/>
              </a:rPr>
              <a:t>phân</a:t>
            </a:r>
            <a:r>
              <a:rPr lang="en-US" sz="4699" dirty="0">
                <a:latin typeface="Montserrat Bold"/>
              </a:rPr>
              <a:t> </a:t>
            </a:r>
            <a:r>
              <a:rPr lang="en-US" sz="4699" dirty="0" err="1">
                <a:latin typeface="Montserrat Bold"/>
              </a:rPr>
              <a:t>biệt</a:t>
            </a:r>
            <a:r>
              <a:rPr lang="en-US" sz="4699" dirty="0">
                <a:latin typeface="Montserrat Bold"/>
              </a:rPr>
              <a:t> </a:t>
            </a:r>
            <a:r>
              <a:rPr lang="en-US" sz="4699" dirty="0" err="1">
                <a:latin typeface="Montserrat Bold"/>
              </a:rPr>
              <a:t>hình</a:t>
            </a:r>
            <a:r>
              <a:rPr lang="en-US" sz="4699" dirty="0">
                <a:latin typeface="Montserrat Bold"/>
              </a:rPr>
              <a:t> </a:t>
            </a:r>
            <a:r>
              <a:rPr lang="en-US" sz="4699" dirty="0" err="1">
                <a:latin typeface="Montserrat Bold"/>
              </a:rPr>
              <a:t>tròn</a:t>
            </a:r>
            <a:r>
              <a:rPr lang="en-US" sz="4699" dirty="0">
                <a:latin typeface="Montserrat Bold"/>
              </a:rPr>
              <a:t>, </a:t>
            </a:r>
            <a:r>
              <a:rPr lang="en-US" sz="4699" dirty="0" err="1">
                <a:latin typeface="Montserrat Bold"/>
              </a:rPr>
              <a:t>hình</a:t>
            </a:r>
            <a:r>
              <a:rPr lang="en-US" sz="4699" dirty="0">
                <a:latin typeface="Montserrat Bold"/>
              </a:rPr>
              <a:t> tam </a:t>
            </a:r>
            <a:r>
              <a:rPr lang="en-US" sz="4699" dirty="0" err="1">
                <a:latin typeface="Montserrat Bold"/>
              </a:rPr>
              <a:t>giác</a:t>
            </a:r>
            <a:endParaRPr lang="en-US" sz="4699" dirty="0">
              <a:latin typeface="Montserrat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93150" y="1010815"/>
            <a:ext cx="1701700" cy="163874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82935" y="0"/>
            <a:ext cx="9722130" cy="1070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C00000"/>
                </a:solidFill>
                <a:latin typeface="ไอติม"/>
              </a:rPr>
              <a:t>Trường</a:t>
            </a:r>
            <a:r>
              <a:rPr lang="en-US" sz="6399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6399" dirty="0" err="1">
                <a:solidFill>
                  <a:srgbClr val="C00000"/>
                </a:solidFill>
                <a:latin typeface="ไอติม"/>
              </a:rPr>
              <a:t>mầm</a:t>
            </a:r>
            <a:r>
              <a:rPr lang="en-US" sz="6399" dirty="0">
                <a:solidFill>
                  <a:srgbClr val="C00000"/>
                </a:solidFill>
                <a:latin typeface="ไอติม"/>
              </a:rPr>
              <a:t> non </a:t>
            </a:r>
            <a:r>
              <a:rPr lang="en-US" sz="6399" dirty="0" err="1">
                <a:solidFill>
                  <a:srgbClr val="C00000"/>
                </a:solidFill>
                <a:latin typeface="ไอติม"/>
              </a:rPr>
              <a:t>Hoa</a:t>
            </a:r>
            <a:r>
              <a:rPr lang="en-US" sz="6399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6399" dirty="0" err="1">
                <a:solidFill>
                  <a:srgbClr val="C00000"/>
                </a:solidFill>
                <a:latin typeface="ไอติม"/>
              </a:rPr>
              <a:t>Sữa</a:t>
            </a:r>
            <a:endParaRPr lang="en-US" sz="6399" dirty="0">
              <a:solidFill>
                <a:srgbClr val="C00000"/>
              </a:solidFill>
              <a:latin typeface="ไอติม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477000" y="5563423"/>
            <a:ext cx="8361966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 err="1">
                <a:latin typeface="ไอติม"/>
              </a:rPr>
              <a:t>Lứa</a:t>
            </a:r>
            <a:r>
              <a:rPr lang="en-US" sz="4399" dirty="0">
                <a:latin typeface="ไอติม"/>
              </a:rPr>
              <a:t> </a:t>
            </a:r>
            <a:r>
              <a:rPr lang="en-US" sz="4399" dirty="0" err="1">
                <a:latin typeface="ไอติม"/>
              </a:rPr>
              <a:t>tuổi</a:t>
            </a:r>
            <a:r>
              <a:rPr lang="en-US" sz="4399" dirty="0">
                <a:latin typeface="ไอติม"/>
              </a:rPr>
              <a:t>: 3-4 </a:t>
            </a:r>
            <a:r>
              <a:rPr lang="en-US" sz="4399" dirty="0" err="1">
                <a:latin typeface="ไอติม"/>
              </a:rPr>
              <a:t>tuổi</a:t>
            </a:r>
            <a:endParaRPr lang="en-US" sz="4399" dirty="0">
              <a:latin typeface="ไอติม"/>
            </a:endParaRPr>
          </a:p>
          <a:p>
            <a:pPr>
              <a:lnSpc>
                <a:spcPts val="6159"/>
              </a:lnSpc>
            </a:pPr>
            <a:r>
              <a:rPr lang="en-US" sz="4399" dirty="0" err="1">
                <a:latin typeface="ไอติม"/>
              </a:rPr>
              <a:t>Giáo</a:t>
            </a:r>
            <a:r>
              <a:rPr lang="en-US" sz="4399" dirty="0">
                <a:latin typeface="ไอติม"/>
              </a:rPr>
              <a:t> </a:t>
            </a:r>
            <a:r>
              <a:rPr lang="en-US" sz="4399" dirty="0" err="1">
                <a:latin typeface="ไอติม"/>
              </a:rPr>
              <a:t>viên</a:t>
            </a:r>
            <a:r>
              <a:rPr lang="en-US" sz="4399" dirty="0">
                <a:latin typeface="ไอติม"/>
              </a:rPr>
              <a:t>: </a:t>
            </a:r>
            <a:r>
              <a:rPr lang="en-US" sz="4399" dirty="0" err="1" smtClean="0">
                <a:latin typeface="ไอติม"/>
              </a:rPr>
              <a:t>Đặng</a:t>
            </a:r>
            <a:r>
              <a:rPr lang="en-US" sz="4399" dirty="0" smtClean="0">
                <a:latin typeface="ไอติม"/>
              </a:rPr>
              <a:t> </a:t>
            </a:r>
            <a:r>
              <a:rPr lang="en-US" sz="4399" dirty="0" err="1" smtClean="0">
                <a:latin typeface="ไอติม"/>
              </a:rPr>
              <a:t>Thị</a:t>
            </a:r>
            <a:r>
              <a:rPr lang="en-US" sz="4399" dirty="0" smtClean="0">
                <a:latin typeface="ไอติม"/>
              </a:rPr>
              <a:t> </a:t>
            </a:r>
            <a:r>
              <a:rPr lang="en-US" sz="4399" dirty="0" err="1" smtClean="0">
                <a:latin typeface="ไอติม"/>
              </a:rPr>
              <a:t>Hoa</a:t>
            </a:r>
            <a:endParaRPr lang="en-US" sz="4399" dirty="0">
              <a:latin typeface="ไอติม"/>
            </a:endParaRPr>
          </a:p>
        </p:txBody>
      </p:sp>
      <p:pic>
        <p:nvPicPr>
          <p:cNvPr id="1026" name="Picture 2" descr="School Student Cartoon Clip Art, PNG, 800x366px, School, Area, Art, Cartoon,  Child Download F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7" l="0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169540"/>
            <a:ext cx="7810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8269" y="2585095"/>
            <a:ext cx="17430752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8000" dirty="0">
                <a:solidFill>
                  <a:srgbClr val="FFFFFF"/>
                </a:solidFill>
                <a:latin typeface="ไอติม"/>
              </a:rPr>
              <a:t>BÀI HÁT: </a:t>
            </a:r>
          </a:p>
          <a:p>
            <a:pPr algn="ctr">
              <a:lnSpc>
                <a:spcPts val="10320"/>
              </a:lnSpc>
            </a:pPr>
            <a:r>
              <a:rPr lang="en-US" sz="8000" dirty="0" err="1" smtClean="0">
                <a:solidFill>
                  <a:srgbClr val="FFFFFF"/>
                </a:solidFill>
                <a:latin typeface="ไอติม"/>
              </a:rPr>
              <a:t>Chú</a:t>
            </a:r>
            <a:r>
              <a:rPr lang="en-US" sz="8000" dirty="0" smtClean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000" dirty="0" err="1" smtClean="0">
                <a:solidFill>
                  <a:srgbClr val="FFFFFF"/>
                </a:solidFill>
                <a:latin typeface="ไอติม"/>
              </a:rPr>
              <a:t>Thỏ</a:t>
            </a:r>
            <a:r>
              <a:rPr lang="en-US" sz="8000" dirty="0" smtClean="0">
                <a:solidFill>
                  <a:srgbClr val="FFFFFF"/>
                </a:solidFill>
                <a:latin typeface="ไอติม"/>
              </a:rPr>
              <a:t> con</a:t>
            </a:r>
            <a:endParaRPr lang="en-US" sz="8000" dirty="0">
              <a:solidFill>
                <a:srgbClr val="FFFFFF"/>
              </a:solidFill>
              <a:latin typeface="ไอติม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91296" y="7846401"/>
            <a:ext cx="3536007" cy="3412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6605" y="9552524"/>
            <a:ext cx="2011395" cy="545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232647" y="7622284"/>
            <a:ext cx="3381833" cy="16360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8700" y="8230932"/>
            <a:ext cx="1516846" cy="962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492596" y="1028700"/>
            <a:ext cx="2651474" cy="2901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2502122" y="-215085"/>
            <a:ext cx="5786404" cy="1513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0866" y="1028700"/>
            <a:ext cx="1167939" cy="1450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231235" y="5416382"/>
            <a:ext cx="3574372" cy="3538628"/>
          </a:xfrm>
          <a:prstGeom prst="rect">
            <a:avLst/>
          </a:prstGeom>
        </p:spPr>
      </p:pic>
      <p:pic>
        <p:nvPicPr>
          <p:cNvPr id="12" name="chú thỏ con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53545" y="698982"/>
            <a:ext cx="17101055" cy="88890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2059273" y="651775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  <p:sp>
        <p:nvSpPr>
          <p:cNvPr id="5" name="TextBox 5"/>
          <p:cNvSpPr txBox="1"/>
          <p:nvPr/>
        </p:nvSpPr>
        <p:spPr>
          <a:xfrm rot="-23015">
            <a:off x="219581" y="6895292"/>
            <a:ext cx="7714238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tròn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128655" y="2698448"/>
            <a:ext cx="3864669" cy="394737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107124" y="2682059"/>
            <a:ext cx="3886200" cy="3947373"/>
          </a:xfrm>
          <a:prstGeom prst="flowChartConnector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438400" y="2933700"/>
            <a:ext cx="3276600" cy="32823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4415" y="3547692"/>
            <a:ext cx="2048570" cy="2248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3.33333E-6 L 0.02648 0.001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62161 -0.003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76" y="-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at hi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 animBg="1"/>
      <p:bldP spid="10" grpId="1" animBg="1"/>
      <p:bldP spid="1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23592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31502" y="722574"/>
            <a:ext cx="17101055" cy="88890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 rot="-23015">
            <a:off x="5287291" y="8076704"/>
            <a:ext cx="7714238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tam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giác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180716" y="2885872"/>
            <a:ext cx="5367401" cy="435684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868545" y="2872621"/>
            <a:ext cx="2683701" cy="43568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6587" y="7222734"/>
            <a:ext cx="5391974" cy="199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31699" y="2885872"/>
            <a:ext cx="2683701" cy="43568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11400663" y="4369887"/>
            <a:ext cx="3458337" cy="655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3 </a:t>
            </a:r>
            <a:r>
              <a:rPr lang="en-US" b="1" dirty="0" err="1" smtClean="0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4910085" y="3798780"/>
            <a:ext cx="2048570" cy="2248881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877481" y="735098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17284E-7 L 0.03385 0.0098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at hie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38969" y="509265"/>
            <a:ext cx="17987233" cy="97470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 rot="-23015">
            <a:off x="3638153" y="827486"/>
            <a:ext cx="11011694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Phân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biệt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tròn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,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tam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giác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2438400" y="2933701"/>
            <a:ext cx="2754092" cy="2661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18863" y="3535525"/>
            <a:ext cx="1721892" cy="1890260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1999619" y="6836953"/>
            <a:ext cx="3877684" cy="2861221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52536" y="6820564"/>
            <a:ext cx="2024767" cy="286448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50603" y="9685048"/>
            <a:ext cx="3840323" cy="1312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050603" y="6836953"/>
            <a:ext cx="1835597" cy="28612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657352" y="6793338"/>
            <a:ext cx="1479991" cy="1624706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2438400" y="2920576"/>
            <a:ext cx="2754093" cy="2674437"/>
          </a:xfrm>
          <a:prstGeom prst="flowChartConnector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4"/>
          <p:cNvSpPr txBox="1"/>
          <p:nvPr/>
        </p:nvSpPr>
        <p:spPr>
          <a:xfrm>
            <a:off x="1738969" y="50119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2716E-6 L 0.04358 0.005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82716E-6 L 0.62162 -0.00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76" y="-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at hi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347 0.018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9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uat hie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4042227" y="-2386756"/>
            <a:ext cx="3771020" cy="7114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15381" y="8266772"/>
            <a:ext cx="3905697" cy="24795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3682" y="590822"/>
            <a:ext cx="3226882" cy="875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52123" y="0"/>
            <a:ext cx="3038049" cy="1474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9173" y="6879545"/>
            <a:ext cx="3748006" cy="36185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486400" y="6216121"/>
            <a:ext cx="7315200" cy="37124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27974" y="2954927"/>
            <a:ext cx="13078478" cy="251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7"/>
              </a:lnSpc>
            </a:pPr>
            <a:r>
              <a:rPr lang="en-US" sz="8799" dirty="0">
                <a:latin typeface="ไอติม"/>
              </a:rPr>
              <a:t>TRÒ CHƠI 1:</a:t>
            </a:r>
          </a:p>
          <a:p>
            <a:pPr algn="ctr">
              <a:lnSpc>
                <a:spcPts val="9767"/>
              </a:lnSpc>
            </a:pPr>
            <a:r>
              <a:rPr lang="en-US" sz="8799" dirty="0">
                <a:latin typeface="ไอติม"/>
              </a:rPr>
              <a:t>THI XEM AI NHANH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895850" y="159940"/>
            <a:ext cx="84963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HĐ2: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Trò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chơi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củng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cố</a:t>
            </a:r>
            <a:endParaRPr lang="en-US" sz="6399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5664812" y="341990"/>
            <a:ext cx="6821978" cy="9329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06092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 err="1">
                <a:solidFill>
                  <a:srgbClr val="333034"/>
                </a:solidFill>
                <a:latin typeface="Baloo"/>
              </a:rPr>
              <a:t>Trò</a:t>
            </a:r>
            <a:r>
              <a:rPr lang="en-US" sz="8000" dirty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333034"/>
                </a:solidFill>
                <a:latin typeface="Baloo"/>
              </a:rPr>
              <a:t>chơi</a:t>
            </a:r>
            <a:r>
              <a:rPr lang="en-US" sz="8000" dirty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2:</a:t>
            </a:r>
            <a:endParaRPr lang="en-US" sz="8000" dirty="0">
              <a:solidFill>
                <a:srgbClr val="333034"/>
              </a:solidFill>
              <a:latin typeface="Baloo"/>
            </a:endParaRPr>
          </a:p>
          <a:p>
            <a:pPr algn="ctr">
              <a:lnSpc>
                <a:spcPts val="8000"/>
              </a:lnSpc>
            </a:pP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Đội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nào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nhanh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nhất</a:t>
            </a:r>
            <a:endParaRPr lang="en-US" sz="8000" smtClean="0">
              <a:solidFill>
                <a:srgbClr val="333034"/>
              </a:solidFill>
              <a:latin typeface="Baloo"/>
            </a:endParaRPr>
          </a:p>
          <a:p>
            <a:pPr algn="ctr">
              <a:lnSpc>
                <a:spcPts val="8000"/>
              </a:lnSpc>
            </a:pPr>
            <a:endParaRPr lang="en-US" sz="8000" dirty="0">
              <a:solidFill>
                <a:srgbClr val="333034"/>
              </a:solidFill>
              <a:latin typeface="Baloo"/>
            </a:endParaRP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ạc trò chơi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5835553" y="-181662"/>
            <a:ext cx="7379998" cy="100923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585982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 err="1">
                <a:solidFill>
                  <a:srgbClr val="333034"/>
                </a:solidFill>
                <a:latin typeface="Baloo"/>
              </a:rPr>
              <a:t>Trò</a:t>
            </a:r>
            <a:r>
              <a:rPr lang="en-US" sz="8000" dirty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333034"/>
                </a:solidFill>
                <a:latin typeface="Baloo"/>
              </a:rPr>
              <a:t>chơi</a:t>
            </a:r>
            <a:r>
              <a:rPr lang="en-US" sz="8000" dirty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3:</a:t>
            </a:r>
            <a:endParaRPr lang="en-US" sz="8000" dirty="0">
              <a:solidFill>
                <a:srgbClr val="333034"/>
              </a:solidFill>
              <a:latin typeface="Baloo"/>
            </a:endParaRPr>
          </a:p>
          <a:p>
            <a:pPr algn="ctr">
              <a:lnSpc>
                <a:spcPts val="8000"/>
              </a:lnSpc>
            </a:pP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Bày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tiệc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cho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</a:t>
            </a:r>
            <a:r>
              <a:rPr lang="en-US" sz="8000" dirty="0" err="1" smtClean="0">
                <a:solidFill>
                  <a:srgbClr val="333034"/>
                </a:solidFill>
                <a:latin typeface="Baloo"/>
              </a:rPr>
              <a:t>Thỏ</a:t>
            </a:r>
            <a:r>
              <a:rPr lang="en-US" sz="8000" dirty="0" smtClean="0">
                <a:solidFill>
                  <a:srgbClr val="333034"/>
                </a:solidFill>
                <a:latin typeface="Baloo"/>
              </a:rPr>
              <a:t> con</a:t>
            </a:r>
            <a:endParaRPr lang="en-US" sz="8000" dirty="0">
              <a:solidFill>
                <a:srgbClr val="333034"/>
              </a:solidFill>
              <a:latin typeface="Baloo"/>
            </a:endParaRP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huc mưng sinh nhạt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127</Words>
  <Application>Microsoft Office PowerPoint</Application>
  <PresentationFormat>Custom</PresentationFormat>
  <Paragraphs>22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ไอติม</vt:lpstr>
      <vt:lpstr>Calibri</vt:lpstr>
      <vt:lpstr>Baloo</vt:lpstr>
      <vt:lpstr>Arial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Sữa</dc:title>
  <cp:lastModifiedBy>Phong7T2</cp:lastModifiedBy>
  <cp:revision>24</cp:revision>
  <dcterms:created xsi:type="dcterms:W3CDTF">2006-08-16T00:00:00Z</dcterms:created>
  <dcterms:modified xsi:type="dcterms:W3CDTF">2023-10-30T08:14:37Z</dcterms:modified>
  <dc:identifier>DAFPL_bB9Gk</dc:identifier>
</cp:coreProperties>
</file>