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84" r:id="rId17"/>
    <p:sldId id="272" r:id="rId18"/>
    <p:sldId id="273" r:id="rId19"/>
    <p:sldId id="275" r:id="rId20"/>
    <p:sldId id="277" r:id="rId21"/>
    <p:sldId id="274" r:id="rId22"/>
    <p:sldId id="276" r:id="rId23"/>
    <p:sldId id="278" r:id="rId24"/>
    <p:sldId id="279" r:id="rId25"/>
    <p:sldId id="280" r:id="rId26"/>
    <p:sldId id="281" r:id="rId27"/>
    <p:sldId id="283" r:id="rId28"/>
    <p:sldId id="287" r:id="rId29"/>
    <p:sldId id="288" r:id="rId30"/>
    <p:sldId id="28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75A710-CAED-48E0-B054-B97826F5CAC9}"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67387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5A710-CAED-48E0-B054-B97826F5CAC9}"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285570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5A710-CAED-48E0-B054-B97826F5CAC9}"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15418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5A710-CAED-48E0-B054-B97826F5CAC9}"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8039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75A710-CAED-48E0-B054-B97826F5CAC9}"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91748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75A710-CAED-48E0-B054-B97826F5CAC9}"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14972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75A710-CAED-48E0-B054-B97826F5CAC9}" type="datetimeFigureOut">
              <a:rPr lang="en-US" smtClean="0"/>
              <a:t>12/29/2023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62343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5A710-CAED-48E0-B054-B97826F5CAC9}" type="datetimeFigureOut">
              <a:rPr lang="en-US" smtClean="0"/>
              <a:t>12/29/2023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43111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5A710-CAED-48E0-B054-B97826F5CAC9}" type="datetimeFigureOut">
              <a:rPr lang="en-US" smtClean="0"/>
              <a:t>12/29/2023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86293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75A710-CAED-48E0-B054-B97826F5CAC9}"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99406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75A710-CAED-48E0-B054-B97826F5CAC9}"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604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5A710-CAED-48E0-B054-B97826F5CAC9}" type="datetimeFigureOut">
              <a:rPr lang="en-US" smtClean="0"/>
              <a:t>12/29/2023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1136D-A481-42A3-9B8D-44CF87275AD4}" type="slidenum">
              <a:rPr lang="en-US" smtClean="0"/>
              <a:t>‹#›</a:t>
            </a:fld>
            <a:endParaRPr lang="en-US"/>
          </a:p>
        </p:txBody>
      </p:sp>
    </p:spTree>
    <p:extLst>
      <p:ext uri="{BB962C8B-B14F-4D97-AF65-F5344CB8AC3E}">
        <p14:creationId xmlns:p14="http://schemas.microsoft.com/office/powerpoint/2010/main" val="88247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2.wav"/><Relationship Id="rId7"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2.wav"/><Relationship Id="rId7"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7.gif"/><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wav"/><Relationship Id="rId7"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4.png"/><Relationship Id="rId10" Type="http://schemas.openxmlformats.org/officeDocument/2006/relationships/image" Target="../media/image26.jpeg"/><Relationship Id="rId4" Type="http://schemas.openxmlformats.org/officeDocument/2006/relationships/image" Target="../media/image1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1893853"/>
            <a:ext cx="12192000" cy="646331"/>
          </a:xfrm>
          <a:prstGeom prst="rect">
            <a:avLst/>
          </a:prstGeom>
          <a:noFill/>
        </p:spPr>
        <p:txBody>
          <a:bodyPr wrap="square" rtlCol="0">
            <a:spAutoFit/>
          </a:bodyPr>
          <a:lstStyle/>
          <a:p>
            <a:pPr algn="ctr"/>
            <a:r>
              <a:rPr lang="en-US" sz="3600" b="1" dirty="0" smtClean="0">
                <a:solidFill>
                  <a:srgbClr val="C00000"/>
                </a:solidFill>
                <a:latin typeface="Arial" panose="020B0604020202020204" pitchFamily="34" charset="0"/>
                <a:cs typeface="Arial" panose="020B0604020202020204" pitchFamily="34" charset="0"/>
              </a:rPr>
              <a:t>KẾ HOẠCH HOẠT ĐỘNG HỌC</a:t>
            </a:r>
            <a:endParaRPr lang="en-US" sz="36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0" y="2653288"/>
            <a:ext cx="12192000" cy="1384995"/>
          </a:xfrm>
          <a:prstGeom prst="rect">
            <a:avLst/>
          </a:prstGeom>
          <a:noFill/>
        </p:spPr>
        <p:txBody>
          <a:bodyPr wrap="square" rtlCol="0">
            <a:spAutoFit/>
          </a:bodyPr>
          <a:lstStyle/>
          <a:p>
            <a:pPr algn="ctr">
              <a:lnSpc>
                <a:spcPct val="150000"/>
              </a:lnSpc>
            </a:pPr>
            <a:r>
              <a:rPr lang="en-US" sz="2800" dirty="0" smtClean="0">
                <a:solidFill>
                  <a:srgbClr val="002060"/>
                </a:solidFill>
                <a:latin typeface="Arial" panose="020B0604020202020204" pitchFamily="34" charset="0"/>
                <a:cs typeface="Arial" panose="020B0604020202020204" pitchFamily="34" charset="0"/>
              </a:rPr>
              <a:t>Hoạt động: Khám phá xã hội</a:t>
            </a:r>
          </a:p>
          <a:p>
            <a:pPr algn="ctr">
              <a:lnSpc>
                <a:spcPct val="150000"/>
              </a:lnSpc>
            </a:pPr>
            <a:r>
              <a:rPr lang="en-US" sz="2800" dirty="0" smtClean="0">
                <a:solidFill>
                  <a:srgbClr val="002060"/>
                </a:solidFill>
                <a:latin typeface="Arial" panose="020B0604020202020204" pitchFamily="34" charset="0"/>
                <a:cs typeface="Arial" panose="020B0604020202020204" pitchFamily="34" charset="0"/>
              </a:rPr>
              <a:t>Đề tài: Bé biết gấp quần áo gọn gàng</a:t>
            </a:r>
            <a:endParaRPr lang="en-US" sz="2800"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528" y="4965241"/>
            <a:ext cx="2151927" cy="1821965"/>
          </a:xfrm>
          <a:prstGeom prst="rect">
            <a:avLst/>
          </a:prstGeom>
        </p:spPr>
      </p:pic>
      <p:pic>
        <p:nvPicPr>
          <p:cNvPr id="1026" name="Picture 2" descr="Káº¿t quáº£ hÃ¬nh áº£nh cho baby clothes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0777"/>
            <a:ext cx="3241964" cy="157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9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Qua 2 cách gấp của hai bạn, bạn nào gấp gọn gàng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Bạn Chi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Bạn Anh</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scontent.fdad3-3.fna.fbcdn.net/v/t1.15752-9/71237790_2476346709260598_4076998453052309504_n.jpg?_nc_cat=109&amp;_nc_oc=AQnXEm7sbisOImpm_wlaBY28CaqqAYqXjoHNQE8U8rCWGn0BIbGraZ7Hy2h2iPoaFAvkB0Oc4Ngjx2NN6iVkKrD1&amp;_nc_ht=scontent.fdad3-3.fna&amp;oh=b337b99a56bbb3d7a96cce406e421c1c&amp;oe=5E38D2A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521" b="10656"/>
          <a:stretch/>
        </p:blipFill>
        <p:spPr bwMode="auto">
          <a:xfrm>
            <a:off x="3097698" y="1957527"/>
            <a:ext cx="1214702" cy="161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 name="Picture 2" descr="https://scontent.fdad3-2.fna.fbcdn.net/v/t1.15752-9/70828625_425111831467274_7806985719209000960_n.jpg?_nc_cat=105&amp;_nc_oc=AQluEBuFoJ-AkbHlKBM4e1zdMmqrlGwszCfrP2_JdTj0l605HAK_-MtdOA3lYpftoWLJFim1B11t0V9dLDSmc5CQ&amp;_nc_ht=scontent.fdad3-2.fna&amp;oh=0ae1218e5abf4cb55c874b548632e4a2&amp;oe=5E29A69C"/>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t="22969" b="1675"/>
          <a:stretch/>
        </p:blipFill>
        <p:spPr bwMode="auto">
          <a:xfrm>
            <a:off x="3050220" y="4209425"/>
            <a:ext cx="1213200" cy="161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9062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248693"/>
          </a:xfrm>
          <a:prstGeom prst="rect">
            <a:avLst/>
          </a:prstGeom>
        </p:spPr>
        <p:txBody>
          <a:bodyPr wrap="square">
            <a:spAutoFit/>
          </a:bodyPr>
          <a:lstStyle/>
          <a:p>
            <a:pPr indent="539750">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b) Hoạt động 2: Cô hướng dẫn cách gấp quần áo</a:t>
            </a:r>
          </a:p>
          <a:p>
            <a:pPr indent="539750" algn="just">
              <a:lnSpc>
                <a:spcPct val="150000"/>
              </a:lnSpc>
            </a:pPr>
            <a:r>
              <a:rPr lang="vi-VN" sz="2400" dirty="0">
                <a:solidFill>
                  <a:schemeClr val="accent6">
                    <a:lumMod val="50000"/>
                  </a:schemeClr>
                </a:solidFill>
                <a:cs typeface="Arial" panose="020B0604020202020204" pitchFamily="34" charset="0"/>
              </a:rPr>
              <a:t>Cô thấy lớp mình bạn nào cũng gấp được quần áo nhưng để gọn và đẹp hơn </a:t>
            </a:r>
            <a:r>
              <a:rPr lang="vi-VN" sz="2400" dirty="0" smtClean="0">
                <a:solidFill>
                  <a:schemeClr val="accent6">
                    <a:lumMod val="50000"/>
                  </a:schemeClr>
                </a:solidFill>
                <a:cs typeface="Arial" panose="020B0604020202020204" pitchFamily="34" charset="0"/>
              </a:rPr>
              <a:t>Cô</a:t>
            </a:r>
            <a:r>
              <a:rPr lang="en-US" sz="2400" dirty="0" smtClean="0">
                <a:solidFill>
                  <a:schemeClr val="accent6">
                    <a:lumMod val="50000"/>
                  </a:schemeClr>
                </a:solidFill>
                <a:cs typeface="Arial" panose="020B0604020202020204" pitchFamily="34" charset="0"/>
              </a:rPr>
              <a:t> </a:t>
            </a:r>
            <a:r>
              <a:rPr lang="en-US" sz="2400" dirty="0" smtClean="0">
                <a:solidFill>
                  <a:schemeClr val="accent6">
                    <a:lumMod val="50000"/>
                  </a:schemeClr>
                </a:solidFill>
                <a:latin typeface="Arial" panose="020B0604020202020204" pitchFamily="34" charset="0"/>
                <a:cs typeface="Arial" panose="020B0604020202020204" pitchFamily="34" charset="0"/>
              </a:rPr>
              <a:t>sẽ</a:t>
            </a:r>
            <a:r>
              <a:rPr lang="vi-VN" sz="2400" dirty="0" smtClean="0">
                <a:solidFill>
                  <a:schemeClr val="accent6">
                    <a:lumMod val="50000"/>
                  </a:schemeClr>
                </a:solidFill>
                <a:cs typeface="Arial" panose="020B0604020202020204" pitchFamily="34" charset="0"/>
              </a:rPr>
              <a:t> </a:t>
            </a:r>
            <a:r>
              <a:rPr lang="vi-VN" sz="2400" dirty="0">
                <a:solidFill>
                  <a:schemeClr val="accent6">
                    <a:lumMod val="50000"/>
                  </a:schemeClr>
                </a:solidFill>
                <a:cs typeface="Arial" panose="020B0604020202020204" pitchFamily="34" charset="0"/>
              </a:rPr>
              <a:t>hướng dẫn cho lớp mình gấp quần áo gọn gàng và đẹp. Trước khi cô làm mẫu Cô có câu hỏi cho lớp mình. Đây là gì </a:t>
            </a:r>
            <a:r>
              <a:rPr lang="vi-VN" sz="2400" dirty="0" smtClean="0">
                <a:solidFill>
                  <a:schemeClr val="accent6">
                    <a:lumMod val="50000"/>
                  </a:schemeClr>
                </a:solidFill>
                <a:cs typeface="Arial" panose="020B0604020202020204" pitchFamily="34" charset="0"/>
              </a:rPr>
              <a:t>nào</a:t>
            </a:r>
            <a:r>
              <a:rPr lang="en-US" sz="2400" dirty="0" smtClean="0">
                <a:solidFill>
                  <a:schemeClr val="accent6">
                    <a:lumMod val="50000"/>
                  </a:schemeClr>
                </a:solidFill>
                <a:cs typeface="Arial" panose="020B0604020202020204" pitchFamily="34" charset="0"/>
              </a:rPr>
              <a:t> </a:t>
            </a:r>
            <a:r>
              <a:rPr lang="vi-VN" sz="2400" dirty="0" smtClean="0">
                <a:solidFill>
                  <a:schemeClr val="accent6">
                    <a:lumMod val="50000"/>
                  </a:schemeClr>
                </a:solidFill>
                <a:cs typeface="Arial" panose="020B0604020202020204" pitchFamily="34" charset="0"/>
              </a:rPr>
              <a:t>?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2173" t="6461" r="50274" b="6704"/>
          <a:stretch/>
        </p:blipFill>
        <p:spPr>
          <a:xfrm>
            <a:off x="1343891" y="3791911"/>
            <a:ext cx="2064328" cy="20104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635" y="3791911"/>
            <a:ext cx="1531983" cy="2054250"/>
          </a:xfrm>
          <a:prstGeom prst="rect">
            <a:avLst/>
          </a:prstGeom>
        </p:spPr>
      </p:pic>
      <p:pic>
        <p:nvPicPr>
          <p:cNvPr id="10" name="Picture 9" descr="C:\Users\Windows 10 TIMT\Desktop\tay dài.jpg"/>
          <p:cNvPicPr/>
          <p:nvPr/>
        </p:nvPicPr>
        <p:blipFill>
          <a:blip r:embed="rId4">
            <a:extLst>
              <a:ext uri="{28A0092B-C50C-407E-A947-70E740481C1C}">
                <a14:useLocalDpi xmlns:a14="http://schemas.microsoft.com/office/drawing/2010/main" val="0"/>
              </a:ext>
            </a:extLst>
          </a:blip>
          <a:srcRect/>
          <a:stretch>
            <a:fillRect/>
          </a:stretch>
        </p:blipFill>
        <p:spPr bwMode="auto">
          <a:xfrm>
            <a:off x="6283034" y="3791911"/>
            <a:ext cx="2237510" cy="2237510"/>
          </a:xfrm>
          <a:prstGeom prst="rect">
            <a:avLst/>
          </a:prstGeom>
          <a:noFill/>
          <a:ln>
            <a:noFill/>
          </a:ln>
        </p:spPr>
      </p:pic>
      <p:pic>
        <p:nvPicPr>
          <p:cNvPr id="10246" name="Picture 6"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5393" y="3654934"/>
            <a:ext cx="2393661" cy="23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59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Đây là phần nào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Cổ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6898427" y="1447293"/>
            <a:ext cx="2385103" cy="2322883"/>
          </a:xfrm>
          <a:prstGeom prst="rect">
            <a:avLst/>
          </a:prstGeom>
        </p:spPr>
      </p:pic>
      <p:sp>
        <p:nvSpPr>
          <p:cNvPr id="2" name="Oval 1"/>
          <p:cNvSpPr/>
          <p:nvPr/>
        </p:nvSpPr>
        <p:spPr>
          <a:xfrm>
            <a:off x="7662549" y="1134889"/>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7"/>
          <a:srcRect l="13839" t="6459" r="63183" b="73478"/>
          <a:stretch/>
        </p:blipFill>
        <p:spPr>
          <a:xfrm>
            <a:off x="2614583" y="2317649"/>
            <a:ext cx="1664851" cy="775274"/>
          </a:xfrm>
          <a:prstGeom prst="rect">
            <a:avLst/>
          </a:prstGeom>
        </p:spPr>
      </p:pic>
      <p:pic>
        <p:nvPicPr>
          <p:cNvPr id="18" name="Picture 17"/>
          <p:cNvPicPr>
            <a:picLocks noChangeAspect="1"/>
          </p:cNvPicPr>
          <p:nvPr/>
        </p:nvPicPr>
        <p:blipFill rotWithShape="1">
          <a:blip r:embed="rId7"/>
          <a:srcRect l="2173" t="19937" r="50274" b="51340"/>
          <a:stretch/>
        </p:blipFill>
        <p:spPr>
          <a:xfrm>
            <a:off x="2203574" y="4648431"/>
            <a:ext cx="2486867" cy="801138"/>
          </a:xfrm>
          <a:prstGeom prst="rect">
            <a:avLst/>
          </a:prstGeom>
        </p:spPr>
      </p:pic>
    </p:spTree>
    <p:extLst>
      <p:ext uri="{BB962C8B-B14F-4D97-AF65-F5344CB8AC3E}">
        <p14:creationId xmlns:p14="http://schemas.microsoft.com/office/powerpoint/2010/main" val="316085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9" presetClass="exit" presetSubtype="0" fill="hold" nodeType="withEffect">
                                  <p:stCondLst>
                                    <p:cond delay="0"/>
                                  </p:stCondLst>
                                  <p:childTnLst>
                                    <p:animEffect transition="out" filter="dissolv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Đây là phần nào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Cổ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6898427" y="1447293"/>
            <a:ext cx="2385103" cy="2322883"/>
          </a:xfrm>
          <a:prstGeom prst="rect">
            <a:avLst/>
          </a:prstGeom>
        </p:spPr>
      </p:pic>
      <p:sp>
        <p:nvSpPr>
          <p:cNvPr id="2" name="Oval 1"/>
          <p:cNvSpPr/>
          <p:nvPr/>
        </p:nvSpPr>
        <p:spPr>
          <a:xfrm>
            <a:off x="6781482" y="1897124"/>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7"/>
          <a:srcRect l="13839" t="6459" r="63183" b="73478"/>
          <a:stretch/>
        </p:blipFill>
        <p:spPr>
          <a:xfrm>
            <a:off x="2698617" y="4552427"/>
            <a:ext cx="1664851" cy="775274"/>
          </a:xfrm>
          <a:prstGeom prst="rect">
            <a:avLst/>
          </a:prstGeom>
        </p:spPr>
      </p:pic>
      <p:sp>
        <p:nvSpPr>
          <p:cNvPr id="18" name="Oval 17"/>
          <p:cNvSpPr/>
          <p:nvPr/>
        </p:nvSpPr>
        <p:spPr>
          <a:xfrm>
            <a:off x="8596911" y="1952623"/>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7"/>
          <a:srcRect l="2173" t="19937" r="50274" b="51340"/>
          <a:stretch/>
        </p:blipFill>
        <p:spPr>
          <a:xfrm>
            <a:off x="2375395" y="2406694"/>
            <a:ext cx="2486867" cy="801138"/>
          </a:xfrm>
          <a:prstGeom prst="rect">
            <a:avLst/>
          </a:prstGeom>
        </p:spPr>
      </p:pic>
    </p:spTree>
    <p:extLst>
      <p:ext uri="{BB962C8B-B14F-4D97-AF65-F5344CB8AC3E}">
        <p14:creationId xmlns:p14="http://schemas.microsoft.com/office/powerpoint/2010/main" val="2083788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subTnLst>
                                    <p:audio>
                                      <p:cMediaNode>
                                        <p:cTn display="0" masterRel="sameClick">
                                          <p:stCondLst>
                                            <p:cond evt="begin" delay="0">
                                              <p:tn val="14"/>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9" presetClass="exit" presetSubtype="0" fill="hold" grpId="0"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P spid="2"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Đây là mặt phải hay mặt trái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491937" y="4002363"/>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2799156" y="4067323"/>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Mặt phải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992" y="3903002"/>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491937" y="2356536"/>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2799156" y="2389015"/>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Mặt trái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514" y="2462939"/>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5762354" y="1782923"/>
            <a:ext cx="2385103" cy="2322883"/>
          </a:xfrm>
          <a:prstGeom prst="rect">
            <a:avLst/>
          </a:prstGeom>
        </p:spPr>
      </p:pic>
    </p:spTree>
    <p:extLst>
      <p:ext uri="{BB962C8B-B14F-4D97-AF65-F5344CB8AC3E}">
        <p14:creationId xmlns:p14="http://schemas.microsoft.com/office/powerpoint/2010/main" val="120371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140697"/>
          </a:xfrm>
          <a:prstGeom prst="rect">
            <a:avLst/>
          </a:prstGeom>
        </p:spPr>
        <p:txBody>
          <a:bodyPr wrap="square">
            <a:spAutoFit/>
          </a:bodyPr>
          <a:lstStyle/>
          <a:p>
            <a:pPr indent="539750" algn="just">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đã trả lời thật là giỏi các câu hỏi của Cô đặt ra, bây giờ các con hãy cùng xem Cô </a:t>
            </a:r>
            <a:r>
              <a:rPr lang="vi-VN" sz="2400" dirty="0">
                <a:solidFill>
                  <a:schemeClr val="accent6">
                    <a:lumMod val="50000"/>
                  </a:schemeClr>
                </a:solidFill>
                <a:latin typeface="Arial" panose="020B0604020202020204" pitchFamily="34" charset="0"/>
                <a:cs typeface="Arial" panose="020B0604020202020204" pitchFamily="34" charset="0"/>
              </a:rPr>
              <a:t>hướng dẫn cách gấp áo </a:t>
            </a:r>
            <a:r>
              <a:rPr lang="vi-VN" sz="2400" dirty="0" smtClean="0">
                <a:solidFill>
                  <a:schemeClr val="accent6">
                    <a:lumMod val="50000"/>
                  </a:schemeClr>
                </a:solidFill>
                <a:latin typeface="Arial" panose="020B0604020202020204" pitchFamily="34" charset="0"/>
                <a:cs typeface="Arial" panose="020B0604020202020204" pitchFamily="34" charset="0"/>
              </a:rPr>
              <a:t>nh</a:t>
            </a:r>
            <a:r>
              <a:rPr lang="en-US" sz="2400" dirty="0" smtClean="0">
                <a:solidFill>
                  <a:schemeClr val="accent6">
                    <a:lumMod val="50000"/>
                  </a:schemeClr>
                </a:solidFill>
                <a:latin typeface="Arial" panose="020B0604020202020204" pitchFamily="34" charset="0"/>
                <a:cs typeface="Arial" panose="020B0604020202020204" pitchFamily="34" charset="0"/>
              </a:rPr>
              <a:t>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2290" name="Picture 2" descr="Káº¿t quáº£ hÃ¬nh áº£nh cho fold cloth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7706"/>
          <a:stretch/>
        </p:blipFill>
        <p:spPr bwMode="auto">
          <a:xfrm>
            <a:off x="8146473" y="3539528"/>
            <a:ext cx="3491056" cy="26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4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OCOT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9039"/>
          </a:xfrm>
          <a:prstGeom prst="rect">
            <a:avLst/>
          </a:prstGeom>
        </p:spPr>
      </p:pic>
    </p:spTree>
    <p:extLst>
      <p:ext uri="{BB962C8B-B14F-4D97-AF65-F5344CB8AC3E}">
        <p14:creationId xmlns:p14="http://schemas.microsoft.com/office/powerpoint/2010/main" val="9153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C</a:t>
            </a:r>
            <a:r>
              <a:rPr lang="vi-VN" sz="2400" dirty="0" smtClean="0">
                <a:solidFill>
                  <a:srgbClr val="002060"/>
                </a:solidFill>
                <a:cs typeface="Arial" panose="020B0604020202020204" pitchFamily="34" charset="0"/>
              </a:rPr>
              <a:t>ác </a:t>
            </a:r>
            <a:r>
              <a:rPr lang="vi-VN" sz="2400" dirty="0">
                <a:solidFill>
                  <a:srgbClr val="002060"/>
                </a:solidFill>
                <a:cs typeface="Arial" panose="020B0604020202020204" pitchFamily="34" charset="0"/>
              </a:rPr>
              <a:t>con cùng lấy áo gấp cùng cô nào. Trước tiên 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Trải thẳng áo ra</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scontent.fdad3-2.fna.fbcdn.net/v/t1.15752-9/71333393_2445375492184298_2898898346917756928_n.jpg?_nc_cat=104&amp;_nc_oc=AQm1wUkxRqKonpTmbYuXYaEl9GToiM3JSGcH3IjWBgcpmZDUJjdTvi8pgSrcCANKMWghnw81X3ugPHZD-fm2UAqr&amp;_nc_ht=scontent.fdad3-2.fna&amp;oh=f3948d7818bddd548f8736c9cc8a7186&amp;oe=5DFA30D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59" r="13530"/>
          <a:stretch/>
        </p:blipFill>
        <p:spPr bwMode="auto">
          <a:xfrm>
            <a:off x="2584067" y="2185059"/>
            <a:ext cx="1890951" cy="136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392"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3848" r="24446" b="6278"/>
          <a:stretch/>
        </p:blipFill>
        <p:spPr bwMode="auto">
          <a:xfrm>
            <a:off x="2585018" y="4338825"/>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59934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6392"/>
                                        </p:tgtEl>
                                      </p:cBhvr>
                                    </p:animEffect>
                                    <p:set>
                                      <p:cBhvr>
                                        <p:cTn id="22" dur="1" fill="hold">
                                          <p:stCondLst>
                                            <p:cond delay="499"/>
                                          </p:stCondLst>
                                        </p:cTn>
                                        <p:tgtEl>
                                          <p:spTgt spid="1639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vi-VN" sz="2400" dirty="0" smtClean="0">
                <a:solidFill>
                  <a:srgbClr val="002060"/>
                </a:solidFill>
                <a:cs typeface="Arial" panose="020B0604020202020204" pitchFamily="34" charset="0"/>
              </a:rPr>
              <a:t>T</a:t>
            </a:r>
            <a:r>
              <a:rPr lang="en-US" sz="2400" dirty="0" err="1" smtClean="0">
                <a:solidFill>
                  <a:srgbClr val="002060"/>
                </a:solidFill>
                <a:latin typeface="Arial" panose="020B0604020202020204" pitchFamily="34" charset="0"/>
                <a:cs typeface="Arial" panose="020B0604020202020204" pitchFamily="34" charset="0"/>
              </a:rPr>
              <a:t>iếp</a:t>
            </a:r>
            <a:r>
              <a:rPr lang="en-US" sz="2400" dirty="0" smtClean="0">
                <a:solidFill>
                  <a:srgbClr val="002060"/>
                </a:solidFill>
                <a:latin typeface="Arial" panose="020B0604020202020204" pitchFamily="34" charset="0"/>
                <a:cs typeface="Arial" panose="020B0604020202020204" pitchFamily="34" charset="0"/>
              </a:rPr>
              <a:t> đến, các con</a:t>
            </a:r>
            <a:r>
              <a:rPr lang="vi-VN" sz="2400" dirty="0" smtClean="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4723711"/>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Trải thẳng áo ra</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23848" r="24446" b="6278"/>
          <a:stretch/>
        </p:blipFill>
        <p:spPr bwMode="auto">
          <a:xfrm>
            <a:off x="2612727" y="2084328"/>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Picture 4" descr="https://scontent.fdad3-2.fna.fbcdn.net/v/t1.15752-9/71333393_2445375492184298_2898898346917756928_n.jpg?_nc_cat=104&amp;_nc_oc=AQm1wUkxRqKonpTmbYuXYaEl9GToiM3JSGcH3IjWBgcpmZDUJjdTvi8pgSrcCANKMWghnw81X3ugPHZD-fm2UAqr&amp;_nc_ht=scontent.fdad3-2.fna&amp;oh=f3948d7818bddd548f8736c9cc8a7186&amp;oe=5DFA30D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59" r="13530"/>
          <a:stretch/>
        </p:blipFill>
        <p:spPr bwMode="auto">
          <a:xfrm>
            <a:off x="2612727" y="4338365"/>
            <a:ext cx="1890951" cy="136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87613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Nếu áo ba lỗ, các Con có gấp tay áo không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42554" y="3834438"/>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2537752" y="3866918"/>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Không gấp 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609" y="3735077"/>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42554" y="234189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2537752" y="234189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Có gấp 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4131" y="244830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6669" y="1254079"/>
            <a:ext cx="1531983" cy="2054250"/>
          </a:xfrm>
          <a:prstGeom prst="rect">
            <a:avLst/>
          </a:prstGeom>
        </p:spPr>
      </p:pic>
    </p:spTree>
    <p:extLst>
      <p:ext uri="{BB962C8B-B14F-4D97-AF65-F5344CB8AC3E}">
        <p14:creationId xmlns:p14="http://schemas.microsoft.com/office/powerpoint/2010/main" val="2591815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47140">
            <a:off x="8780850" y="4087168"/>
            <a:ext cx="3141807" cy="2214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 MỤC ĐÍCH YÊU CẦU</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050" name="Picture 2" descr="HÃ¬nh áº£nh cÃ³ liÃªn qua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582"/>
          <a:stretch/>
        </p:blipFill>
        <p:spPr bwMode="auto">
          <a:xfrm>
            <a:off x="7731163" y="512619"/>
            <a:ext cx="4239164" cy="15378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9491" y="1281546"/>
            <a:ext cx="7924800" cy="3046988"/>
          </a:xfrm>
          <a:prstGeom prst="rect">
            <a:avLst/>
          </a:prstGeom>
        </p:spPr>
        <p:txBody>
          <a:bodyPr wrap="square">
            <a:spAutoFit/>
          </a:bodyPr>
          <a:lstStyle/>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Trẻ biết xếp quần áo gọn gàng, ngay ngắn. </a:t>
            </a:r>
          </a:p>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Rèn kỹ năng gấp quần áo ngay ngắn, đúng cách, kỹ năng quan sát, chú ý, ghi nhớ thực hiện.</a:t>
            </a:r>
          </a:p>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Giáo dục trẻ biết tự phục vụ bản thân.</a:t>
            </a:r>
          </a:p>
        </p:txBody>
      </p:sp>
      <p:pic>
        <p:nvPicPr>
          <p:cNvPr id="2052" name="Picture 4" descr="Káº¿t quáº£ hÃ¬nh áº£nh cho bÃ© gáº¥p Ã¡o quáº§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1168">
            <a:off x="7683493" y="2320716"/>
            <a:ext cx="3086389" cy="2314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697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vi-VN" sz="2400" dirty="0" smtClean="0">
                <a:solidFill>
                  <a:srgbClr val="002060"/>
                </a:solidFill>
                <a:cs typeface="Arial" panose="020B0604020202020204" pitchFamily="34" charset="0"/>
              </a:rPr>
              <a:t>T</a:t>
            </a:r>
            <a:r>
              <a:rPr lang="en-US" sz="2400" dirty="0" err="1" smtClean="0">
                <a:solidFill>
                  <a:srgbClr val="002060"/>
                </a:solidFill>
                <a:latin typeface="Arial" panose="020B0604020202020204" pitchFamily="34" charset="0"/>
                <a:cs typeface="Arial" panose="020B0604020202020204" pitchFamily="34" charset="0"/>
              </a:rPr>
              <a:t>iếp</a:t>
            </a:r>
            <a:r>
              <a:rPr lang="en-US" sz="2400" dirty="0" smtClean="0">
                <a:solidFill>
                  <a:srgbClr val="002060"/>
                </a:solidFill>
                <a:latin typeface="Arial" panose="020B0604020202020204" pitchFamily="34" charset="0"/>
                <a:cs typeface="Arial" panose="020B0604020202020204" pitchFamily="34" charset="0"/>
              </a:rPr>
              <a:t> đến, các con</a:t>
            </a:r>
            <a:r>
              <a:rPr lang="vi-VN" sz="2400" dirty="0" smtClean="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tiếp theo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4" y="2505094"/>
            <a:ext cx="5137665"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áo đến hết phần thừa của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4723711"/>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tay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23848" r="24446" b="6278"/>
          <a:stretch/>
        </p:blipFill>
        <p:spPr bwMode="auto">
          <a:xfrm>
            <a:off x="2462819" y="4291550"/>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508" name="Picture 4" descr="https://scontent.fdad3-1.fna.fbcdn.net/v/t1.15752-9/71874467_771983409924186_3961204906391502848_n.jpg?_nc_cat=102&amp;_nc_oc=AQnlPya1avd98i6QqLcunYpDH6B2wViXiZiWTYTUklXHLxA_s-GPJL1hfsx3Bo_fFnw4xpEAw5LBT1QOiZQsNoHT&amp;_nc_ht=scontent.fdad3-1.fna&amp;oh=a6825e5be4b8a422c4af7ced88722188&amp;oe=5DFE29ED"/>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6073" r="10397" b="14899"/>
          <a:stretch/>
        </p:blipFill>
        <p:spPr bwMode="auto">
          <a:xfrm>
            <a:off x="2502008" y="2116977"/>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54973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Cuối cùng, các con</a:t>
            </a:r>
            <a:r>
              <a:rPr lang="vi-VN" sz="2400" dirty="0" smtClean="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4546791"/>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457927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Quay dọc, gấp đôi lại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4447430"/>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2217373"/>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2217372"/>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hết phần thừa của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323776"/>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scontent.fdad3-2.fna.fbcdn.net/v/t1.15752-9/71149934_2474990125913311_5670937911260872704_n.jpg?_nc_cat=104&amp;_nc_oc=AQkhO9DprsGZiu-LVEM7PvA619Dofp4WaPfKLAFQlonP6rGWH4KYfl1r619t2dbtW7iHJs6ExC6bFIseqDyE07RB&amp;_nc_ht=scontent.fdad3-2.fna&amp;oh=466edef12c95f401d6e973af9eae7dfe&amp;oe=5DFEA131"/>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12528" r="7305" b="16725"/>
          <a:stretch/>
        </p:blipFill>
        <p:spPr bwMode="auto">
          <a:xfrm>
            <a:off x="2547597" y="4190985"/>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Picture 4" descr="https://scontent.fdad3-1.fna.fbcdn.net/v/t1.15752-9/71874467_771983409924186_3961204906391502848_n.jpg?_nc_cat=102&amp;_nc_oc=AQnlPya1avd98i6QqLcunYpDH6B2wViXiZiWTYTUklXHLxA_s-GPJL1hfsx3Bo_fFnw4xpEAw5LBT1QOiZQsNoHT&amp;_nc_ht=scontent.fdad3-1.fna&amp;oh=a6825e5be4b8a422c4af7ced88722188&amp;oe=5DFE29ED"/>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6073" r="10397" b="14899"/>
          <a:stretch/>
        </p:blipFill>
        <p:spPr bwMode="auto">
          <a:xfrm>
            <a:off x="2547597" y="1897603"/>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2030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577850"/>
          </a:xfrm>
          <a:prstGeom prst="rect">
            <a:avLst/>
          </a:prstGeom>
        </p:spPr>
        <p:txBody>
          <a:bodyPr wrap="square">
            <a:spAutoFit/>
          </a:bodyPr>
          <a:lstStyle/>
          <a:p>
            <a:pPr indent="539750">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xem đây là quần gì nhé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7410" name="Picture 2" descr="Káº¿t quáº£ hÃ¬nh áº£nh cho trousers children"/>
          <p:cNvPicPr>
            <a:picLocks noChangeAspect="1" noChangeArrowheads="1"/>
          </p:cNvPicPr>
          <p:nvPr/>
        </p:nvPicPr>
        <p:blipFill rotWithShape="1">
          <a:blip r:embed="rId2">
            <a:extLst>
              <a:ext uri="{28A0092B-C50C-407E-A947-70E740481C1C}">
                <a14:useLocalDpi xmlns:a14="http://schemas.microsoft.com/office/drawing/2010/main" val="0"/>
              </a:ext>
            </a:extLst>
          </a:blip>
          <a:srcRect l="21715" t="9384" r="21448" b="7775"/>
          <a:stretch/>
        </p:blipFill>
        <p:spPr bwMode="auto">
          <a:xfrm>
            <a:off x="1569523" y="2069957"/>
            <a:ext cx="2683163" cy="391083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030" y="2069957"/>
            <a:ext cx="2800741" cy="280074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Káº¿t quáº£ hÃ¬nh áº£nh cho short skirt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741" y="2133002"/>
            <a:ext cx="2748715" cy="274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44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577850"/>
          </a:xfrm>
          <a:prstGeom prst="rect">
            <a:avLst/>
          </a:prstGeom>
        </p:spPr>
        <p:txBody>
          <a:bodyPr wrap="square">
            <a:spAutoFit/>
          </a:bodyPr>
          <a:lstStyle/>
          <a:p>
            <a:pPr indent="539750">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xem đây là quần gì nhé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741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116" y="2254251"/>
            <a:ext cx="3468398" cy="346839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6940633" y="2329420"/>
            <a:ext cx="1358734" cy="30510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8441166" y="1955347"/>
            <a:ext cx="2088861" cy="74814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Lưng quần</a:t>
            </a:r>
            <a:endParaRPr lang="en-US" sz="2400" dirty="0">
              <a:latin typeface="Arial" panose="020B0604020202020204" pitchFamily="34" charset="0"/>
              <a:cs typeface="Arial" panose="020B0604020202020204" pitchFamily="34" charset="0"/>
            </a:endParaRPr>
          </a:p>
        </p:txBody>
      </p:sp>
      <p:sp>
        <p:nvSpPr>
          <p:cNvPr id="13" name="Rounded Rectangle 12"/>
          <p:cNvSpPr/>
          <p:nvPr/>
        </p:nvSpPr>
        <p:spPr>
          <a:xfrm>
            <a:off x="748594" y="4987997"/>
            <a:ext cx="2088861" cy="748146"/>
          </a:xfrm>
          <a:prstGeom prst="round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Ống quần</a:t>
            </a:r>
            <a:endParaRPr lang="en-US" sz="2400" dirty="0">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3048000" y="4565032"/>
            <a:ext cx="1384278" cy="66011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333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200329"/>
          </a:xfrm>
          <a:prstGeom prst="rect">
            <a:avLst/>
          </a:prstGeom>
        </p:spPr>
        <p:txBody>
          <a:bodyPr wrap="square">
            <a:spAutoFit/>
          </a:bodyPr>
          <a:lstStyle/>
          <a:p>
            <a:pPr indent="539750" algn="just">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đã trả lời thật là giỏi các câu hỏi của Cô đặt ra, bây giờ các con hãy cùng xem Cô </a:t>
            </a:r>
            <a:r>
              <a:rPr lang="vi-VN" sz="2400" dirty="0">
                <a:solidFill>
                  <a:schemeClr val="accent6">
                    <a:lumMod val="50000"/>
                  </a:schemeClr>
                </a:solidFill>
                <a:latin typeface="Arial" panose="020B0604020202020204" pitchFamily="34" charset="0"/>
                <a:cs typeface="Arial" panose="020B0604020202020204" pitchFamily="34" charset="0"/>
              </a:rPr>
              <a:t>hướng dẫn cách gấp </a:t>
            </a:r>
            <a:r>
              <a:rPr lang="en-US" sz="2400" dirty="0" smtClean="0">
                <a:solidFill>
                  <a:schemeClr val="accent6">
                    <a:lumMod val="50000"/>
                  </a:schemeClr>
                </a:solidFill>
                <a:latin typeface="Arial" panose="020B0604020202020204" pitchFamily="34" charset="0"/>
                <a:cs typeface="Arial" panose="020B0604020202020204" pitchFamily="34" charset="0"/>
              </a:rPr>
              <a:t>quần</a:t>
            </a:r>
            <a:r>
              <a:rPr lang="vi-VN" sz="2400" dirty="0" smtClean="0">
                <a:solidFill>
                  <a:schemeClr val="accent6">
                    <a:lumMod val="50000"/>
                  </a:schemeClr>
                </a:solidFill>
                <a:latin typeface="Arial" panose="020B0604020202020204" pitchFamily="34" charset="0"/>
                <a:cs typeface="Arial" panose="020B0604020202020204" pitchFamily="34" charset="0"/>
              </a:rPr>
              <a:t> nh</a:t>
            </a:r>
            <a:r>
              <a:rPr lang="en-US" sz="2400" dirty="0" smtClean="0">
                <a:solidFill>
                  <a:schemeClr val="accent6">
                    <a:lumMod val="50000"/>
                  </a:schemeClr>
                </a:solidFill>
                <a:latin typeface="Arial" panose="020B0604020202020204" pitchFamily="34" charset="0"/>
                <a:cs typeface="Arial" panose="020B0604020202020204" pitchFamily="34" charset="0"/>
              </a:rPr>
              <a:t>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2290" name="Picture 2" descr="Káº¿t quáº£ hÃ¬nh áº£nh cho fold cloth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7706"/>
          <a:stretch/>
        </p:blipFill>
        <p:spPr bwMode="auto">
          <a:xfrm>
            <a:off x="8146473" y="3539528"/>
            <a:ext cx="3491056" cy="26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99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C</a:t>
            </a:r>
            <a:r>
              <a:rPr lang="vi-VN" sz="2400" dirty="0" smtClean="0">
                <a:solidFill>
                  <a:srgbClr val="002060"/>
                </a:solidFill>
                <a:cs typeface="Arial" panose="020B0604020202020204" pitchFamily="34" charset="0"/>
              </a:rPr>
              <a:t>ác </a:t>
            </a:r>
            <a:r>
              <a:rPr lang="vi-VN" sz="2400" dirty="0">
                <a:solidFill>
                  <a:srgbClr val="002060"/>
                </a:solidFill>
                <a:cs typeface="Arial" panose="020B0604020202020204" pitchFamily="34" charset="0"/>
              </a:rPr>
              <a:t>con cùng lấy </a:t>
            </a:r>
            <a:r>
              <a:rPr lang="en-US" sz="2400" dirty="0" smtClean="0">
                <a:solidFill>
                  <a:srgbClr val="002060"/>
                </a:solidFill>
                <a:latin typeface="Arial" panose="020B0604020202020204" pitchFamily="34" charset="0"/>
                <a:cs typeface="Arial" panose="020B0604020202020204" pitchFamily="34" charset="0"/>
              </a:rPr>
              <a:t>quần</a:t>
            </a:r>
            <a:r>
              <a:rPr lang="vi-VN" sz="2400" dirty="0" smtClean="0">
                <a:solidFill>
                  <a:srgbClr val="002060"/>
                </a:solidFill>
                <a:cs typeface="Arial" panose="020B0604020202020204" pitchFamily="34" charset="0"/>
              </a:rPr>
              <a:t> </a:t>
            </a:r>
            <a:r>
              <a:rPr lang="vi-VN" sz="2400" dirty="0">
                <a:solidFill>
                  <a:srgbClr val="002060"/>
                </a:solidFill>
                <a:cs typeface="Arial" panose="020B0604020202020204" pitchFamily="34" charset="0"/>
              </a:rPr>
              <a:t>gấp cùng cô nào. Trước tiên 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Trải thẳng quần ra</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quần lại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s://scontent.fdad3-3.fna.fbcdn.net/v/t1.15752-9/70759703_394937514502163_4785533779034767360_n.jpg?_nc_cat=111&amp;_nc_oc=AQlW6YYbOjRCbfLWLYnBkCFaADsQDb3iWhld6d6vOwKdSDSWe_1VUn5isSwEfD0LWWlZgrC3RGutSYema0Zpx7cb&amp;_nc_ht=scontent.fdad3-3.fna&amp;oh=ed01a5a715135720b0d04864cb8d17e2&amp;oe=5E2FC99E"/>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11464" r="10976" b="6731"/>
          <a:stretch/>
        </p:blipFill>
        <p:spPr bwMode="auto">
          <a:xfrm>
            <a:off x="2524021" y="2240911"/>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532" name="Picture 4" descr="https://scontent.fdad3-1.fna.fbcdn.net/v/t1.15752-9/71518607_527088138063810_5983091023323070464_n.jpg?_nc_cat=106&amp;_nc_oc=AQn6UU0mQUO5ktfoSixMOaQ5OiM-KwMLpRCgxS5BggiOIzxqP3-TndVBXXtgZ2Gfl4TQzgP1SVKIvG1g1cvTGpNe&amp;_nc_ht=scontent.fdad3-1.fna&amp;oh=40a4e4b02454bd70a315cf7d80861143&amp;oe=5DF59360"/>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984"/>
          <a:stretch/>
        </p:blipFill>
        <p:spPr bwMode="auto">
          <a:xfrm>
            <a:off x="2524021" y="4403907"/>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21187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2532"/>
                                        </p:tgtEl>
                                      </p:cBhvr>
                                    </p:animEffect>
                                    <p:set>
                                      <p:cBhvr>
                                        <p:cTn id="25" dur="1" fill="hold">
                                          <p:stCondLst>
                                            <p:cond delay="499"/>
                                          </p:stCondLst>
                                        </p:cTn>
                                        <p:tgtEl>
                                          <p:spTgt spid="22532"/>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Tiếp đến</a:t>
            </a:r>
            <a:r>
              <a:rPr lang="vi-VN" sz="2400" dirty="0" smtClean="0">
                <a:solidFill>
                  <a:srgbClr val="002060"/>
                </a:solidFill>
                <a:cs typeface="Arial" panose="020B0604020202020204" pitchFamily="34" charset="0"/>
              </a:rPr>
              <a:t> </a:t>
            </a:r>
            <a:r>
              <a:rPr lang="vi-VN" sz="2400" dirty="0">
                <a:solidFill>
                  <a:srgbClr val="002060"/>
                </a:solidFill>
                <a:cs typeface="Arial" panose="020B0604020202020204" pitchFamily="34" charset="0"/>
              </a:rPr>
              <a:t>làm </a:t>
            </a:r>
            <a:r>
              <a:rPr lang="vi-VN" sz="2400" dirty="0" smtClean="0">
                <a:solidFill>
                  <a:srgbClr val="002060"/>
                </a:solidFill>
                <a:cs typeface="Arial" panose="020B0604020202020204" pitchFamily="34" charset="0"/>
              </a:rPr>
              <a:t>gì</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nào</a:t>
            </a:r>
            <a:r>
              <a:rPr lang="en-US" sz="2400" dirty="0" smtClean="0">
                <a:solidFill>
                  <a:srgbClr val="002060"/>
                </a:solidFill>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159427" y="4495378"/>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851462" y="4527858"/>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quần lại</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0482" y="4396017"/>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159427" y="2433458"/>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851462" y="2433457"/>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Trải thẳng quần ra</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1004" y="2539861"/>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s://scontent.fdad3-3.fna.fbcdn.net/v/t1.15752-9/70759703_394937514502163_4785533779034767360_n.jpg?_nc_cat=111&amp;_nc_oc=AQlW6YYbOjRCbfLWLYnBkCFaADsQDb3iWhld6d6vOwKdSDSWe_1VUn5isSwEfD0LWWlZgrC3RGutSYema0Zpx7cb&amp;_nc_ht=scontent.fdad3-3.fna&amp;oh=ed01a5a715135720b0d04864cb8d17e2&amp;oe=5E2FC99E"/>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11464" r="10976" b="6731"/>
          <a:stretch/>
        </p:blipFill>
        <p:spPr bwMode="auto">
          <a:xfrm>
            <a:off x="2606707" y="2001296"/>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532" name="Picture 4" descr="https://scontent.fdad3-1.fna.fbcdn.net/v/t1.15752-9/71518607_527088138063810_5983091023323070464_n.jpg?_nc_cat=106&amp;_nc_oc=AQn6UU0mQUO5ktfoSixMOaQ5OiM-KwMLpRCgxS5BggiOIzxqP3-TndVBXXtgZ2Gfl4TQzgP1SVKIvG1g1cvTGpNe&amp;_nc_ht=scontent.fdad3-1.fna&amp;oh=40a4e4b02454bd70a315cf7d80861143&amp;oe=5DF59360"/>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984"/>
          <a:stretch/>
        </p:blipFill>
        <p:spPr bwMode="auto">
          <a:xfrm>
            <a:off x="2606707" y="4139741"/>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9464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2532"/>
                                        </p:tgtEl>
                                      </p:cBhvr>
                                    </p:animEffect>
                                    <p:set>
                                      <p:cBhvr>
                                        <p:cTn id="25" dur="1" fill="hold">
                                          <p:stCondLst>
                                            <p:cond delay="499"/>
                                          </p:stCondLst>
                                        </p:cTn>
                                        <p:tgtEl>
                                          <p:spTgt spid="22532"/>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140697"/>
          </a:xfrm>
          <a:prstGeom prst="rect">
            <a:avLst/>
          </a:prstGeom>
        </p:spPr>
        <p:txBody>
          <a:bodyPr wrap="square">
            <a:spAutoFit/>
          </a:bodyPr>
          <a:lstStyle/>
          <a:p>
            <a:pPr indent="539750">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a:t>
            </a:r>
            <a:r>
              <a:rPr lang="vi-VN" sz="2400" dirty="0">
                <a:solidFill>
                  <a:schemeClr val="accent6">
                    <a:lumMod val="50000"/>
                  </a:schemeClr>
                </a:solidFill>
                <a:cs typeface="Arial" panose="020B0604020202020204" pitchFamily="34" charset="0"/>
              </a:rPr>
              <a:t>vừa gấp xong quần đùi, quần dài và váy cũng gấp tương tự dài như </a:t>
            </a:r>
            <a:r>
              <a:rPr lang="vi-VN" sz="2400" dirty="0" smtClean="0">
                <a:solidFill>
                  <a:schemeClr val="accent6">
                    <a:lumMod val="50000"/>
                  </a:schemeClr>
                </a:solidFill>
                <a:cs typeface="Arial" panose="020B0604020202020204" pitchFamily="34" charset="0"/>
              </a:rPr>
              <a:t>vậy</a:t>
            </a:r>
            <a:r>
              <a:rPr lang="en-US" sz="2400" dirty="0" smtClean="0">
                <a:solidFill>
                  <a:schemeClr val="accent6">
                    <a:lumMod val="50000"/>
                  </a:schemeClr>
                </a:solidFill>
                <a:latin typeface="Arial" panose="020B0604020202020204" pitchFamily="34" charset="0"/>
                <a:cs typeface="Arial" panose="020B0604020202020204" pitchFamily="34" charset="0"/>
              </a:rPr>
              <a:t>. Các con hãy chú ý xem Cô hướng dẫn nhé</a:t>
            </a:r>
            <a:r>
              <a:rPr lang="en-US" sz="2400" dirty="0" smtClean="0">
                <a:solidFill>
                  <a:schemeClr val="accent6">
                    <a:lumMod val="50000"/>
                  </a:schemeClr>
                </a:solidFill>
                <a:cs typeface="Arial" panose="020B0604020202020204" pitchFamily="34" charset="0"/>
              </a:rPr>
              <a:t> </a:t>
            </a:r>
            <a:r>
              <a:rPr lang="en-US" sz="2400" dirty="0" smtClean="0">
                <a:solidFill>
                  <a:schemeClr val="accent6">
                    <a:lumMod val="50000"/>
                  </a:schemeClr>
                </a:solidFill>
                <a:latin typeface="Arial" panose="020B0604020202020204" pitchFamily="34" charset="0"/>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2" descr="Káº¿t quáº£ hÃ¬nh áº£nh cho fold cloth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7706"/>
          <a:stretch/>
        </p:blipFill>
        <p:spPr bwMode="auto">
          <a:xfrm>
            <a:off x="8146473" y="3539528"/>
            <a:ext cx="3491056" cy="26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05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gn="just">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Các con đã xem Cô hướng dẫn các gấp các loại áo quần và rất giỏi khi đã trả lời đúng các câu hỏi của Cô. Bây giờ </a:t>
            </a:r>
            <a:r>
              <a:rPr lang="en-US" sz="2400" dirty="0">
                <a:solidFill>
                  <a:schemeClr val="accent6">
                    <a:lumMod val="50000"/>
                  </a:schemeClr>
                </a:solidFill>
                <a:cs typeface="Arial" panose="020B0604020202020204" pitchFamily="34" charset="0"/>
              </a:rPr>
              <a:t>c</a:t>
            </a:r>
            <a:r>
              <a:rPr lang="vi-VN" sz="2400" dirty="0" smtClean="0">
                <a:solidFill>
                  <a:schemeClr val="accent6">
                    <a:lumMod val="50000"/>
                  </a:schemeClr>
                </a:solidFill>
                <a:cs typeface="Arial" panose="020B0604020202020204" pitchFamily="34" charset="0"/>
              </a:rPr>
              <a:t>ác </a:t>
            </a:r>
            <a:r>
              <a:rPr lang="vi-VN" sz="2400" dirty="0">
                <a:solidFill>
                  <a:schemeClr val="accent6">
                    <a:lumMod val="50000"/>
                  </a:schemeClr>
                </a:solidFill>
                <a:cs typeface="Arial" panose="020B0604020202020204" pitchFamily="34" charset="0"/>
              </a:rPr>
              <a:t>con hãy lấy áo quần của mình mang theo hôm nay ra gấp </a:t>
            </a:r>
            <a:r>
              <a:rPr lang="en-US" sz="2400" dirty="0" smtClean="0">
                <a:solidFill>
                  <a:schemeClr val="accent6">
                    <a:lumMod val="50000"/>
                  </a:schemeClr>
                </a:solidFill>
                <a:latin typeface="Arial" panose="020B0604020202020204" pitchFamily="34" charset="0"/>
                <a:cs typeface="Arial" panose="020B0604020202020204" pitchFamily="34" charset="0"/>
              </a:rPr>
              <a:t>t</a:t>
            </a:r>
            <a:r>
              <a:rPr lang="vi-VN" sz="2400" dirty="0" smtClean="0">
                <a:solidFill>
                  <a:schemeClr val="accent6">
                    <a:lumMod val="50000"/>
                  </a:schemeClr>
                </a:solidFill>
                <a:cs typeface="Arial" panose="020B0604020202020204" pitchFamily="34" charset="0"/>
              </a:rPr>
              <a:t>hi </a:t>
            </a:r>
            <a:r>
              <a:rPr lang="vi-VN" sz="2400" dirty="0">
                <a:solidFill>
                  <a:schemeClr val="accent6">
                    <a:lumMod val="50000"/>
                  </a:schemeClr>
                </a:solidFill>
                <a:cs typeface="Arial" panose="020B0604020202020204" pitchFamily="34" charset="0"/>
              </a:rPr>
              <a:t>đua xem ai gấp đúng và đẹp được tặng một túi để áo </a:t>
            </a:r>
            <a:r>
              <a:rPr lang="vi-VN" sz="2400" dirty="0" smtClean="0">
                <a:solidFill>
                  <a:schemeClr val="accent6">
                    <a:lumMod val="50000"/>
                  </a:schemeClr>
                </a:solidFill>
                <a:cs typeface="Arial" panose="020B0604020202020204" pitchFamily="34" charset="0"/>
              </a:rPr>
              <a:t>quần</a:t>
            </a:r>
            <a:r>
              <a:rPr lang="en-US" sz="2400" dirty="0" smtClean="0">
                <a:solidFill>
                  <a:schemeClr val="accent6">
                    <a:lumMod val="50000"/>
                  </a:schemeClr>
                </a:solidFill>
                <a:cs typeface="Arial" panose="020B0604020202020204" pitchFamily="34" charset="0"/>
              </a:rPr>
              <a:t> </a:t>
            </a:r>
            <a:r>
              <a:rPr lang="en-US" sz="2400" dirty="0" smtClean="0">
                <a:solidFill>
                  <a:schemeClr val="accent6">
                    <a:lumMod val="50000"/>
                  </a:schemeClr>
                </a:solidFill>
                <a:latin typeface="Arial" panose="020B0604020202020204" pitchFamily="34" charset="0"/>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026" name="Picture 1" descr="C:\Users\Windows\Desktop\túi.jpg"/>
          <p:cNvPicPr>
            <a:picLocks noChangeAspect="1" noChangeArrowheads="1"/>
          </p:cNvPicPr>
          <p:nvPr/>
        </p:nvPicPr>
        <p:blipFill>
          <a:blip r:embed="rId2">
            <a:extLst>
              <a:ext uri="{28A0092B-C50C-407E-A947-70E740481C1C}">
                <a14:useLocalDpi xmlns:a14="http://schemas.microsoft.com/office/drawing/2010/main" val="0"/>
              </a:ext>
            </a:extLst>
          </a:blip>
          <a:srcRect b="19231"/>
          <a:stretch>
            <a:fillRect/>
          </a:stretch>
        </p:blipFill>
        <p:spPr bwMode="auto">
          <a:xfrm>
            <a:off x="9005456" y="4015928"/>
            <a:ext cx="2521526" cy="18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886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45" y="3212234"/>
            <a:ext cx="3463636" cy="3463636"/>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gn="just">
              <a:lnSpc>
                <a:spcPct val="150000"/>
              </a:lnSpc>
            </a:pPr>
            <a:r>
              <a:rPr lang="vi-VN" sz="2400" dirty="0">
                <a:solidFill>
                  <a:schemeClr val="accent6">
                    <a:lumMod val="50000"/>
                  </a:schemeClr>
                </a:solidFill>
                <a:cs typeface="Arial" panose="020B0604020202020204" pitchFamily="34" charset="0"/>
              </a:rPr>
              <a:t>Các con phải biết xếp quần áo của mình để tự phục vụ cho bản thân mình như chuẩn bị đi học con có thể chọn trang phục của mình và bỏ vào cặp cho gọn gàng và lúc thay quần áo ở lớp các con cũng gấp gọn rồi bỏ vào cặp. Có thể giúp mẹ gấp quần </a:t>
            </a:r>
            <a:r>
              <a:rPr lang="vi-VN" sz="2400" dirty="0" smtClean="0">
                <a:solidFill>
                  <a:schemeClr val="accent6">
                    <a:lumMod val="50000"/>
                  </a:schemeClr>
                </a:solidFill>
                <a:cs typeface="Arial" panose="020B0604020202020204" pitchFamily="34" charset="0"/>
              </a:rPr>
              <a:t>áo</a:t>
            </a:r>
            <a:r>
              <a:rPr lang="en-US" sz="2400" dirty="0" smtClean="0">
                <a:solidFill>
                  <a:schemeClr val="accent6">
                    <a:lumMod val="50000"/>
                  </a:schemeClr>
                </a:solidFill>
                <a:cs typeface="Arial" panose="020B0604020202020204" pitchFamily="34" charset="0"/>
              </a:rPr>
              <a:t> </a:t>
            </a:r>
            <a:r>
              <a:rPr lang="en-US" sz="2400" dirty="0" smtClean="0">
                <a:solidFill>
                  <a:schemeClr val="accent6">
                    <a:lumMod val="50000"/>
                  </a:schemeClr>
                </a:solidFill>
                <a:latin typeface="Arial" panose="020B0604020202020204" pitchFamily="34" charset="0"/>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405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 CHUẨN BỊ</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42" y="1495962"/>
            <a:ext cx="1881043" cy="192647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30880" y="4202688"/>
            <a:ext cx="2088861" cy="74814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Nhạc</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3163244" y="4202688"/>
            <a:ext cx="2752647" cy="74814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Áo quần, túi đựng</a:t>
            </a:r>
            <a:endParaRPr lang="en-US" sz="2400" dirty="0">
              <a:latin typeface="Arial" panose="020B0604020202020204" pitchFamily="34" charset="0"/>
              <a:cs typeface="Arial" panose="020B0604020202020204" pitchFamily="34" charset="0"/>
            </a:endParaRPr>
          </a:p>
        </p:txBody>
      </p:sp>
      <p:pic>
        <p:nvPicPr>
          <p:cNvPr id="3074" name="Picture 2" descr="Káº¿t quáº£ hÃ¬nh áº£nh cho baby clothes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098" y="1558252"/>
            <a:ext cx="1658102" cy="16581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459394" y="4202688"/>
            <a:ext cx="2752647" cy="74814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Rổ đựng áo quần</a:t>
            </a:r>
            <a:endParaRPr lang="en-US" sz="2400" dirty="0">
              <a:latin typeface="Arial" panose="020B0604020202020204" pitchFamily="34" charset="0"/>
              <a:cs typeface="Arial" panose="020B0604020202020204" pitchFamily="34" charset="0"/>
            </a:endParaRPr>
          </a:p>
        </p:txBody>
      </p:sp>
      <p:pic>
        <p:nvPicPr>
          <p:cNvPr id="3078" name="Picture 6" descr="Káº¿t quáº£ hÃ¬nh áº£nh cho rá» Äá»±ng Ã¡o quáº§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415" y="1930146"/>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9755545" y="4202688"/>
            <a:ext cx="1826856" cy="748146"/>
          </a:xfrm>
          <a:prstGeom prst="roundRect">
            <a:avLst/>
          </a:prstGeom>
          <a:solidFill>
            <a:srgbClr val="00B05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Kệ áo quần</a:t>
            </a:r>
            <a:endParaRPr lang="en-US" sz="2400" dirty="0">
              <a:latin typeface="Arial" panose="020B0604020202020204" pitchFamily="34" charset="0"/>
              <a:cs typeface="Arial" panose="020B0604020202020204" pitchFamily="34" charset="0"/>
            </a:endParaRPr>
          </a:p>
        </p:txBody>
      </p:sp>
      <p:pic>
        <p:nvPicPr>
          <p:cNvPr id="17" name="Picture 16" descr="C:\Users\Windows 10 TIMT\Desktop\kệ.jpg"/>
          <p:cNvPicPr/>
          <p:nvPr/>
        </p:nvPicPr>
        <p:blipFill>
          <a:blip r:embed="rId5">
            <a:extLst>
              <a:ext uri="{28A0092B-C50C-407E-A947-70E740481C1C}">
                <a14:useLocalDpi xmlns:a14="http://schemas.microsoft.com/office/drawing/2010/main" val="0"/>
              </a:ext>
            </a:extLst>
          </a:blip>
          <a:srcRect/>
          <a:stretch>
            <a:fillRect/>
          </a:stretch>
        </p:blipFill>
        <p:spPr bwMode="auto">
          <a:xfrm>
            <a:off x="9523674" y="1639523"/>
            <a:ext cx="2145030" cy="2145030"/>
          </a:xfrm>
          <a:prstGeom prst="rect">
            <a:avLst/>
          </a:prstGeom>
          <a:noFill/>
          <a:ln>
            <a:noFill/>
          </a:ln>
        </p:spPr>
      </p:pic>
      <p:pic>
        <p:nvPicPr>
          <p:cNvPr id="14" name="Picture 1" descr="C:\Users\Windows\Desktop\túi.jpg"/>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5931" r="7289" b="19231"/>
          <a:stretch/>
        </p:blipFill>
        <p:spPr bwMode="auto">
          <a:xfrm>
            <a:off x="4172474" y="3061854"/>
            <a:ext cx="1438617" cy="105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3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nSpc>
                <a:spcPct val="150000"/>
              </a:lnSpc>
            </a:pPr>
            <a:r>
              <a:rPr lang="en-US" sz="2400" dirty="0" smtClean="0">
                <a:solidFill>
                  <a:schemeClr val="accent6">
                    <a:lumMod val="50000"/>
                  </a:schemeClr>
                </a:solidFill>
                <a:latin typeface="Arial" panose="020B0604020202020204" pitchFamily="34" charset="0"/>
                <a:cs typeface="Arial" panose="020B0604020202020204" pitchFamily="34" charset="0"/>
              </a:rPr>
              <a:t>c) Hoạt động 3: Trò chơi "</a:t>
            </a:r>
            <a:r>
              <a:rPr lang="vi-VN" sz="2400" dirty="0" smtClean="0">
                <a:solidFill>
                  <a:schemeClr val="accent6">
                    <a:lumMod val="50000"/>
                  </a:schemeClr>
                </a:solidFill>
                <a:cs typeface="Arial" panose="020B0604020202020204" pitchFamily="34" charset="0"/>
              </a:rPr>
              <a:t>Thi </a:t>
            </a:r>
            <a:r>
              <a:rPr lang="vi-VN" sz="2400" dirty="0">
                <a:solidFill>
                  <a:schemeClr val="accent6">
                    <a:lumMod val="50000"/>
                  </a:schemeClr>
                </a:solidFill>
                <a:cs typeface="Arial" panose="020B0604020202020204" pitchFamily="34" charset="0"/>
              </a:rPr>
              <a:t>xem đội nào </a:t>
            </a:r>
            <a:r>
              <a:rPr lang="vi-VN" sz="2400" dirty="0" smtClean="0">
                <a:solidFill>
                  <a:schemeClr val="accent6">
                    <a:lumMod val="50000"/>
                  </a:schemeClr>
                </a:solidFill>
                <a:cs typeface="Arial" panose="020B0604020202020204" pitchFamily="34" charset="0"/>
              </a:rPr>
              <a:t>giỏi</a:t>
            </a:r>
            <a:r>
              <a:rPr lang="en-US" sz="2400" dirty="0" smtClean="0">
                <a:solidFill>
                  <a:schemeClr val="accent6">
                    <a:lumMod val="50000"/>
                  </a:schemeClr>
                </a:solidFill>
                <a:cs typeface="Arial" panose="020B0604020202020204" pitchFamily="34" charset="0"/>
              </a:rPr>
              <a:t>"</a:t>
            </a:r>
            <a:endParaRPr lang="vi-VN" sz="2400" dirty="0">
              <a:solidFill>
                <a:schemeClr val="accent6">
                  <a:lumMod val="50000"/>
                </a:schemeClr>
              </a:solidFill>
              <a:cs typeface="Arial" panose="020B0604020202020204" pitchFamily="34" charset="0"/>
            </a:endParaRPr>
          </a:p>
          <a:p>
            <a:pPr indent="539750" algn="just">
              <a:lnSpc>
                <a:spcPct val="150000"/>
              </a:lnSpc>
            </a:pPr>
            <a:r>
              <a:rPr lang="vi-VN" sz="2400" dirty="0">
                <a:solidFill>
                  <a:schemeClr val="accent6">
                    <a:lumMod val="50000"/>
                  </a:schemeClr>
                </a:solidFill>
                <a:cs typeface="Arial" panose="020B0604020202020204" pitchFamily="34" charset="0"/>
              </a:rPr>
              <a:t>+ Cách chơi: </a:t>
            </a:r>
            <a:r>
              <a:rPr lang="en-US" sz="2400" dirty="0" smtClean="0">
                <a:solidFill>
                  <a:schemeClr val="accent6">
                    <a:lumMod val="50000"/>
                  </a:schemeClr>
                </a:solidFill>
                <a:latin typeface="Arial" panose="020B0604020202020204" pitchFamily="34" charset="0"/>
                <a:cs typeface="Arial" panose="020B0604020202020204" pitchFamily="34" charset="0"/>
              </a:rPr>
              <a:t>Cô</a:t>
            </a:r>
            <a:r>
              <a:rPr lang="en-US" sz="2400" dirty="0" smtClean="0">
                <a:solidFill>
                  <a:schemeClr val="accent6">
                    <a:lumMod val="50000"/>
                  </a:schemeClr>
                </a:solidFill>
                <a:cs typeface="Arial" panose="020B0604020202020204" pitchFamily="34" charset="0"/>
              </a:rPr>
              <a:t> </a:t>
            </a:r>
            <a:r>
              <a:rPr lang="en-US" sz="2400" dirty="0">
                <a:solidFill>
                  <a:schemeClr val="accent6">
                    <a:lumMod val="50000"/>
                  </a:schemeClr>
                </a:solidFill>
                <a:latin typeface="Arial" panose="020B0604020202020204" pitchFamily="34" charset="0"/>
                <a:cs typeface="Arial" panose="020B0604020202020204" pitchFamily="34" charset="0"/>
              </a:rPr>
              <a:t>c</a:t>
            </a:r>
            <a:r>
              <a:rPr lang="vi-VN" sz="2400" dirty="0" smtClean="0">
                <a:solidFill>
                  <a:schemeClr val="accent6">
                    <a:lumMod val="50000"/>
                  </a:schemeClr>
                </a:solidFill>
                <a:cs typeface="Arial" panose="020B0604020202020204" pitchFamily="34" charset="0"/>
              </a:rPr>
              <a:t>hia </a:t>
            </a:r>
            <a:r>
              <a:rPr lang="vi-VN" sz="2400" dirty="0">
                <a:solidFill>
                  <a:schemeClr val="accent6">
                    <a:lumMod val="50000"/>
                  </a:schemeClr>
                </a:solidFill>
                <a:cs typeface="Arial" panose="020B0604020202020204" pitchFamily="34" charset="0"/>
              </a:rPr>
              <a:t>trẻ 4 nhóm.</a:t>
            </a:r>
          </a:p>
          <a:p>
            <a:pPr indent="539750" algn="just">
              <a:lnSpc>
                <a:spcPct val="150000"/>
              </a:lnSpc>
            </a:pPr>
            <a:r>
              <a:rPr lang="vi-VN" sz="2400" dirty="0">
                <a:solidFill>
                  <a:schemeClr val="accent6">
                    <a:lumMod val="50000"/>
                  </a:schemeClr>
                </a:solidFill>
                <a:cs typeface="Arial" panose="020B0604020202020204" pitchFamily="34" charset="0"/>
              </a:rPr>
              <a:t>+ Luật chơi:  Mỗi nhóm 10 bộ đồ và 1 kệ để đồ sau khi xếp xong bỏ lên kệ nhóm nào gấp nhanh gọn gàng và đẹp nhóm đó chiến </a:t>
            </a:r>
            <a:r>
              <a:rPr lang="vi-VN" sz="2400" dirty="0" smtClean="0">
                <a:solidFill>
                  <a:schemeClr val="accent6">
                    <a:lumMod val="50000"/>
                  </a:schemeClr>
                </a:solidFill>
                <a:cs typeface="Arial" panose="020B0604020202020204" pitchFamily="34" charset="0"/>
              </a:rPr>
              <a:t>thắng</a:t>
            </a:r>
            <a:r>
              <a:rPr lang="en-US" sz="2400" dirty="0" smtClean="0">
                <a:solidFill>
                  <a:schemeClr val="accent6">
                    <a:lumMod val="50000"/>
                  </a:schemeClr>
                </a:solidFill>
                <a:cs typeface="Arial" panose="020B0604020202020204" pitchFamily="34" charset="0"/>
              </a:rPr>
              <a:t>.</a:t>
            </a:r>
            <a:endParaRPr lang="vi-VN" sz="2400" dirty="0">
              <a:solidFill>
                <a:schemeClr val="accent6">
                  <a:lumMod val="50000"/>
                </a:schemeClr>
              </a:solidFill>
              <a:cs typeface="Arial" panose="020B0604020202020204" pitchFamily="34" charset="0"/>
            </a:endParaRPr>
          </a:p>
        </p:txBody>
      </p:sp>
      <p:pic>
        <p:nvPicPr>
          <p:cNvPr id="6" name="Picture 4" descr="Image associÃ©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18876" y="4663097"/>
            <a:ext cx="3951451" cy="161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64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569660"/>
          </a:xfrm>
          <a:prstGeom prst="rect">
            <a:avLst/>
          </a:prstGeom>
        </p:spPr>
        <p:txBody>
          <a:bodyPr wrap="square">
            <a:spAutoFit/>
          </a:bodyPr>
          <a:lstStyle/>
          <a:p>
            <a:pPr indent="539750">
              <a:lnSpc>
                <a:spcPct val="200000"/>
              </a:lnSpc>
            </a:pPr>
            <a:r>
              <a:rPr lang="en-US" sz="2400" b="1" dirty="0" smtClean="0">
                <a:solidFill>
                  <a:srgbClr val="C00000"/>
                </a:solidFill>
                <a:latin typeface="Arial" panose="020B0604020202020204" pitchFamily="34" charset="0"/>
                <a:cs typeface="Arial" panose="020B0604020202020204" pitchFamily="34" charset="0"/>
              </a:rPr>
              <a:t>3. Hoạt động kết thúc</a:t>
            </a:r>
          </a:p>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Cô cùng trẻ hát </a:t>
            </a:r>
            <a:r>
              <a:rPr lang="en-US" sz="2400" dirty="0" smtClean="0">
                <a:solidFill>
                  <a:schemeClr val="accent6">
                    <a:lumMod val="50000"/>
                  </a:schemeClr>
                </a:solidFill>
                <a:latin typeface="Arial" panose="020B0604020202020204" pitchFamily="34" charset="0"/>
                <a:cs typeface="Arial" panose="020B0604020202020204" pitchFamily="34" charset="0"/>
              </a:rPr>
              <a:t>bài “Giờ </a:t>
            </a:r>
            <a:r>
              <a:rPr lang="en-US" sz="2400" dirty="0">
                <a:solidFill>
                  <a:schemeClr val="accent6">
                    <a:lumMod val="50000"/>
                  </a:schemeClr>
                </a:solidFill>
                <a:latin typeface="Arial" panose="020B0604020202020204" pitchFamily="34" charset="0"/>
                <a:cs typeface="Arial" panose="020B0604020202020204" pitchFamily="34" charset="0"/>
              </a:rPr>
              <a:t>nào việc nấy”</a:t>
            </a:r>
          </a:p>
        </p:txBody>
      </p:sp>
      <p:pic>
        <p:nvPicPr>
          <p:cNvPr id="2" name="gionaoviecn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2945" y="2241606"/>
            <a:ext cx="609600" cy="609600"/>
          </a:xfrm>
          <a:prstGeom prst="rect">
            <a:avLst/>
          </a:prstGeom>
        </p:spPr>
      </p:pic>
      <p:pic>
        <p:nvPicPr>
          <p:cNvPr id="2052" name="Picture 4" descr="RÃ©sultat de recherche d'images pour &quot;music cartoon gif&quo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4847" y="3648071"/>
            <a:ext cx="3682134" cy="226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clothes carto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5456" y="3606508"/>
            <a:ext cx="2660072" cy="3071383"/>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nSpc>
                <a:spcPct val="200000"/>
              </a:lnSpc>
            </a:pPr>
            <a:r>
              <a:rPr lang="en-US" sz="2400" b="1" dirty="0" smtClean="0">
                <a:solidFill>
                  <a:srgbClr val="C00000"/>
                </a:solidFill>
                <a:latin typeface="Arial" panose="020B0604020202020204" pitchFamily="34" charset="0"/>
                <a:cs typeface="Arial" panose="020B0604020202020204" pitchFamily="34" charset="0"/>
              </a:rPr>
              <a:t>1. Hoạt động mở đầu</a:t>
            </a:r>
          </a:p>
          <a:p>
            <a:pPr indent="539750">
              <a:lnSpc>
                <a:spcPct val="200000"/>
              </a:lnSpc>
            </a:pPr>
            <a:r>
              <a:rPr lang="vi-VN" sz="2400" dirty="0">
                <a:solidFill>
                  <a:schemeClr val="accent6">
                    <a:lumMod val="50000"/>
                  </a:schemeClr>
                </a:solidFill>
                <a:cs typeface="Arial" panose="020B0604020202020204" pitchFamily="34" charset="0"/>
              </a:rPr>
              <a:t>Cô có </a:t>
            </a:r>
            <a:r>
              <a:rPr lang="vi-VN" sz="2400" dirty="0" smtClean="0">
                <a:solidFill>
                  <a:schemeClr val="accent6">
                    <a:lumMod val="50000"/>
                  </a:schemeClr>
                </a:solidFill>
                <a:cs typeface="Arial" panose="020B0604020202020204" pitchFamily="34" charset="0"/>
              </a:rPr>
              <a:t>đoạn phim</a:t>
            </a:r>
            <a:r>
              <a:rPr lang="en-US" sz="2400" dirty="0" smtClean="0">
                <a:solidFill>
                  <a:schemeClr val="accent6">
                    <a:lumMod val="50000"/>
                  </a:schemeClr>
                </a:solidFill>
                <a:cs typeface="Arial" panose="020B0604020202020204" pitchFamily="34" charset="0"/>
              </a:rPr>
              <a:t> </a:t>
            </a:r>
            <a:r>
              <a:rPr lang="en-US" sz="2400" dirty="0" smtClean="0">
                <a:solidFill>
                  <a:schemeClr val="accent6">
                    <a:lumMod val="50000"/>
                  </a:schemeClr>
                </a:solidFill>
                <a:latin typeface="Arial" panose="020B0604020202020204" pitchFamily="34" charset="0"/>
                <a:cs typeface="Arial" panose="020B0604020202020204" pitchFamily="34" charset="0"/>
              </a:rPr>
              <a:t>mô tả</a:t>
            </a:r>
            <a:r>
              <a:rPr lang="vi-VN" sz="2400" dirty="0" smtClean="0">
                <a:solidFill>
                  <a:schemeClr val="accent6">
                    <a:lumMod val="50000"/>
                  </a:schemeClr>
                </a:solidFill>
                <a:cs typeface="Arial" panose="020B0604020202020204" pitchFamily="34" charset="0"/>
              </a:rPr>
              <a:t> về </a:t>
            </a:r>
            <a:r>
              <a:rPr lang="en-US" sz="2400" dirty="0" smtClean="0">
                <a:solidFill>
                  <a:schemeClr val="accent6">
                    <a:lumMod val="50000"/>
                  </a:schemeClr>
                </a:solidFill>
                <a:latin typeface="Arial" panose="020B0604020202020204" pitchFamily="34" charset="0"/>
                <a:cs typeface="Arial" panose="020B0604020202020204" pitchFamily="34" charset="0"/>
              </a:rPr>
              <a:t>một</a:t>
            </a:r>
            <a:r>
              <a:rPr lang="vi-VN" sz="2400" dirty="0" smtClean="0">
                <a:solidFill>
                  <a:schemeClr val="accent6">
                    <a:lumMod val="50000"/>
                  </a:schemeClr>
                </a:solidFill>
                <a:cs typeface="Arial" panose="020B0604020202020204" pitchFamily="34" charset="0"/>
              </a:rPr>
              <a:t> </a:t>
            </a:r>
            <a:r>
              <a:rPr lang="vi-VN" sz="2400" dirty="0">
                <a:solidFill>
                  <a:schemeClr val="accent6">
                    <a:lumMod val="50000"/>
                  </a:schemeClr>
                </a:solidFill>
                <a:cs typeface="Arial" panose="020B0604020202020204" pitchFamily="34" charset="0"/>
              </a:rPr>
              <a:t>hoạt động ở trường các con cùng xem </a:t>
            </a:r>
            <a:r>
              <a:rPr lang="en-US" sz="2400" dirty="0" smtClean="0">
                <a:solidFill>
                  <a:schemeClr val="accent6">
                    <a:lumMod val="50000"/>
                  </a:schemeClr>
                </a:solidFill>
                <a:latin typeface="Arial" panose="020B0604020202020204" pitchFamily="34" charset="0"/>
                <a:cs typeface="Arial" panose="020B0604020202020204" pitchFamily="34" charset="0"/>
              </a:rPr>
              <a:t>và sau đó trả lời câu hỏi của Cô nhé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432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725199"/>
          </a:xfrm>
          <a:prstGeom prst="rect">
            <a:avLst/>
          </a:prstGeom>
        </p:spPr>
        <p:txBody>
          <a:bodyPr wrap="square">
            <a:spAutoFit/>
          </a:bodyPr>
          <a:lstStyle/>
          <a:p>
            <a:pPr indent="539750">
              <a:lnSpc>
                <a:spcPct val="200000"/>
              </a:lnSpc>
            </a:pPr>
            <a:r>
              <a:rPr lang="en-US" sz="2400" dirty="0" smtClean="0">
                <a:solidFill>
                  <a:schemeClr val="accent6">
                    <a:lumMod val="50000"/>
                  </a:schemeClr>
                </a:solidFill>
                <a:latin typeface="Arial" panose="020B0604020202020204" pitchFamily="34" charset="0"/>
                <a:cs typeface="Arial" panose="020B0604020202020204" pitchFamily="34" charset="0"/>
              </a:rPr>
              <a:t>Trong đoạn phim vừa rồi, hai bạn đang làm gì nào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1353392" y="2812648"/>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1353392" y="4614475"/>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4204640" y="2783341"/>
            <a:ext cx="3544385"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Gấp áo quần</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4204642" y="4645848"/>
            <a:ext cx="2948636"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Mặc 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2"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4447" y="2713287"/>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4969" y="4720878"/>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áº¿t quáº£ hÃ¬nh áº£nh cho bÃ© tá»± máº·c Ã¡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702" y="4305559"/>
            <a:ext cx="1437698" cy="1205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Káº¿t quáº£ hÃ¬nh áº£nh cho bÃ© gáº¥p Ã¡o quáº§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000" y="2567912"/>
            <a:ext cx="1436400" cy="1077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Káº¿t quáº£ hÃ¬nh áº£nh cho cartoon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36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500"/>
                                        <p:tgtEl>
                                          <p:spTgt spid="5126"/>
                                        </p:tgtEl>
                                      </p:cBhvr>
                                    </p:animEffect>
                                  </p:childTnLst>
                                </p:cTn>
                              </p:par>
                              <p:par>
                                <p:cTn id="20" presetID="9" presetClass="exit" presetSubtype="0" fill="hold" nodeType="withEffect">
                                  <p:stCondLst>
                                    <p:cond delay="0"/>
                                  </p:stCondLst>
                                  <p:childTnLst>
                                    <p:animEffect transition="out" filter="dissolv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3046988"/>
          </a:xfrm>
          <a:prstGeom prst="rect">
            <a:avLst/>
          </a:prstGeom>
        </p:spPr>
        <p:txBody>
          <a:bodyPr wrap="square">
            <a:spAutoFit/>
          </a:bodyPr>
          <a:lstStyle/>
          <a:p>
            <a:pPr indent="539750">
              <a:lnSpc>
                <a:spcPct val="200000"/>
              </a:lnSpc>
            </a:pPr>
            <a:r>
              <a:rPr lang="en-US" sz="2400" b="1" dirty="0" smtClean="0">
                <a:solidFill>
                  <a:srgbClr val="C00000"/>
                </a:solidFill>
                <a:latin typeface="Arial" panose="020B0604020202020204" pitchFamily="34" charset="0"/>
                <a:cs typeface="Arial" panose="020B0604020202020204" pitchFamily="34" charset="0"/>
              </a:rPr>
              <a:t>2. Hoạt động trọng tâm</a:t>
            </a:r>
          </a:p>
          <a:p>
            <a:pPr indent="539750">
              <a:lnSpc>
                <a:spcPct val="200000"/>
              </a:lnSpc>
            </a:pPr>
            <a:r>
              <a:rPr lang="en-US" sz="2400" dirty="0" smtClean="0">
                <a:solidFill>
                  <a:schemeClr val="accent6">
                    <a:lumMod val="50000"/>
                  </a:schemeClr>
                </a:solidFill>
                <a:latin typeface="Arial" panose="020B0604020202020204" pitchFamily="34" charset="0"/>
                <a:cs typeface="Arial" panose="020B0604020202020204" pitchFamily="34" charset="0"/>
              </a:rPr>
              <a:t>a) Hoạt động 1: Trò chuyện về việc gấp quần áo</a:t>
            </a:r>
          </a:p>
          <a:p>
            <a:pPr indent="539750">
              <a:lnSpc>
                <a:spcPct val="200000"/>
              </a:lnSpc>
            </a:pPr>
            <a:r>
              <a:rPr lang="en-US" sz="2400" dirty="0" smtClean="0">
                <a:solidFill>
                  <a:schemeClr val="accent6">
                    <a:lumMod val="50000"/>
                  </a:schemeClr>
                </a:solidFill>
                <a:latin typeface="Arial" panose="020B0604020202020204" pitchFamily="34" charset="0"/>
                <a:cs typeface="Arial" panose="020B0604020202020204" pitchFamily="34" charset="0"/>
              </a:rPr>
              <a:t>Bây giờ, các Con hãy cùng lắng nghe Cô trò chuyện về việc gấp quần áo và các Con hãy trả lời những câu hỏi Cô đặt ra nhé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6146" name="Picture 2" descr="HÃ¬nh áº£nh cÃ³ liÃªn qu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95"/>
          <a:stretch/>
        </p:blipFill>
        <p:spPr bwMode="auto">
          <a:xfrm>
            <a:off x="8243455" y="3895072"/>
            <a:ext cx="3283526" cy="229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08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Vì sao hai bạn lại gấp quần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541144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5443924"/>
            <a:ext cx="3308863"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Để quần áo gọn gàng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Để quần áo thẳng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5312083"/>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3832360"/>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3832359"/>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Để quần áo sạch sẽ</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3938763"/>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a:clrChange>
              <a:clrFrom>
                <a:srgbClr val="F6F6F6"/>
              </a:clrFrom>
              <a:clrTo>
                <a:srgbClr val="F6F6F6">
                  <a:alpha val="0"/>
                </a:srgbClr>
              </a:clrTo>
            </a:clrChange>
          </a:blip>
          <a:srcRect t="12653" b="12653"/>
          <a:stretch/>
        </p:blipFill>
        <p:spPr>
          <a:xfrm>
            <a:off x="2979848" y="5115658"/>
            <a:ext cx="1356979" cy="1149109"/>
          </a:xfrm>
          <a:prstGeom prst="rect">
            <a:avLst/>
          </a:prstGeom>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2729350" y="3440343"/>
            <a:ext cx="1795936" cy="1237607"/>
            <a:chOff x="2729350" y="3440343"/>
            <a:chExt cx="1795936" cy="1237607"/>
          </a:xfrm>
        </p:grpSpPr>
        <p:pic>
          <p:nvPicPr>
            <p:cNvPr id="7176" name="Picture 8" descr="Káº¿t quáº£ hÃ¬nh áº£nh cho clothes cartoon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r="63589" b="381"/>
            <a:stretch/>
          </p:blipFill>
          <p:spPr bwMode="auto">
            <a:xfrm>
              <a:off x="2729350" y="3440343"/>
              <a:ext cx="904695" cy="12376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Ã¬nh áº£nh cÃ³ liÃªn quan"/>
            <p:cNvPicPr>
              <a:picLocks noChangeAspect="1" noChangeArrowheads="1"/>
            </p:cNvPicPr>
            <p:nvPr/>
          </p:nvPicPr>
          <p:blipFill rotWithShape="1">
            <a:blip r:embed="rId10">
              <a:extLst>
                <a:ext uri="{28A0092B-C50C-407E-A947-70E740481C1C}">
                  <a14:useLocalDpi xmlns:a14="http://schemas.microsoft.com/office/drawing/2010/main" val="0"/>
                </a:ext>
              </a:extLst>
            </a:blip>
            <a:srcRect l="71217" t="71141" r="5025" b="4875"/>
            <a:stretch/>
          </p:blipFill>
          <p:spPr bwMode="auto">
            <a:xfrm>
              <a:off x="3721721" y="3841450"/>
              <a:ext cx="803565" cy="7625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451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9" presetClass="exit" presetSubtype="0" fill="hold" nodeType="withEffect">
                                  <p:stCondLst>
                                    <p:cond delay="0"/>
                                  </p:stCondLst>
                                  <p:childTnLst>
                                    <p:animEffect transition="out" filter="dissolv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Bạn Chi gấp quần áo như thế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3866555"/>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3899035"/>
            <a:ext cx="3308863"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gọn gàng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thẳng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3767194"/>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539266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539266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lộn xộn</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549907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Káº¿t quáº£ hÃ¬nh áº£nh cho messy clothes cartoon png"/>
          <p:cNvPicPr>
            <a:picLocks noChangeAspect="1" noChangeArrowheads="1"/>
          </p:cNvPicPr>
          <p:nvPr/>
        </p:nvPicPr>
        <p:blipFill rotWithShape="1">
          <a:blip r:embed="rId8">
            <a:extLst>
              <a:ext uri="{28A0092B-C50C-407E-A947-70E740481C1C}">
                <a14:useLocalDpi xmlns:a14="http://schemas.microsoft.com/office/drawing/2010/main" val="0"/>
              </a:ext>
            </a:extLst>
          </a:blip>
          <a:srcRect b="7868"/>
          <a:stretch/>
        </p:blipFill>
        <p:spPr bwMode="auto">
          <a:xfrm>
            <a:off x="2677109" y="5023343"/>
            <a:ext cx="1964163" cy="12238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áº¿t quáº£ hÃ¬nh áº£nh cho Girl cartoon png"/>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162661" y="1164552"/>
            <a:ext cx="2064786" cy="20679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áº¿t quáº£ hÃ¬nh áº£nh cho clothes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01942" y="3568076"/>
            <a:ext cx="1600785" cy="118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9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solidFill>
                  <a:srgbClr val="0070C0"/>
                </a:solidFill>
                <a:latin typeface="Arial" panose="020B0604020202020204" pitchFamily="34" charset="0"/>
                <a:cs typeface="Arial" panose="020B0604020202020204" pitchFamily="34" charset="0"/>
              </a:rPr>
              <a:t>III. TIẾN TRÌNH HOẠT ĐỘNG</a:t>
            </a:r>
            <a:endParaRPr lang="en-US" sz="24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smtClean="0">
                <a:solidFill>
                  <a:srgbClr val="002060"/>
                </a:solidFill>
                <a:latin typeface="Arial" panose="020B0604020202020204" pitchFamily="34" charset="0"/>
                <a:cs typeface="Arial" panose="020B0604020202020204" pitchFamily="34" charset="0"/>
              </a:rPr>
              <a:t>Còn bạn Anh gấp quần áo như thế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3866555"/>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3899035"/>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không gọn gàng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thẳng</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3767194"/>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539266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539266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solidFill>
                  <a:schemeClr val="accent6">
                    <a:lumMod val="50000"/>
                  </a:schemeClr>
                </a:solidFill>
                <a:latin typeface="Arial" panose="020B0604020202020204" pitchFamily="34" charset="0"/>
                <a:cs typeface="Arial" panose="020B0604020202020204" pitchFamily="34" charset="0"/>
              </a:rPr>
              <a:t>Quần áo lộn xộn</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549907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Káº¿t quáº£ hÃ¬nh áº£nh cho messy clothes cartoon png"/>
          <p:cNvPicPr>
            <a:picLocks noChangeAspect="1" noChangeArrowheads="1"/>
          </p:cNvPicPr>
          <p:nvPr/>
        </p:nvPicPr>
        <p:blipFill rotWithShape="1">
          <a:blip r:embed="rId8">
            <a:extLst>
              <a:ext uri="{28A0092B-C50C-407E-A947-70E740481C1C}">
                <a14:useLocalDpi xmlns:a14="http://schemas.microsoft.com/office/drawing/2010/main" val="0"/>
              </a:ext>
            </a:extLst>
          </a:blip>
          <a:srcRect b="7868"/>
          <a:stretch/>
        </p:blipFill>
        <p:spPr bwMode="auto">
          <a:xfrm>
            <a:off x="2677109" y="5023343"/>
            <a:ext cx="1964163" cy="122389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áº¿t quáº£ hÃ¬nh áº£nh cho boy cartoon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7903" y="1103046"/>
            <a:ext cx="1559369" cy="23716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Káº¿t quáº£ hÃ¬nh áº£nh cho clothes png"/>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94941" y="3453727"/>
            <a:ext cx="2468083" cy="146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34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1000</Words>
  <Application>Microsoft Office PowerPoint</Application>
  <PresentationFormat>Widescreen</PresentationFormat>
  <Paragraphs>108</Paragraphs>
  <Slides>31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MAYTINH</dc:creator>
  <cp:lastModifiedBy>fjd</cp:lastModifiedBy>
  <cp:revision>122</cp:revision>
  <dcterms:created xsi:type="dcterms:W3CDTF">2019-09-24T13:19:10Z</dcterms:created>
  <dcterms:modified xsi:type="dcterms:W3CDTF">2023-12-29T07:01:24Z</dcterms:modified>
</cp:coreProperties>
</file>