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66" r:id="rId4"/>
    <p:sldId id="256" r:id="rId5"/>
    <p:sldId id="267" r:id="rId6"/>
    <p:sldId id="268" r:id="rId7"/>
    <p:sldId id="273" r:id="rId8"/>
    <p:sldId id="270" r:id="rId9"/>
    <p:sldId id="257" r:id="rId10"/>
    <p:sldId id="260" r:id="rId11"/>
    <p:sldId id="262" r:id="rId12"/>
    <p:sldId id="263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09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19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5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47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6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91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35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03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7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9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53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D91AD-6C65-413A-82A7-106F3BB535E2}" type="datetimeFigureOut">
              <a:rPr lang="en-US" smtClean="0"/>
              <a:t>28/10/2023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FF831-64BD-4D8A-ACA1-9D7234FD1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687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16.png"/><Relationship Id="rId4" Type="http://schemas.openxmlformats.org/officeDocument/2006/relationships/image" Target="../media/image23.gif"/><Relationship Id="rId9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30672" y="8381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HOA SỮA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9312" y="2787294"/>
            <a:ext cx="91862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 PHÁT TRIỂN NHẬN THỨC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KHÁM PHÁ KHOA HỌC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906" y="1143001"/>
            <a:ext cx="1105436" cy="111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70141" y="4726745"/>
            <a:ext cx="7441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5 -6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hiecBungDoi-ThanhNganTheVoiceKids-5237837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33871" y="59270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84" y="1772914"/>
            <a:ext cx="2914650" cy="1571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151" y="4108866"/>
            <a:ext cx="3323207" cy="19068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645" y="1554004"/>
            <a:ext cx="3123028" cy="173186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34287" y="3524091"/>
            <a:ext cx="62740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7" name="Rectangle 6"/>
          <p:cNvSpPr/>
          <p:nvPr/>
        </p:nvSpPr>
        <p:spPr>
          <a:xfrm>
            <a:off x="8285645" y="3559744"/>
            <a:ext cx="423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8" name="Rectangle 7"/>
          <p:cNvSpPr/>
          <p:nvPr/>
        </p:nvSpPr>
        <p:spPr>
          <a:xfrm rot="10800000" flipV="1">
            <a:off x="4584989" y="6285604"/>
            <a:ext cx="1354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2930" y="158062"/>
            <a:ext cx="82833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Th­eo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c¸c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con </a:t>
            </a:r>
            <a:r>
              <a:rPr lang="en-US" sz="42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đườ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ng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nµo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tan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nhanh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trong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</a:t>
            </a:r>
            <a:r>
              <a:rPr lang="en-US" sz="42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ư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­íc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6213" y="3535913"/>
            <a:ext cx="2645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.VnAvant" panose="020B7200000000000000" pitchFamily="34" charset="0"/>
              </a:rPr>
              <a:t>§­</a:t>
            </a:r>
            <a:r>
              <a:rPr lang="en-US" sz="3200" b="1" dirty="0" err="1"/>
              <a:t>ư</a:t>
            </a:r>
            <a:r>
              <a:rPr lang="en-US" sz="2800" b="1" dirty="0" err="1" smtClean="0">
                <a:latin typeface=".VnAvant" panose="020B7200000000000000" pitchFamily="34" charset="0"/>
              </a:rPr>
              <a:t>êng</a:t>
            </a:r>
            <a:r>
              <a:rPr lang="en-US" sz="2800" b="1" dirty="0" smtClean="0">
                <a:latin typeface=".VnAvant" panose="020B7200000000000000" pitchFamily="34" charset="0"/>
              </a:rPr>
              <a:t> </a:t>
            </a:r>
            <a:r>
              <a:rPr lang="en-US" sz="2800" b="1" dirty="0" err="1" smtClean="0">
                <a:latin typeface=".VnAvant" panose="020B7200000000000000" pitchFamily="34" charset="0"/>
              </a:rPr>
              <a:t>phÌn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72584" y="3559744"/>
            <a:ext cx="2761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§­</a:t>
            </a:r>
            <a:r>
              <a:rPr lang="en-US" sz="3600" b="1" dirty="0" err="1"/>
              <a:t>ư</a:t>
            </a:r>
            <a:r>
              <a:rPr lang="en-US" sz="3200" b="1" dirty="0" err="1">
                <a:latin typeface=".VnAvant" panose="020B7200000000000000" pitchFamily="34" charset="0"/>
              </a:rPr>
              <a:t>êng</a:t>
            </a:r>
            <a:r>
              <a:rPr lang="en-US" sz="3200" b="1" dirty="0" smtClean="0"/>
              <a:t> </a:t>
            </a:r>
            <a:r>
              <a:rPr lang="en-US" sz="3200" b="1" dirty="0" err="1" smtClean="0">
                <a:latin typeface=".VnAvant" panose="020B7200000000000000" pitchFamily="34" charset="0"/>
              </a:rPr>
              <a:t>phªn</a:t>
            </a:r>
            <a:endParaRPr lang="en-US" sz="3200" b="1" dirty="0">
              <a:latin typeface=".VnAvant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62193" y="6273225"/>
            <a:ext cx="259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§­</a:t>
            </a:r>
            <a:r>
              <a:rPr lang="en-US" sz="3600" b="1" dirty="0" err="1"/>
              <a:t>ư</a:t>
            </a:r>
            <a:r>
              <a:rPr lang="en-US" sz="3200" b="1" dirty="0" err="1">
                <a:latin typeface=".VnAvant" panose="020B7200000000000000" pitchFamily="34" charset="0"/>
              </a:rPr>
              <a:t>êng</a:t>
            </a:r>
            <a:r>
              <a:rPr lang="en-US" sz="3200" b="1" dirty="0" smtClean="0"/>
              <a:t> </a:t>
            </a:r>
            <a:r>
              <a:rPr lang="en-US" sz="3200" b="1" dirty="0" err="1" smtClean="0">
                <a:latin typeface=".VnAvant" panose="020B7200000000000000" pitchFamily="34" charset="0"/>
              </a:rPr>
              <a:t>kÝnh</a:t>
            </a:r>
            <a:endParaRPr lang="en-US" sz="3200" b="1" dirty="0">
              <a:latin typeface=".VnAvant" panose="020B7200000000000000" pitchFamily="34" charset="0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667271" y="3524091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4584988" y="6225566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8179833" y="3535913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yt1s.com - Đồng hồ đếm ngược 10 giây_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95427" y="5661968"/>
            <a:ext cx="2175054" cy="12225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99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37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  <p:bldP spid="7" grpId="0"/>
      <p:bldP spid="8" grpId="0"/>
      <p:bldP spid="8" grpId="1"/>
      <p:bldP spid="10" grpId="0"/>
      <p:bldP spid="11" grpId="0"/>
      <p:bldP spid="12" grpId="0"/>
      <p:bldP spid="12" grpId="1"/>
      <p:bldP spid="13" grpId="0" animBg="1"/>
      <p:bldP spid="14" grpId="0" animBg="1"/>
      <p:bldP spid="14" grpId="1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80" y="965250"/>
            <a:ext cx="2958824" cy="26877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59" y="1412992"/>
            <a:ext cx="3323710" cy="204857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 rot="10800000" flipV="1">
            <a:off x="420480" y="3728088"/>
            <a:ext cx="41358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.VnAvant" panose="020B7200000000000000" pitchFamily="34" charset="0"/>
              </a:rPr>
              <a:t>   A</a:t>
            </a:r>
            <a:endParaRPr lang="en-US" sz="3200" b="1" dirty="0">
              <a:latin typeface=".VnAvant" panose="020B7200000000000000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70949" y="3120189"/>
            <a:ext cx="423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4755094" y="5990509"/>
            <a:ext cx="566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8382" y="117829"/>
            <a:ext cx="11910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.VnAvant" panose="020B7200000000000000" pitchFamily="34" charset="0"/>
              </a:rPr>
              <a:t>¡n </a:t>
            </a:r>
            <a:r>
              <a:rPr lang="en-US" sz="2800" b="1" dirty="0" err="1">
                <a:latin typeface=".VnAvant" panose="020B7200000000000000" pitchFamily="34" charset="0"/>
              </a:rPr>
              <a:t>qu</a:t>
            </a:r>
            <a:r>
              <a:rPr lang="en-US" sz="2800" b="1" dirty="0">
                <a:latin typeface=".VnAvant" panose="020B7200000000000000" pitchFamily="34" charset="0"/>
              </a:rPr>
              <a:t>¸ </a:t>
            </a:r>
            <a:r>
              <a:rPr lang="en-US" sz="2800" b="1" dirty="0" err="1" smtClean="0">
                <a:latin typeface=".VnAvant" panose="020B7200000000000000" pitchFamily="34" charset="0"/>
              </a:rPr>
              <a:t>nhiÒu</a:t>
            </a:r>
            <a:r>
              <a:rPr lang="en-US" sz="2800" b="1" dirty="0" smtClean="0">
                <a:latin typeface=".VnAvant" panose="020B7200000000000000" pitchFamily="34" charset="0"/>
              </a:rPr>
              <a:t> ®</a:t>
            </a:r>
            <a:r>
              <a:rPr lang="en-US" sz="3200" b="1" dirty="0" err="1"/>
              <a:t>ư</a:t>
            </a:r>
            <a:r>
              <a:rPr lang="en-US" sz="2800" b="1" dirty="0" err="1" smtClean="0">
                <a:latin typeface=".VnAvant" panose="020B7200000000000000" pitchFamily="34" charset="0"/>
              </a:rPr>
              <a:t>êng</a:t>
            </a:r>
            <a:r>
              <a:rPr lang="en-US" sz="2800" b="1" dirty="0" smtClean="0">
                <a:latin typeface=".VnAvant" panose="020B7200000000000000" pitchFamily="34" charset="0"/>
              </a:rPr>
              <a:t> ®</a:t>
            </a:r>
            <a:r>
              <a:rPr lang="en-US" sz="2800" b="1" dirty="0" err="1" smtClean="0">
                <a:latin typeface=".VnAvant" panose="020B7200000000000000" pitchFamily="34" charset="0"/>
              </a:rPr>
              <a:t>iÒu</a:t>
            </a:r>
            <a:r>
              <a:rPr lang="en-US" sz="2800" b="1" dirty="0" smtClean="0">
                <a:latin typeface=".VnAvant" panose="020B7200000000000000" pitchFamily="34" charset="0"/>
              </a:rPr>
              <a:t> </a:t>
            </a:r>
            <a:r>
              <a:rPr lang="en-US" sz="2800" b="1" dirty="0">
                <a:latin typeface=".VnAvant" panose="020B7200000000000000" pitchFamily="34" charset="0"/>
              </a:rPr>
              <a:t>g× </a:t>
            </a:r>
            <a:r>
              <a:rPr lang="en-US" sz="2800" b="1" dirty="0" err="1">
                <a:latin typeface=".VnAvant" panose="020B7200000000000000" pitchFamily="34" charset="0"/>
              </a:rPr>
              <a:t>sÏ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latin typeface=".VnAvant" panose="020B7200000000000000" pitchFamily="34" charset="0"/>
              </a:rPr>
              <a:t>x¶y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latin typeface=".VnAvant" panose="020B7200000000000000" pitchFamily="34" charset="0"/>
              </a:rPr>
              <a:t>ra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smtClean="0">
                <a:latin typeface=".VnAvant" panose="020B7200000000000000" pitchFamily="34" charset="0"/>
              </a:rPr>
              <a:t>? ­</a:t>
            </a:r>
            <a:endParaRPr lang="en-US" sz="2800" dirty="0">
              <a:effectLst/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1550" y="3728087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.VnAvant" panose="020B7200000000000000" pitchFamily="34" charset="0"/>
              </a:rPr>
              <a:t>BÐo</a:t>
            </a:r>
            <a:r>
              <a:rPr lang="en-US" sz="2800" b="1" dirty="0">
                <a:latin typeface=".VnAvant" panose="020B7200000000000000" pitchFamily="34" charset="0"/>
              </a:rPr>
              <a:t> </a:t>
            </a:r>
            <a:r>
              <a:rPr lang="en-US" sz="2800" b="1" dirty="0" err="1">
                <a:latin typeface=".VnAvant" panose="020B7200000000000000" pitchFamily="34" charset="0"/>
              </a:rPr>
              <a:t>ph</a:t>
            </a:r>
            <a:r>
              <a:rPr lang="en-US" sz="2800" b="1" dirty="0">
                <a:latin typeface=".VnAvant" panose="020B7200000000000000" pitchFamily="34" charset="0"/>
              </a:rPr>
              <a:t>×</a:t>
            </a:r>
            <a:endParaRPr lang="en-US" sz="2800" dirty="0">
              <a:effectLst/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58692" y="3097208"/>
            <a:ext cx="1963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.VnAvant" panose="020B7200000000000000" pitchFamily="34" charset="0"/>
              </a:rPr>
              <a:t>S©u</a:t>
            </a:r>
            <a:r>
              <a:rPr lang="en-US" sz="2800" b="1" dirty="0" smtClean="0">
                <a:latin typeface=".VnAvant" panose="020B7200000000000000" pitchFamily="34" charset="0"/>
              </a:rPr>
              <a:t> </a:t>
            </a:r>
            <a:r>
              <a:rPr lang="en-US" sz="2800" b="1" dirty="0" err="1" smtClean="0">
                <a:latin typeface=".VnAvant" panose="020B7200000000000000" pitchFamily="34" charset="0"/>
              </a:rPr>
              <a:t>r¨ng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4012" y="5990509"/>
            <a:ext cx="299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.VnAvant" panose="020B7200000000000000" pitchFamily="34" charset="0"/>
              </a:rPr>
              <a:t>C¶ ®¸p ¸n A - B</a:t>
            </a:r>
            <a:endParaRPr lang="en-US" sz="2800" dirty="0">
              <a:effectLst/>
              <a:latin typeface=".VnAvant" panose="020B7200000000000000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28" y="3468390"/>
            <a:ext cx="2416550" cy="21951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561" y="4559161"/>
            <a:ext cx="2242556" cy="1382205"/>
          </a:xfrm>
          <a:prstGeom prst="rect">
            <a:avLst/>
          </a:prstGeom>
        </p:spPr>
      </p:pic>
      <p:sp>
        <p:nvSpPr>
          <p:cNvPr id="13" name="Flowchart: Connector 12"/>
          <p:cNvSpPr/>
          <p:nvPr/>
        </p:nvSpPr>
        <p:spPr>
          <a:xfrm>
            <a:off x="620995" y="3728087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8184364" y="3061713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4725028" y="5966679"/>
            <a:ext cx="596684" cy="632434"/>
          </a:xfrm>
          <a:prstGeom prst="flowChartConnector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yt1s.com - Đồng hồ đếm ngược 10 giây_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30891" y="5530913"/>
            <a:ext cx="2361109" cy="1327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550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379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2" grpId="0"/>
      <p:bldP spid="3" grpId="0"/>
      <p:bldP spid="6" grpId="0"/>
      <p:bldP spid="6" grpId="1"/>
      <p:bldP spid="8" grpId="0"/>
      <p:bldP spid="9" grpId="0"/>
      <p:bldP spid="10" grpId="0"/>
      <p:bldP spid="10" grpId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0" y="1125370"/>
            <a:ext cx="2351453" cy="14701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835" y="1075389"/>
            <a:ext cx="2373030" cy="1417518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192" y="3145312"/>
            <a:ext cx="1981800" cy="12510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6" y="3208992"/>
            <a:ext cx="2021061" cy="13473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73" y="5165604"/>
            <a:ext cx="2016619" cy="13444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859" y="5176784"/>
            <a:ext cx="2058983" cy="13726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078" y="753883"/>
            <a:ext cx="2749400" cy="17227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55" y="4877895"/>
            <a:ext cx="2664458" cy="15034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079" y="3043869"/>
            <a:ext cx="2028726" cy="13524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75" y="1164237"/>
            <a:ext cx="2744593" cy="13666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635" y="3245822"/>
            <a:ext cx="2235370" cy="123988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925" y="2917092"/>
            <a:ext cx="2503347" cy="1568612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846805" y="1759198"/>
            <a:ext cx="504958" cy="17618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123980" y="1809357"/>
            <a:ext cx="567412" cy="1767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9002351" y="1827933"/>
            <a:ext cx="525857" cy="1767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2498294" y="3646679"/>
            <a:ext cx="501691" cy="17228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7333261" y="3645397"/>
            <a:ext cx="546494" cy="1991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5020956" y="3670240"/>
            <a:ext cx="503262" cy="17435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9807992" y="3620002"/>
            <a:ext cx="417824" cy="17435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3470626" y="5695783"/>
            <a:ext cx="573033" cy="2007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7184821" y="5759328"/>
            <a:ext cx="556655" cy="15843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103" y="1765012"/>
            <a:ext cx="505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5" name="Rectangle 4"/>
          <p:cNvSpPr/>
          <p:nvPr/>
        </p:nvSpPr>
        <p:spPr>
          <a:xfrm>
            <a:off x="60010" y="3573375"/>
            <a:ext cx="423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101256" y="5625371"/>
            <a:ext cx="662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1958" y="159202"/>
            <a:ext cx="77101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Quy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tr×nh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s¶n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xuÊt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nµo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sau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®©y lµ ®</a:t>
            </a:r>
            <a:r>
              <a:rPr lang="en-US" sz="3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óng</a:t>
            </a:r>
            <a:r>
              <a:rPr lang="en-US" sz="30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?</a:t>
            </a:r>
            <a:endParaRPr lang="en-US" sz="3000" b="1" dirty="0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7235" y="2613567"/>
            <a:ext cx="1582468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B1: Thu ho¹ch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7808" y="2578220"/>
            <a:ext cx="1551933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.VnAvant" panose="020B7200000000000000" pitchFamily="34" charset="0"/>
              </a:rPr>
              <a:t>B2:Ph©n lo¹i</a:t>
            </a:r>
            <a:endParaRPr lang="en-US" sz="1600" dirty="0">
              <a:effectLst/>
              <a:latin typeface=".VnAvant" panose="020B7200000000000000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13046" y="2453095"/>
            <a:ext cx="131781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B3: </a:t>
            </a:r>
            <a:r>
              <a:rPr lang="en-US" sz="1600" b="1" dirty="0" err="1" smtClean="0">
                <a:latin typeface=".VnAvantH" panose="020B7200000000000000" pitchFamily="34" charset="0"/>
              </a:rPr>
              <a:t>Ð</a:t>
            </a:r>
            <a:r>
              <a:rPr lang="en-US" sz="1600" b="1" dirty="0" err="1" smtClean="0">
                <a:latin typeface=".VnAvant" panose="020B7200000000000000" pitchFamily="34" charset="0"/>
              </a:rPr>
              <a:t>p</a:t>
            </a:r>
            <a:r>
              <a:rPr lang="en-US" sz="1600" b="1" dirty="0" smtClean="0">
                <a:latin typeface=".VnAvant" panose="020B7200000000000000" pitchFamily="34" charset="0"/>
              </a:rPr>
              <a:t> </a:t>
            </a:r>
            <a:r>
              <a:rPr lang="en-US" sz="1600" b="1" dirty="0" err="1" smtClean="0">
                <a:latin typeface=".VnAvant" panose="020B7200000000000000" pitchFamily="34" charset="0"/>
              </a:rPr>
              <a:t>mÝa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09205" y="2470703"/>
            <a:ext cx="1852289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B4: </a:t>
            </a:r>
            <a:r>
              <a:rPr lang="en-US" sz="1600" b="1" dirty="0" err="1" smtClean="0">
                <a:latin typeface=".VnAvant" panose="020B7200000000000000" pitchFamily="34" charset="0"/>
              </a:rPr>
              <a:t>Thµnh</a:t>
            </a:r>
            <a:r>
              <a:rPr lang="en-US" sz="1600" b="1" dirty="0" smtClean="0">
                <a:latin typeface=".VnAvant" panose="020B7200000000000000" pitchFamily="34" charset="0"/>
              </a:rPr>
              <a:t> </a:t>
            </a:r>
            <a:r>
              <a:rPr lang="en-US" sz="1600" b="1" dirty="0" err="1" smtClean="0">
                <a:latin typeface=".VnAvant" panose="020B7200000000000000" pitchFamily="34" charset="0"/>
              </a:rPr>
              <a:t>phÈm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14402" y="4434674"/>
            <a:ext cx="1334433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B4: C« ®</a:t>
            </a:r>
            <a:r>
              <a:rPr lang="en-US" sz="1600" b="1" dirty="0" err="1" smtClean="0">
                <a:latin typeface=".VnAvant" panose="020B7200000000000000" pitchFamily="34" charset="0"/>
              </a:rPr>
              <a:t>Æc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69081" y="4475433"/>
            <a:ext cx="1571264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>
                <a:latin typeface=".VnAvant" panose="020B7200000000000000" pitchFamily="34" charset="0"/>
              </a:rPr>
              <a:t>B1: Thu ho¹ch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273832" y="6440933"/>
            <a:ext cx="1571264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>
                <a:latin typeface=".VnAvant" panose="020B7200000000000000" pitchFamily="34" charset="0"/>
              </a:rPr>
              <a:t>B1: Thu ho¹ch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336680" y="4434674"/>
            <a:ext cx="1399742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>
                <a:latin typeface=".VnAvant" panose="020B7200000000000000" pitchFamily="34" charset="0"/>
              </a:rPr>
              <a:t>B2:Ph©n lo¹i</a:t>
            </a:r>
            <a:endParaRPr lang="en-US" sz="1600" dirty="0">
              <a:latin typeface=".VnAvant" panose="020B7200000000000000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007112" y="4434674"/>
            <a:ext cx="1213794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>
                <a:latin typeface=".VnAvant" panose="020B7200000000000000" pitchFamily="34" charset="0"/>
              </a:rPr>
              <a:t>B3: </a:t>
            </a:r>
            <a:r>
              <a:rPr lang="en-US" sz="1600" b="1" dirty="0" err="1">
                <a:latin typeface=".VnAvantH" panose="020B7200000000000000" pitchFamily="34" charset="0"/>
              </a:rPr>
              <a:t>Ð</a:t>
            </a:r>
            <a:r>
              <a:rPr lang="en-US" sz="1600" b="1" dirty="0" err="1">
                <a:latin typeface=".VnAvant" panose="020B7200000000000000" pitchFamily="34" charset="0"/>
              </a:rPr>
              <a:t>p</a:t>
            </a:r>
            <a:r>
              <a:rPr lang="en-US" sz="1600" b="1" dirty="0">
                <a:latin typeface=".VnAvant" panose="020B7200000000000000" pitchFamily="34" charset="0"/>
              </a:rPr>
              <a:t> </a:t>
            </a:r>
            <a:r>
              <a:rPr lang="en-US" sz="1600" b="1" dirty="0" err="1">
                <a:latin typeface=".VnAvant" panose="020B7200000000000000" pitchFamily="34" charset="0"/>
              </a:rPr>
              <a:t>mÝa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77712" y="6440933"/>
            <a:ext cx="1213794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B2: </a:t>
            </a:r>
            <a:r>
              <a:rPr lang="en-US" sz="1600" b="1" dirty="0" err="1">
                <a:latin typeface=".VnAvantH" panose="020B7200000000000000" pitchFamily="34" charset="0"/>
              </a:rPr>
              <a:t>Ð</a:t>
            </a:r>
            <a:r>
              <a:rPr lang="en-US" sz="1600" b="1" dirty="0" err="1">
                <a:latin typeface=".VnAvant" panose="020B7200000000000000" pitchFamily="34" charset="0"/>
              </a:rPr>
              <a:t>p</a:t>
            </a:r>
            <a:r>
              <a:rPr lang="en-US" sz="1600" b="1" dirty="0">
                <a:latin typeface=".VnAvant" panose="020B7200000000000000" pitchFamily="34" charset="0"/>
              </a:rPr>
              <a:t> </a:t>
            </a:r>
            <a:r>
              <a:rPr lang="en-US" sz="1600" b="1" dirty="0" err="1">
                <a:latin typeface=".VnAvant" panose="020B7200000000000000" pitchFamily="34" charset="0"/>
              </a:rPr>
              <a:t>mÝa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304535" y="4415521"/>
            <a:ext cx="1773242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B5: </a:t>
            </a:r>
            <a:r>
              <a:rPr lang="en-US" sz="1600" b="1" dirty="0" err="1">
                <a:latin typeface=".VnAvant" panose="020B7200000000000000" pitchFamily="34" charset="0"/>
              </a:rPr>
              <a:t>Thµnh</a:t>
            </a:r>
            <a:r>
              <a:rPr lang="en-US" sz="1600" b="1" dirty="0">
                <a:latin typeface=".VnAvant" panose="020B7200000000000000" pitchFamily="34" charset="0"/>
              </a:rPr>
              <a:t> </a:t>
            </a:r>
            <a:r>
              <a:rPr lang="en-US" sz="1600" b="1" dirty="0" err="1">
                <a:latin typeface=".VnAvant" panose="020B7200000000000000" pitchFamily="34" charset="0"/>
              </a:rPr>
              <a:t>phÈm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233932" y="6567973"/>
            <a:ext cx="1773242" cy="33855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.VnAvant" panose="020B7200000000000000" pitchFamily="34" charset="0"/>
              </a:rPr>
              <a:t>B3: </a:t>
            </a:r>
            <a:r>
              <a:rPr lang="en-US" sz="1600" b="1" dirty="0" err="1">
                <a:latin typeface=".VnAvant" panose="020B7200000000000000" pitchFamily="34" charset="0"/>
              </a:rPr>
              <a:t>Thµnh</a:t>
            </a:r>
            <a:r>
              <a:rPr lang="en-US" sz="1600" b="1" dirty="0">
                <a:latin typeface=".VnAvant" panose="020B7200000000000000" pitchFamily="34" charset="0"/>
              </a:rPr>
              <a:t> </a:t>
            </a:r>
            <a:r>
              <a:rPr lang="en-US" sz="1600" b="1" dirty="0" err="1">
                <a:latin typeface=".VnAvant" panose="020B7200000000000000" pitchFamily="34" charset="0"/>
              </a:rPr>
              <a:t>phÈm</a:t>
            </a:r>
            <a:endParaRPr lang="en-US" sz="1600" b="1" dirty="0">
              <a:latin typeface=".VnAvant" panose="020B7200000000000000" pitchFamily="34" charset="0"/>
            </a:endParaRPr>
          </a:p>
        </p:txBody>
      </p:sp>
      <p:pic>
        <p:nvPicPr>
          <p:cNvPr id="18" name="yt1s.com - Đồng hồ đếm ngược 10 giây_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33276" y="5967298"/>
            <a:ext cx="1488589" cy="83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379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7" grpId="1" animBg="1"/>
      <p:bldP spid="3" grpId="0"/>
      <p:bldP spid="3" grpId="1"/>
      <p:bldP spid="5" grpId="0"/>
      <p:bldP spid="6" grpId="0"/>
      <p:bldP spid="6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  <p:bldP spid="36" grpId="0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3"/>
            <a:ext cx="12192000" cy="697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35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620" y="1847556"/>
            <a:ext cx="5715000" cy="381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29167" y="510209"/>
            <a:ext cx="3953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Trøng</a:t>
            </a:r>
            <a:r>
              <a:rPr lang="en-US" sz="3600" b="1" dirty="0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thÞt</a:t>
            </a:r>
            <a:r>
              <a:rPr lang="en-US" sz="3600" b="1" dirty="0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kho</a:t>
            </a:r>
            <a:r>
              <a:rPr lang="en-US" sz="3600" b="1" dirty="0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tµu</a:t>
            </a:r>
            <a:endParaRPr lang="en-US" sz="3600" b="1" dirty="0">
              <a:solidFill>
                <a:srgbClr val="0070C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20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118" y="2071828"/>
            <a:ext cx="5008099" cy="37512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47565" y="564776"/>
            <a:ext cx="3644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Salat</a:t>
            </a:r>
            <a:r>
              <a:rPr lang="en-US" sz="4000" b="1" dirty="0" smtClean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hoa</a:t>
            </a:r>
            <a:r>
              <a:rPr lang="en-US" sz="4000" b="1" dirty="0" smtClean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qu</a:t>
            </a:r>
            <a:r>
              <a:rPr lang="en-US" sz="4000" b="1" dirty="0" smtClean="0">
                <a:solidFill>
                  <a:srgbClr val="0070C0"/>
                </a:solidFill>
                <a:latin typeface=".VnAvant" panose="020B7200000000000000" pitchFamily="34" charset="0"/>
              </a:rPr>
              <a:t>¶</a:t>
            </a:r>
            <a:endParaRPr lang="en-US" sz="4000" b="1" dirty="0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16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333+ Hình Nền Powerpoint Dễ Thương, Cute, ngộ Nghĩ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45" y="1953360"/>
            <a:ext cx="5964701" cy="44677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15603" y="768420"/>
            <a:ext cx="38727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ChÌ</a:t>
            </a:r>
            <a:r>
              <a:rPr lang="en-US" sz="4400" b="1" dirty="0" smtClean="0">
                <a:solidFill>
                  <a:srgbClr val="0070C0"/>
                </a:solidFill>
                <a:latin typeface=".VnAvant" panose="020B7200000000000000" pitchFamily="34" charset="0"/>
              </a:rPr>
              <a:t> ®ç </a:t>
            </a:r>
            <a:r>
              <a:rPr lang="en-US" sz="44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xanh</a:t>
            </a:r>
            <a:endParaRPr lang="en-US" sz="4400" b="1" dirty="0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1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527" y="1812692"/>
            <a:ext cx="6845960" cy="46050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50024" y="672353"/>
            <a:ext cx="4397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X«i</a:t>
            </a:r>
            <a:r>
              <a:rPr lang="en-US" sz="4000" b="1" dirty="0" smtClean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.VnAvant" panose="020B7200000000000000" pitchFamily="34" charset="0"/>
              </a:rPr>
              <a:t>dõa</a:t>
            </a:r>
            <a:endParaRPr lang="en-US" sz="4000" b="1" dirty="0">
              <a:solidFill>
                <a:srgbClr val="0070C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5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Ăn ngọt - Lợi ích và tác hại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1515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5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30672" y="8381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HOA SỮA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9312" y="2787294"/>
            <a:ext cx="91862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 PHÁT TRIỂN NHẬN THỨC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KHÁM PHÁ KHOA HỌC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906" y="1143001"/>
            <a:ext cx="1105436" cy="111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70141" y="4726745"/>
            <a:ext cx="7441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5 -6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5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9471" y="3193366"/>
            <a:ext cx="6822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Thö</a:t>
            </a:r>
            <a:r>
              <a:rPr lang="en-US" sz="6000" b="1" dirty="0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tµi</a:t>
            </a:r>
            <a:r>
              <a:rPr lang="en-US" sz="6000" b="1" dirty="0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cña</a:t>
            </a:r>
            <a:r>
              <a:rPr lang="en-US" sz="6000" b="1" dirty="0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bÐ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54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750791" y="49080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>
              <a:latin typeface=".VnAvant" panose="020B7200000000000000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74896" y="2136815"/>
            <a:ext cx="3538257" cy="3533744"/>
            <a:chOff x="307195" y="2078467"/>
            <a:chExt cx="3538257" cy="3533744"/>
          </a:xfrm>
        </p:grpSpPr>
        <p:sp>
          <p:nvSpPr>
            <p:cNvPr id="7" name="Flowchart: Connector 6"/>
            <p:cNvSpPr/>
            <p:nvPr/>
          </p:nvSpPr>
          <p:spPr>
            <a:xfrm>
              <a:off x="580091" y="4979777"/>
              <a:ext cx="596684" cy="632434"/>
            </a:xfrm>
            <a:prstGeom prst="flowChartConnector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6" name="Picture 8" descr="Tác dụng và tác hại của dưa leo, cách sơ chế dưa leo không bị đắ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95" y="2078467"/>
              <a:ext cx="3538257" cy="260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641786" y="4951797"/>
              <a:ext cx="55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.VnAvant" panose="020B7200000000000000" pitchFamily="34" charset="0"/>
                </a:rPr>
                <a:t>A</a:t>
              </a:r>
              <a:endParaRPr lang="en-US" sz="3600" b="1" dirty="0">
                <a:latin typeface=".VnAvant" panose="020B7200000000000000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17905" y="4932591"/>
              <a:ext cx="20585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3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800" b="1" dirty="0" err="1" smtClean="0">
                  <a:latin typeface=".VnAvant" panose="020B7200000000000000" pitchFamily="34" charset="0"/>
                  <a:cs typeface="Times New Roman" panose="02020603050405020304" pitchFamily="18" charset="0"/>
                </a:rPr>
                <a:t>a</a:t>
              </a:r>
              <a:r>
                <a:rPr lang="en-US" sz="2800" b="1" dirty="0" smtClean="0">
                  <a:latin typeface=".VnAvant" panose="020B7200000000000000" pitchFamily="34" charset="0"/>
                </a:rPr>
                <a:t> </a:t>
              </a:r>
              <a:r>
                <a:rPr lang="en-US" sz="2800" b="1" dirty="0" err="1" smtClean="0">
                  <a:latin typeface=".VnAvant" panose="020B7200000000000000" pitchFamily="34" charset="0"/>
                </a:rPr>
                <a:t>chuét</a:t>
              </a:r>
              <a:endParaRPr lang="en-US" sz="2800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52587" y="2117611"/>
            <a:ext cx="3692583" cy="3480703"/>
            <a:chOff x="4252587" y="2117611"/>
            <a:chExt cx="3692583" cy="3480703"/>
          </a:xfrm>
        </p:grpSpPr>
        <p:pic>
          <p:nvPicPr>
            <p:cNvPr id="2054" name="Picture 6" descr="Tết Hàn Thực làm bánh trôi nhớ bỏ thứ này vào, bánh dẻo mềm không sợ sống  bột lại rất tốt cho sức khỏe | Đời sống - Giải trí | TriThucCuocSong.vn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2587" y="2117611"/>
              <a:ext cx="3692583" cy="2582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4399151" y="4921384"/>
              <a:ext cx="622355" cy="676930"/>
              <a:chOff x="5021004" y="6046645"/>
              <a:chExt cx="622355" cy="676930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098017" y="6046645"/>
                <a:ext cx="54534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.VnAvant" panose="020B7200000000000000" pitchFamily="34" charset="0"/>
                  </a:rPr>
                  <a:t>B</a:t>
                </a:r>
              </a:p>
            </p:txBody>
          </p:sp>
          <p:sp>
            <p:nvSpPr>
              <p:cNvPr id="13" name="Flowchart: Connector 12"/>
              <p:cNvSpPr/>
              <p:nvPr/>
            </p:nvSpPr>
            <p:spPr>
              <a:xfrm>
                <a:off x="5021004" y="6091141"/>
                <a:ext cx="596684" cy="632434"/>
              </a:xfrm>
              <a:prstGeom prst="flowChartConnector">
                <a:avLst/>
              </a:prstGeom>
              <a:noFill/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5128810" y="4994146"/>
              <a:ext cx="16995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latin typeface=".VnAvant" panose="020B7200000000000000" pitchFamily="34" charset="0"/>
                </a:rPr>
                <a:t>B¸nh</a:t>
              </a:r>
              <a:r>
                <a:rPr lang="en-US" sz="2800" b="1" dirty="0" smtClean="0">
                  <a:latin typeface=".VnAvant" panose="020B7200000000000000" pitchFamily="34" charset="0"/>
                </a:rPr>
                <a:t> </a:t>
              </a:r>
              <a:r>
                <a:rPr lang="en-US" sz="2800" b="1" dirty="0" err="1" smtClean="0">
                  <a:latin typeface=".VnAvant" panose="020B7200000000000000" pitchFamily="34" charset="0"/>
                </a:rPr>
                <a:t>tr«i</a:t>
              </a:r>
              <a:endParaRPr lang="en-US" sz="2800" b="1" dirty="0">
                <a:latin typeface=".VnAvant" panose="020B7200000000000000" pitchFamily="34" charset="0"/>
              </a:endParaRPr>
            </a:p>
          </p:txBody>
        </p:sp>
      </p:grpSp>
      <p:pic>
        <p:nvPicPr>
          <p:cNvPr id="17" name="yt1s.com - Đồng hồ đếm ngược 10 giây_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89467" y="5643312"/>
            <a:ext cx="2202533" cy="12379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4" name="Group 23"/>
          <p:cNvGrpSpPr/>
          <p:nvPr/>
        </p:nvGrpSpPr>
        <p:grpSpPr>
          <a:xfrm>
            <a:off x="8338404" y="2136815"/>
            <a:ext cx="3608264" cy="3446737"/>
            <a:chOff x="8338404" y="2136815"/>
            <a:chExt cx="3608264" cy="3446737"/>
          </a:xfrm>
        </p:grpSpPr>
        <p:pic>
          <p:nvPicPr>
            <p:cNvPr id="2052" name="Picture 4" descr="Công nghệ kẹo Chip Chip - Máy &amp; thiết bị thực phẩm | chuyển giao công nghệ  thực phẩm | Kiến thức thực phẩm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8404" y="2136815"/>
              <a:ext cx="3608264" cy="2505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lowchart: Connector 13"/>
            <p:cNvSpPr/>
            <p:nvPr/>
          </p:nvSpPr>
          <p:spPr>
            <a:xfrm>
              <a:off x="8725120" y="4930196"/>
              <a:ext cx="596684" cy="632434"/>
            </a:xfrm>
            <a:prstGeom prst="flowChartConnector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566668" y="4991391"/>
              <a:ext cx="17556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latin typeface=".VnAvant" panose="020B7200000000000000" pitchFamily="34" charset="0"/>
                  <a:cs typeface="Times New Roman" panose="02020603050405020304" pitchFamily="18" charset="0"/>
                </a:rPr>
                <a:t>KÑo</a:t>
              </a:r>
              <a:r>
                <a:rPr lang="en-US" sz="2800" b="1" dirty="0" smtClean="0">
                  <a:latin typeface=".VnAvant" panose="020B7200000000000000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latin typeface=".VnAvant" panose="020B7200000000000000" pitchFamily="34" charset="0"/>
                  <a:cs typeface="Times New Roman" panose="02020603050405020304" pitchFamily="18" charset="0"/>
                </a:rPr>
                <a:t>ngät</a:t>
              </a:r>
              <a:endParaRPr lang="en-US" sz="2800" b="1" dirty="0">
                <a:latin typeface=".VnAvant" panose="020B7200000000000000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725120" y="4937221"/>
              <a:ext cx="54534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latin typeface=".VnAvant" panose="020B7200000000000000" pitchFamily="34" charset="0"/>
                </a:rPr>
                <a:t>C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22772" y="469892"/>
            <a:ext cx="9423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§å ¨n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nµo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sau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®©y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kh«ng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chøa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®­­­</a:t>
            </a:r>
            <a:r>
              <a:rPr lang="en-US" sz="40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ư</a:t>
            </a:r>
            <a:r>
              <a:rPr lang="en-US" sz="3600" b="1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êng</a:t>
            </a:r>
            <a:r>
              <a:rPr lang="en-US" sz="36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? </a:t>
            </a:r>
            <a:endParaRPr lang="en-US" sz="3600" b="1" dirty="0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08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79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253</Words>
  <Application>Microsoft Office PowerPoint</Application>
  <PresentationFormat>Widescreen</PresentationFormat>
  <Paragraphs>56</Paragraphs>
  <Slides>13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.VnAvant</vt:lpstr>
      <vt:lpstr>.VnAvantH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49</cp:revision>
  <dcterms:created xsi:type="dcterms:W3CDTF">2023-10-13T05:48:55Z</dcterms:created>
  <dcterms:modified xsi:type="dcterms:W3CDTF">2023-10-28T14:14:09Z</dcterms:modified>
</cp:coreProperties>
</file>