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8" r:id="rId4"/>
    <p:sldMasterId id="2147483710" r:id="rId5"/>
  </p:sldMasterIdLst>
  <p:sldIdLst>
    <p:sldId id="257" r:id="rId6"/>
    <p:sldId id="259" r:id="rId7"/>
    <p:sldId id="260" r:id="rId8"/>
    <p:sldId id="261" r:id="rId9"/>
    <p:sldId id="262" r:id="rId10"/>
    <p:sldId id="268" r:id="rId11"/>
    <p:sldId id="264" r:id="rId12"/>
    <p:sldId id="269" r:id="rId13"/>
    <p:sldId id="270" r:id="rId14"/>
    <p:sldId id="271" r:id="rId15"/>
    <p:sldId id="276" r:id="rId16"/>
    <p:sldId id="273" r:id="rId17"/>
    <p:sldId id="277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1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76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7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55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6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258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934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7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1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58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81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6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33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15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9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1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23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7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14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5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74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79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49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63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510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9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2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29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43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697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13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381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38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0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409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49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574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28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3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12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8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6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76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8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49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746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84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5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0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7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791F2-E3C6-4909-9E8A-2F0FB9B9DC7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5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18BB-BAFA-41BE-B363-1D72BDEAB5B6}"/>
              </a:ext>
            </a:extLst>
          </p:cNvPr>
          <p:cNvSpPr txBox="1"/>
          <p:nvPr userDrawn="1"/>
        </p:nvSpPr>
        <p:spPr>
          <a:xfrm>
            <a:off x="9122736" y="21046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31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84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6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1.png"/><Relationship Id="rId5" Type="http://schemas.openxmlformats.org/officeDocument/2006/relationships/audio" Target="../media/media3.m4a"/><Relationship Id="rId10" Type="http://schemas.openxmlformats.org/officeDocument/2006/relationships/image" Target="../media/image10.svg"/><Relationship Id="rId4" Type="http://schemas.microsoft.com/office/2007/relationships/media" Target="../media/media3.m4a"/><Relationship Id="rId9" Type="http://schemas.openxmlformats.org/officeDocument/2006/relationships/image" Target="../media/image9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6.png"/><Relationship Id="rId5" Type="http://schemas.openxmlformats.org/officeDocument/2006/relationships/audio" Target="../media/media7.m4a"/><Relationship Id="rId10" Type="http://schemas.openxmlformats.org/officeDocument/2006/relationships/image" Target="../media/image14.png"/><Relationship Id="rId4" Type="http://schemas.microsoft.com/office/2007/relationships/media" Target="../media/media7.m4a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67" y="1246299"/>
            <a:ext cx="1681189" cy="9791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9368" y="720103"/>
            <a:ext cx="7229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lang="vi-VN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lang="en-US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HOA SEN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8223" y="286397"/>
            <a:ext cx="7229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lang="en-US" sz="20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4271" y="2515033"/>
            <a:ext cx="8684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LĨNH VỰC PHÁT TRIỂN NGÔN NGỮ 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16358" y="4122113"/>
            <a:ext cx="5220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Lứa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tuổi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Nhà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trẻ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( 24-36tháng)</a:t>
            </a:r>
            <a:endParaRPr lang="en-US" sz="24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34355" y="5211591"/>
            <a:ext cx="2788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Giáo</a:t>
            </a:r>
            <a:r>
              <a:rPr lang="en-GB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viên</a:t>
            </a:r>
            <a:r>
              <a:rPr lang="en-GB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Ngô</a:t>
            </a:r>
            <a:r>
              <a:rPr lang="en-GB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Trà</a:t>
            </a:r>
            <a:r>
              <a:rPr lang="en-GB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Mi   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5970" y="3236593"/>
            <a:ext cx="9881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Thơ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gáy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Phạm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Hổ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  </a:t>
            </a:r>
          </a:p>
          <a:p>
            <a:pPr algn="ctr" defTabSz="685800"/>
            <a:r>
              <a:rPr lang="en-GB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                                     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8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36">
        <p:circle/>
      </p:transition>
    </mc:Choice>
    <mc:Fallback xmlns="">
      <p:transition spd="slow" advTm="249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6 L 8.33333E-7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81481E-6 L 4.16667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925" y="523875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DỤC </a:t>
            </a:r>
          </a:p>
          <a:p>
            <a:endParaRPr lang="en-GB" sz="3200" dirty="0"/>
          </a:p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Mỗi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buổi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sáng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đều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dậy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sớm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cất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tiếng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gáy</a:t>
            </a:r>
            <a:r>
              <a:rPr lang="en-GB" sz="3200" b="1" dirty="0">
                <a:solidFill>
                  <a:srgbClr val="002060"/>
                </a:solidFill>
              </a:rPr>
              <a:t> ò ó o… </a:t>
            </a:r>
            <a:r>
              <a:rPr lang="en-GB" sz="3200" b="1" dirty="0" err="1">
                <a:solidFill>
                  <a:srgbClr val="002060"/>
                </a:solidFill>
              </a:rPr>
              <a:t>đánh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thức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mọi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người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dậy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sớm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làm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học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đấy</a:t>
            </a:r>
            <a:r>
              <a:rPr lang="en-GB" sz="3200" b="1" dirty="0">
                <a:solidFill>
                  <a:srgbClr val="002060"/>
                </a:solidFill>
              </a:rPr>
              <a:t>! </a:t>
            </a:r>
          </a:p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thật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là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đáng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yêu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phải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không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nào</a:t>
            </a:r>
            <a:r>
              <a:rPr lang="en-GB" sz="3200" b="1" dirty="0">
                <a:solidFill>
                  <a:srgbClr val="002060"/>
                </a:solidFill>
              </a:rPr>
              <a:t>? </a:t>
            </a:r>
            <a:r>
              <a:rPr lang="en-GB" sz="3200" b="1" dirty="0" err="1">
                <a:solidFill>
                  <a:srgbClr val="002060"/>
                </a:solidFill>
              </a:rPr>
              <a:t>Vì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mà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cần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phải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yêu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quý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bảo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vệ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những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nhé</a:t>
            </a:r>
            <a:r>
              <a:rPr lang="en-GB" sz="3200" b="1" dirty="0">
                <a:solidFill>
                  <a:srgbClr val="002060"/>
                </a:solidFill>
              </a:rPr>
              <a:t>!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78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101">
        <p15:prstTrans prst="pageCurlDouble"/>
      </p:transition>
    </mc:Choice>
    <mc:Fallback xmlns="">
      <p:transition spd="slow" advTm="42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056098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3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564">
        <p15:prstTrans prst="pageCurlDouble"/>
      </p:transition>
    </mc:Choice>
    <mc:Fallback xmlns="">
      <p:transition spd="slow" advTm="15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768477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009" y="914400"/>
            <a:ext cx="60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091279" cy="7498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80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325">
        <p15:prstTrans prst="peelOff"/>
      </p:transition>
    </mc:Choice>
    <mc:Fallback xmlns="">
      <p:transition spd="slow" advTm="39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6135" y="231639"/>
            <a:ext cx="9769360" cy="67497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222403" y="442633"/>
            <a:ext cx="6594979" cy="4643018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04400">
            <a:off x="9429634" y="644340"/>
            <a:ext cx="576117" cy="6888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53414" flipH="1">
            <a:off x="2095459" y="2912123"/>
            <a:ext cx="597141" cy="7139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79201" y="757549"/>
            <a:ext cx="29406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CÂU ĐỐ 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uLnTx/>
              <a:uFillTx/>
              <a:latin typeface="Calibri"/>
            </a:endParaRPr>
          </a:p>
        </p:txBody>
      </p:sp>
      <p:sp>
        <p:nvSpPr>
          <p:cNvPr id="10" name="AutoShape 2" descr="Mèo con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4" descr="Mèo con – Wikipedia tiếng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6" descr="Mèo con – Wikipedia tiếng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ả con gà trống Hay Chọn Lọc - 20 bài văn tả con gà trống lớp 4 đạt điểm  cao - VnDoc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95" y="698808"/>
            <a:ext cx="6193597" cy="4322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130"/>
            <a:ext cx="1079499" cy="8727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1892" y="165724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“Con gì mào đỏ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Gáy ò ó o…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Từ sáng tinh mơ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Gọi người thức giấc?”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0482" y="6085790"/>
            <a:ext cx="277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Con </a:t>
            </a:r>
            <a:r>
              <a:rPr lang="en-GB" sz="3200" b="1" dirty="0" err="1">
                <a:solidFill>
                  <a:srgbClr val="FF0000"/>
                </a:solidFill>
              </a:rPr>
              <a:t>gà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trống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6" name="Tieng-Ga-g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775" y="6378177"/>
            <a:ext cx="406400" cy="406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524775"/>
      </p:ext>
    </p:extLst>
  </p:cSld>
  <p:clrMapOvr>
    <a:masterClrMapping/>
  </p:clrMapOvr>
  <p:transition spd="med" advTm="432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0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" grpId="0"/>
      <p:bldP spid="2" grpId="1"/>
      <p:bldP spid="13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US" sz="5400" b="1" dirty="0" err="1">
                <a:solidFill>
                  <a:srgbClr val="FF0000"/>
                </a:solidFill>
                <a:latin typeface="inherit"/>
              </a:rPr>
              <a:t>Gà</a:t>
            </a:r>
            <a:r>
              <a:rPr lang="en-US" sz="54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nherit"/>
              </a:rPr>
              <a:t>gáy</a:t>
            </a:r>
            <a:endParaRPr lang="en-US" sz="5400" b="1" dirty="0">
              <a:solidFill>
                <a:srgbClr val="FF0000"/>
              </a:solidFill>
              <a:latin typeface="inherit"/>
            </a:endParaRPr>
          </a:p>
          <a:p>
            <a:pPr algn="ctr" fontAlgn="base"/>
            <a:endParaRPr lang="en-US" sz="5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Thấy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trời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sáng</a:t>
            </a:r>
            <a:endParaRPr lang="en-US" sz="4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ó…o…</a:t>
            </a: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Đua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nhau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endParaRPr lang="en-US" sz="4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thật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to</a:t>
            </a:r>
          </a:p>
          <a:p>
            <a:pPr algn="ctr" fontAlgn="base"/>
            <a:r>
              <a:rPr lang="en-US" sz="4400" b="1" dirty="0">
                <a:solidFill>
                  <a:srgbClr val="000000"/>
                </a:solidFill>
                <a:latin typeface="Open Sans"/>
              </a:rPr>
              <a:t>Ò ó o … o.</a:t>
            </a:r>
            <a:endParaRPr lang="en-US" sz="4400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GB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134544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3719" y="313921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Do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sáng</a:t>
            </a:r>
            <a:r>
              <a:rPr kumimoji="0" lang="en-GB" sz="28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tác</a:t>
            </a:r>
            <a:r>
              <a:rPr kumimoji="0" lang="en-GB" sz="28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</a:t>
            </a:r>
            <a:endParaRPr kumimoji="0" lang="en-GB" sz="28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8498" y="5546348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“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Gà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gáy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”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 </a:t>
            </a: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" y="70336"/>
            <a:ext cx="885025" cy="680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1" b="47819"/>
          <a:stretch/>
        </p:blipFill>
        <p:spPr>
          <a:xfrm>
            <a:off x="-394352" y="1662354"/>
            <a:ext cx="4080828" cy="476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48" y="938764"/>
            <a:ext cx="7762122" cy="4404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83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741">
        <p15:prstTrans prst="drape"/>
      </p:transition>
    </mc:Choice>
    <mc:Fallback xmlns="">
      <p:transition spd="slow" advTm="36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ái nói">
            <a:hlinkClick r:id="" action="ppaction://media"/>
            <a:extLst>
              <a:ext uri="{FF2B5EF4-FFF2-40B4-BE49-F238E27FC236}">
                <a16:creationId xmlns:a16="http://schemas.microsoft.com/office/drawing/2014/main" id="{3D5734F1-0E83-4587-B3BE-B78880BA6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9575.7666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11F15-023A-446C-9748-2D7AB69977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3" t="35467" r="43137" b="22300"/>
          <a:stretch/>
        </p:blipFill>
        <p:spPr>
          <a:xfrm>
            <a:off x="5440017" y="318151"/>
            <a:ext cx="6599583" cy="2794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725266-A4DA-4042-B3C6-163C1B3F9785}"/>
              </a:ext>
            </a:extLst>
          </p:cNvPr>
          <p:cNvSpPr/>
          <p:nvPr/>
        </p:nvSpPr>
        <p:spPr>
          <a:xfrm>
            <a:off x="7435205" y="750400"/>
            <a:ext cx="2609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5696428" y="1542678"/>
            <a:ext cx="6142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02960"/>
            <a:ext cx="1404952" cy="108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83" y="3429000"/>
            <a:ext cx="6393447" cy="2968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9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944">
        <p:blinds dir="vert"/>
      </p:transition>
    </mc:Choice>
    <mc:Fallback xmlns="">
      <p:transition spd="slow" advTm="2794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" objId="2"/>
        <p14:stopEvt time="2706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898963" y="259400"/>
            <a:ext cx="707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777348" y="2215540"/>
            <a:ext cx="5561446" cy="46424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841" y="0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73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650">
        <p15:prstTrans prst="pageCurlDouble"/>
      </p:transition>
    </mc:Choice>
    <mc:Fallback xmlns="">
      <p:transition spd="slow" advTm="15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98 -4.07407E-6 L 0.68398 -4.0740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395487" y="163611"/>
            <a:ext cx="8189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9327" y="1170260"/>
            <a:ext cx="461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</a:rPr>
              <a:t>Thấy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trời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đã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sáng</a:t>
            </a:r>
            <a:endParaRPr lang="en-GB" sz="4400" b="1" dirty="0">
              <a:solidFill>
                <a:srgbClr val="002060"/>
              </a:solidFill>
            </a:endParaRPr>
          </a:p>
          <a:p>
            <a:r>
              <a:rPr lang="en-GB" sz="4400" b="1" dirty="0" err="1">
                <a:solidFill>
                  <a:srgbClr val="002060"/>
                </a:solidFill>
              </a:rPr>
              <a:t>Gà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gáy</a:t>
            </a:r>
            <a:r>
              <a:rPr lang="en-GB" sz="4400" b="1" dirty="0">
                <a:solidFill>
                  <a:srgbClr val="002060"/>
                </a:solidFill>
              </a:rPr>
              <a:t> ó…o…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0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60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822">
        <p15:prstTrans prst="pageCurlDouble"/>
      </p:transition>
    </mc:Choice>
    <mc:Fallback xmlns="">
      <p:transition spd="slow" advTm="30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3254470" y="343126"/>
            <a:ext cx="74642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9327" y="1170260"/>
            <a:ext cx="461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Đua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nhau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gà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gáy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gáy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602">
        <p15:prstTrans prst="pageCurlDouble"/>
      </p:transition>
    </mc:Choice>
    <mc:Fallback xmlns="">
      <p:transition spd="slow" advTm="24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487707" y="234971"/>
            <a:ext cx="74642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725" y="1336307"/>
            <a:ext cx="461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noProof="0" dirty="0">
                <a:solidFill>
                  <a:srgbClr val="002060"/>
                </a:solidFill>
                <a:latin typeface="Calibri"/>
              </a:rPr>
              <a:t>Ò ó o…o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3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49">
        <p15:prstTrans prst="pageCurlDouble"/>
      </p:transition>
    </mc:Choice>
    <mc:Fallback xmlns="">
      <p:transition spd="slow" advTm="16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|1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0.5|19.1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.3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1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7|1.9|7.1|4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6|8.5|0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7|3.1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354</Words>
  <Application>Microsoft Office PowerPoint</Application>
  <PresentationFormat>Widescreen</PresentationFormat>
  <Paragraphs>66</Paragraphs>
  <Slides>14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宋体</vt:lpstr>
      <vt:lpstr>#9Slide03 Ample</vt:lpstr>
      <vt:lpstr>#9Slide07 Itim</vt:lpstr>
      <vt:lpstr>Arial</vt:lpstr>
      <vt:lpstr>Arial-Rounded</vt:lpstr>
      <vt:lpstr>Calibri</vt:lpstr>
      <vt:lpstr>Calibri Light</vt:lpstr>
      <vt:lpstr>inherit</vt:lpstr>
      <vt:lpstr>Open Sans</vt:lpstr>
      <vt:lpstr>Times New Roman</vt:lpstr>
      <vt:lpstr>Office Theme</vt:lpstr>
      <vt:lpstr>3_Office Theme</vt:lpstr>
      <vt:lpstr>8_Office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Admin</cp:lastModifiedBy>
  <cp:revision>26</cp:revision>
  <dcterms:created xsi:type="dcterms:W3CDTF">2022-01-13T11:04:33Z</dcterms:created>
  <dcterms:modified xsi:type="dcterms:W3CDTF">2023-02-05T13:03:57Z</dcterms:modified>
</cp:coreProperties>
</file>