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7" r:id="rId2"/>
    <p:sldId id="315" r:id="rId3"/>
    <p:sldId id="260" r:id="rId4"/>
    <p:sldId id="262" r:id="rId5"/>
    <p:sldId id="273" r:id="rId6"/>
    <p:sldId id="274" r:id="rId7"/>
    <p:sldId id="275" r:id="rId8"/>
    <p:sldId id="276" r:id="rId9"/>
    <p:sldId id="277" r:id="rId10"/>
    <p:sldId id="278" r:id="rId11"/>
    <p:sldId id="283" r:id="rId12"/>
    <p:sldId id="279" r:id="rId13"/>
    <p:sldId id="281" r:id="rId14"/>
    <p:sldId id="284" r:id="rId15"/>
    <p:sldId id="286" r:id="rId16"/>
    <p:sldId id="287" r:id="rId17"/>
    <p:sldId id="290" r:id="rId18"/>
    <p:sldId id="292" r:id="rId19"/>
    <p:sldId id="295" r:id="rId20"/>
    <p:sldId id="298" r:id="rId21"/>
    <p:sldId id="300" r:id="rId22"/>
    <p:sldId id="302" r:id="rId23"/>
    <p:sldId id="309" r:id="rId24"/>
    <p:sldId id="305" r:id="rId25"/>
    <p:sldId id="306" r:id="rId26"/>
    <p:sldId id="310" r:id="rId27"/>
    <p:sldId id="311" r:id="rId28"/>
    <p:sldId id="312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08983-D9EC-4A83-AA05-D513933D6B33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0C6C-C208-4870-8186-7D593FAD2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F0C6C-C208-4870-8186-7D593FAD2C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2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0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58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11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1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1F71-778E-4F7F-9715-BBE42087F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5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8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5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6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81DCE4-ADF7-4464-B6A8-71B078D0F44A}" type="datetimeFigureOut">
              <a:rPr lang="en-US" smtClean="0"/>
              <a:t>31-01-23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31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file:///E:\bai%20hat\do%20ban%20-%20mau%20giao%20-%20Copy.mp3" TargetMode="External"/><Relationship Id="rId1" Type="http://schemas.microsoft.com/office/2007/relationships/media" Target="file:///E:\bai%20hat\do%20ban%20-%20mau%20giao%20-%20Copy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media1.mp3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8.wav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8.wav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gif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gi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audio" Target="../media/audio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530" y="-172388"/>
            <a:ext cx="9144000" cy="6972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1524000" y="4093725"/>
            <a:ext cx="62569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200" dirty="0" err="1">
                <a:solidFill>
                  <a:srgbClr val="0000CC"/>
                </a:solidFill>
                <a:latin typeface=".VnAristote" panose="020B7200000000000000" pitchFamily="34" charset="0"/>
              </a:rPr>
              <a:t>Gi¸o</a:t>
            </a:r>
            <a:r>
              <a:rPr lang="en-US" altLang="en-US" sz="3200" dirty="0">
                <a:solidFill>
                  <a:srgbClr val="0000CC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.VnAristote" panose="020B7200000000000000" pitchFamily="34" charset="0"/>
              </a:rPr>
              <a:t>viªn</a:t>
            </a:r>
            <a:r>
              <a:rPr lang="en-US" altLang="en-US" sz="3200" dirty="0">
                <a:solidFill>
                  <a:srgbClr val="0000CC"/>
                </a:solidFill>
                <a:latin typeface=".VnAristote" panose="020B72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168275" y="2590800"/>
            <a:ext cx="8686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ĐỀ TÀI: </a:t>
            </a:r>
            <a:r>
              <a:rPr lang="en-US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TÌM HIỂU VỀ MỘT SỐ CON VẬT SỐNG TRONG RỪNG</a:t>
            </a:r>
            <a:endParaRPr 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23939" name="Rectangle 35"/>
          <p:cNvSpPr>
            <a:spLocks noChangeArrowheads="1"/>
          </p:cNvSpPr>
          <p:nvPr/>
        </p:nvSpPr>
        <p:spPr bwMode="auto">
          <a:xfrm>
            <a:off x="1066800" y="0"/>
            <a:ext cx="7010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PHÒNG GIÁO DỤC VÀ ĐÀO TẠO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ẦM NON HOA SEN</a:t>
            </a:r>
          </a:p>
        </p:txBody>
      </p:sp>
      <p:sp>
        <p:nvSpPr>
          <p:cNvPr id="123941" name="WordArt 37"/>
          <p:cNvSpPr>
            <a:spLocks noChangeArrowheads="1" noChangeShapeType="1" noTextEdit="1"/>
          </p:cNvSpPr>
          <p:nvPr/>
        </p:nvSpPr>
        <p:spPr bwMode="auto">
          <a:xfrm>
            <a:off x="1380130" y="990599"/>
            <a:ext cx="6400800" cy="181981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44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FF66FF"/>
                </a:outerShdw>
              </a:effectLst>
              <a:latin typeface="TI"/>
              <a:cs typeface="Times New Roman" panose="02020603050405020304" pitchFamily="18" charset="0"/>
            </a:endParaRPr>
          </a:p>
          <a:p>
            <a:pPr algn="ctr"/>
            <a:r>
              <a:rPr lang="en-US" sz="44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FF66FF"/>
                  </a:outerShdw>
                </a:effectLst>
                <a:latin typeface="TI"/>
                <a:cs typeface="Times New Roman" panose="02020603050405020304" pitchFamily="18" charset="0"/>
              </a:rPr>
              <a:t> LĨNH VỰC: PHÁT TRIỂN NHẬN THỨC</a:t>
            </a:r>
          </a:p>
          <a:p>
            <a:pPr algn="ctr"/>
            <a:endParaRPr lang="en-US" sz="44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40450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" y="-114926"/>
            <a:ext cx="1515470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7" y="-114926"/>
            <a:ext cx="1331913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0" y="5181600"/>
            <a:ext cx="206593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82880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2150" y="5572125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99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5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8" grpId="0"/>
      <p:bldP spid="123939" grpId="0"/>
      <p:bldP spid="1239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ch ngoc\Documents\ho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9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676400"/>
          </a:xfrm>
        </p:spPr>
        <p:txBody>
          <a:bodyPr>
            <a:normAutofit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khỉ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UL0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97880"/>
            <a:ext cx="1029189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Blume10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2848">
            <a:off x="8431952" y="5141901"/>
            <a:ext cx="810811" cy="7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8077200" cy="57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0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  <p:sndAc>
          <p:stSnd>
            <p:snd r:embed="rId2" name="voltage.wav"/>
          </p:stSnd>
        </p:sndAc>
      </p:transition>
    </mc:Choice>
    <mc:Fallback xmlns="">
      <p:transition spd="slow">
        <p:wipe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ch ngoc\Documents\kh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3600" y="2743200"/>
            <a:ext cx="571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762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7" y="5653881"/>
            <a:ext cx="180022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-218364"/>
            <a:ext cx="1678789" cy="12509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7295"/>
            <a:ext cx="6732587" cy="4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766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8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ch ngoc\Documents\kh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gấu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8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49"/>
            <a:ext cx="20574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 l="3036" r="3036"/>
          <a:stretch>
            <a:fillRect/>
          </a:stretch>
        </p:blipFill>
        <p:spPr>
          <a:xfrm>
            <a:off x="0" y="-43786"/>
            <a:ext cx="9144000" cy="52578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732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pplause.wav"/>
          </p:stSnd>
        </p:sndAc>
      </p:transition>
    </mc:Choice>
    <mc:Fallback xmlns="">
      <p:transition spd="slow">
        <p:dissolv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ich ngoc\Documents\ga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ch ngoc\Documents\g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br>
              <a:rPr lang="en-US" b="1" u="sng" dirty="0">
                <a:solidFill>
                  <a:srgbClr val="FF00FF"/>
                </a:solidFill>
              </a:rPr>
            </a:b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voi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khỉ</a:t>
            </a:r>
            <a:endParaRPr lang="en-US" dirty="0">
              <a:latin typeface="TI"/>
            </a:endParaRPr>
          </a:p>
        </p:txBody>
      </p:sp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234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202138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66" y="0"/>
            <a:ext cx="523875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1100138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0" y="5863622"/>
            <a:ext cx="9144000" cy="994378"/>
            <a:chOff x="0" y="3648"/>
            <a:chExt cx="5760" cy="672"/>
          </a:xfrm>
        </p:grpSpPr>
        <p:pic>
          <p:nvPicPr>
            <p:cNvPr id="25" name="Picture 8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0540482"/>
      </p:ext>
    </p:extLst>
  </p:cSld>
  <p:clrMapOvr>
    <a:masterClrMapping/>
  </p:clrMapOvr>
  <p:transition>
    <p:fade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85000"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66886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38200" y="1295400"/>
            <a:ext cx="3352800" cy="457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1003111"/>
            <a:ext cx="2438400" cy="48642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38200" y="1866958"/>
            <a:ext cx="3352800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91000" y="1447800"/>
            <a:ext cx="2600256" cy="441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9732" y="1866958"/>
            <a:ext cx="311268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4495800"/>
            <a:ext cx="1066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6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70995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0" y="457200"/>
            <a:ext cx="838200" cy="14097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</a:t>
            </a:r>
            <a:r>
              <a:rPr lang="en-US" dirty="0"/>
              <a:t> </a:t>
            </a:r>
            <a:r>
              <a:rPr lang="en-US" dirty="0" err="1"/>
              <a:t>dài,và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2362200" y="152400"/>
            <a:ext cx="17145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to,chậm</a:t>
            </a:r>
            <a:r>
              <a:rPr lang="en-US" dirty="0"/>
              <a:t> </a:t>
            </a:r>
            <a:r>
              <a:rPr lang="en-US" dirty="0" err="1"/>
              <a:t>chạp</a:t>
            </a:r>
            <a:r>
              <a:rPr lang="en-US" dirty="0"/>
              <a:t> ,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mía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7391400" y="304800"/>
            <a:ext cx="1752598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vòi,không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574990" y="152400"/>
            <a:ext cx="1368610" cy="1219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bé,nhanh</a:t>
            </a:r>
            <a:r>
              <a:rPr lang="en-US" dirty="0"/>
              <a:t> </a:t>
            </a:r>
            <a:r>
              <a:rPr lang="en-US" dirty="0" err="1"/>
              <a:t>nhẹn,ăn</a:t>
            </a:r>
            <a:r>
              <a:rPr lang="en-US" dirty="0"/>
              <a:t> </a:t>
            </a:r>
            <a:r>
              <a:rPr lang="en-US" dirty="0" err="1"/>
              <a:t>chuối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5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do ban - mau giao - Copy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" name="Picture 2" descr="2797bc7524d11af6346a683342e378f3-5666254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hangaa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400"/>
            <a:ext cx="274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i copy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8463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DiVaoRungXanh-VA-437336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rrow.wav"/>
          </p:stSnd>
        </p:sndAc>
      </p:transition>
    </mc:Choice>
    <mc:Fallback xmlns="">
      <p:transition spd="slow">
        <p:sndAc>
          <p:stSnd>
            <p:snd r:embed="rId1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6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br>
              <a:rPr lang="en-US" b="1" u="sng" dirty="0">
                <a:solidFill>
                  <a:srgbClr val="FF00FF"/>
                </a:solidFill>
              </a:rPr>
            </a:b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Gấu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hổ</a:t>
            </a:r>
            <a:endParaRPr lang="en-US" dirty="0">
              <a:latin typeface="TI"/>
            </a:endParaRPr>
          </a:p>
        </p:txBody>
      </p:sp>
      <p:pic>
        <p:nvPicPr>
          <p:cNvPr id="24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4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9300" y="-1181100"/>
            <a:ext cx="60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9709" y="-1112441"/>
            <a:ext cx="58658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50" y="-10858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19" y="3129341"/>
            <a:ext cx="60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73" y="649429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17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4876800"/>
            <a:ext cx="76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5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9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219200" y="1447800"/>
            <a:ext cx="3200400" cy="419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419600" y="1981200"/>
            <a:ext cx="3810000" cy="365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00200" y="609600"/>
            <a:ext cx="2819400" cy="5029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1295400"/>
            <a:ext cx="3581400" cy="434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66800" y="2209800"/>
            <a:ext cx="3352800" cy="342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19600" y="2590800"/>
            <a:ext cx="39624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66800" y="4114800"/>
            <a:ext cx="33528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419600" y="3924300"/>
            <a:ext cx="4267200" cy="171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038600" y="1600200"/>
            <a:ext cx="381000" cy="403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4419600" y="3124200"/>
            <a:ext cx="457200" cy="25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905000" y="228600"/>
            <a:ext cx="2209800" cy="2057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to,châm</a:t>
            </a:r>
            <a:r>
              <a:rPr lang="en-US" dirty="0"/>
              <a:t> </a:t>
            </a:r>
            <a:r>
              <a:rPr lang="en-US" dirty="0" err="1"/>
              <a:t>chạp,lông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đen,đuôi</a:t>
            </a:r>
            <a:r>
              <a:rPr lang="en-US" dirty="0"/>
              <a:t>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6629400" y="228600"/>
            <a:ext cx="2057400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vằn,có</a:t>
            </a:r>
            <a:r>
              <a:rPr lang="en-US" dirty="0"/>
              <a:t> </a:t>
            </a:r>
            <a:r>
              <a:rPr lang="en-US" dirty="0" err="1"/>
              <a:t>ria,đuôi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Z169"/>
          <p:cNvPicPr>
            <a:picLocks noChangeAspect="1" noChangeArrowheads="1"/>
          </p:cNvPicPr>
          <p:nvPr/>
        </p:nvPicPr>
        <p:blipFill>
          <a:blip r:embed="rId3"/>
          <a:srcRect l="8594" t="2061" r="10156" b="5154"/>
          <a:stretch>
            <a:fillRect/>
          </a:stretch>
        </p:blipFill>
        <p:spPr>
          <a:xfrm>
            <a:off x="0" y="0"/>
            <a:ext cx="9217025" cy="701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371600" y="2875002"/>
            <a:ext cx="563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70C0"/>
                </a:solidFill>
                <a:latin typeface="+mj-lt"/>
              </a:rPr>
              <a:t>MỞ RỘNG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8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bich ngoc\Documents\tegi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ch ngoc\Documents\huou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bich ngoc\Documents\s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5" y="1905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4275" y="0"/>
            <a:ext cx="4493525" cy="344805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48050"/>
            <a:ext cx="4572000" cy="343724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728960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.VnTime" pitchFamily="34" charset="0"/>
              </a:rPr>
              <a:t>       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:</a:t>
            </a:r>
            <a:endParaRPr lang="en-US" sz="60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2" descr="E:\My Pictures\PHAN MEM GIAO AN DIEN TU MAM NON\FILE CHAY\HINH ANH\HINH NEN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39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590800" y="3244850"/>
            <a:ext cx="53387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.VnTime" pitchFamily="34" charset="0"/>
            </a:endParaRPr>
          </a:p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Xem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nhanh</a:t>
            </a:r>
            <a:endParaRPr lang="en-US" sz="6000" b="1" dirty="0">
              <a:solidFill>
                <a:srgbClr val="0070C0"/>
              </a:solidFill>
              <a:latin typeface=".VnTime" pitchFamily="34" charset="0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tay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tinh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m¾t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ar_12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75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0668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0477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7053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8956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9144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6482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26670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9" name="Picture 13" descr="African-Elephant-45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667000"/>
            <a:ext cx="25146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1" name="Picture 15" descr="cat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590800"/>
            <a:ext cx="2133600" cy="1584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3" name="Picture 17" descr="A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343400"/>
            <a:ext cx="1908175" cy="1828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7714" name="Picture 18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7620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5" name="Picture 19" descr="Tiger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4419600"/>
            <a:ext cx="1828800" cy="175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6" name="Picture 20" descr="Monke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8382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8" name="Picture 22" descr="con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91200" y="8382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Text Box 23"/>
          <p:cNvSpPr txBox="1">
            <a:spLocks noChangeArrowheads="1"/>
          </p:cNvSpPr>
          <p:nvPr/>
        </p:nvSpPr>
        <p:spPr bwMode="auto">
          <a:xfrm>
            <a:off x="1295400" y="6269038"/>
            <a:ext cx="6629400" cy="588962"/>
          </a:xfrm>
          <a:prstGeom prst="rect">
            <a:avLst/>
          </a:prstGeom>
          <a:solidFill>
            <a:srgbClr val="0000CC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99FF"/>
                </a:solidFill>
                <a:latin typeface="Arial" charset="0"/>
              </a:rPr>
              <a:t>Con thú nào sống trong rừng?</a:t>
            </a:r>
          </a:p>
        </p:txBody>
      </p:sp>
      <p:sp>
        <p:nvSpPr>
          <p:cNvPr id="42004" name="Rectangle 24" descr="Medium wood"/>
          <p:cNvSpPr>
            <a:spLocks noChangeArrowheads="1"/>
          </p:cNvSpPr>
          <p:nvPr/>
        </p:nvSpPr>
        <p:spPr bwMode="auto">
          <a:xfrm>
            <a:off x="2667000" y="0"/>
            <a:ext cx="3962400" cy="9144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FF66"/>
                </a:solidFill>
                <a:latin typeface="Arial" charset="0"/>
              </a:rPr>
              <a:t>TÌM BẠN</a:t>
            </a:r>
          </a:p>
        </p:txBody>
      </p:sp>
      <p:pic>
        <p:nvPicPr>
          <p:cNvPr id="42005" name="Picture 2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6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6950" y="-152400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3" name="Picture 27" descr="GA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4467225"/>
            <a:ext cx="259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4" name="Picture 28" descr="CAT_00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44196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9" name="Picture 2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5908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7" name="Picture 31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0" y="25146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272208"/>
      </p:ext>
    </p:extLst>
  </p:cSld>
  <p:clrMapOvr>
    <a:masterClrMapping/>
  </p:clrMapOvr>
  <p:transition spd="slow" advClick="0"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7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7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7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7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7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7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8" dur="2000"/>
                                        <p:tgtEl>
                                          <p:spTgt spid="157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7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57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7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57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VoiConOBanDon-BeBaoTran_4hexu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3011" name="Picture 2" descr="E:\My Pictures\PHAN MEM GIAO AN DIEN TU MAM NON\FILE CHAY\HINH ANH\HINH NEN\102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41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6100" y="1665164"/>
            <a:ext cx="3581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: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“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Th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¶ ®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ég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vËt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vÒ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rõng</a:t>
            </a:r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”</a:t>
            </a:r>
          </a:p>
        </p:txBody>
      </p:sp>
      <p:pic>
        <p:nvPicPr>
          <p:cNvPr id="2" name="ChuVoiConOBanDon-BeBaoTran_4hex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6400800"/>
            <a:ext cx="9372600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-7448550" y="6278563"/>
            <a:ext cx="15449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1"/>
              </a:solidFill>
              <a:latin typeface=".VnAristote" panose="020B7200000000000000" pitchFamily="34" charset="0"/>
            </a:endParaRPr>
          </a:p>
        </p:txBody>
      </p:sp>
      <p:pic>
        <p:nvPicPr>
          <p:cNvPr id="27652" name="Picture 4" descr="00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" y="324197"/>
            <a:ext cx="8217131" cy="57524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267200" y="2209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765300" y="673100"/>
            <a:ext cx="5791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T¹m </a:t>
            </a:r>
            <a:r>
              <a:rPr lang="en-US" altLang="en-US" sz="72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biÖt</a:t>
            </a: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!</a:t>
            </a:r>
          </a:p>
        </p:txBody>
      </p:sp>
      <p:sp>
        <p:nvSpPr>
          <p:cNvPr id="71687" name="WordArt 7"/>
          <p:cNvSpPr>
            <a:spLocks noChangeArrowheads="1" noChangeShapeType="1" noTextEdit="1"/>
          </p:cNvSpPr>
          <p:nvPr/>
        </p:nvSpPr>
        <p:spPr bwMode="auto">
          <a:xfrm>
            <a:off x="431800" y="1156340"/>
            <a:ext cx="8382000" cy="918145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27969"/>
              </a:avLst>
            </a:prstTxWarp>
          </a:bodyPr>
          <a:lstStyle/>
          <a:p>
            <a:pPr algn="ctr">
              <a:defRPr/>
            </a:pPr>
            <a:r>
              <a:rPr lang="vi-VN" sz="20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vi-VN" sz="15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LỚP LÁ 1  </a:t>
            </a:r>
            <a:endParaRPr lang="en-US" sz="15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H" panose="020B7200000000000000" pitchFamily="34" charset="0"/>
            </a:endParaRPr>
          </a:p>
        </p:txBody>
      </p:sp>
      <p:pic>
        <p:nvPicPr>
          <p:cNvPr id="27656" name="Picture 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673600" y="1498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263900" y="1676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765800" y="1892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2463800" y="2641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6362700" y="2476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257800" y="299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102100" y="30861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701800" y="31877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663700" y="41529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7112000" y="3124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784600" y="1003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499100" y="1270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ani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0" y="5399088"/>
            <a:ext cx="79057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816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93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43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5400" y="25908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TRÒ CHUYỆN THEO 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CHỦ ĐỀ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680131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  <a:br>
              <a:rPr lang="en-US" u="sng" dirty="0">
                <a:solidFill>
                  <a:srgbClr val="FF0000"/>
                </a:solidFill>
                <a:latin typeface=".VnTime" pitchFamily="34" charset="0"/>
              </a:rPr>
            </a:b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Cïng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kh¸m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ph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¸</a:t>
            </a:r>
            <a:br>
              <a:rPr lang="en-US" dirty="0">
                <a:solidFill>
                  <a:srgbClr val="23CB33"/>
                </a:solidFill>
                <a:latin typeface=".VnTime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86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3105835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sz="5000" b="1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</a:p>
          <a:p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Cïng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kh¸m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ph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2939565746"/>
      </p:ext>
    </p:extLst>
  </p:cSld>
  <p:clrMapOvr>
    <a:masterClrMapping/>
  </p:clrMapOvr>
  <p:transition spd="slow">
    <p:randomBar dir="vert"/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voi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8300" y="685800"/>
            <a:ext cx="5600700" cy="42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6879068" y="1484270"/>
            <a:ext cx="339560" cy="250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" y="0"/>
            <a:ext cx="6732587" cy="41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47300" y="3499799"/>
            <a:ext cx="570419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5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960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5500" y="2705100"/>
            <a:ext cx="594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61619"/>
            <a:ext cx="7696200" cy="39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2484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drumroll.wav"/>
          </p:stSnd>
        </p:sndAc>
      </p:transition>
    </mc:Choice>
    <mc:Fallback xmlns="">
      <p:transition spd="slow">
        <p:circl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ch ngoc\Documents\vo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4" name="hammer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ch ngoc\Documents\vo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32282"/>
      </p:ext>
    </p:extLst>
  </p:cSld>
  <p:clrMapOvr>
    <a:masterClrMapping/>
  </p:clrMapOvr>
  <p:transition spd="slow">
    <p:randomBar dir="vert"/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hổ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Tiger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zin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5562600"/>
            <a:ext cx="1576387" cy="12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zin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9344"/>
            <a:ext cx="1573213" cy="124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7" y="6534856"/>
            <a:ext cx="710650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ch ngoc\Documents\ho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509</TotalTime>
  <Words>158</Words>
  <Application>Microsoft Office PowerPoint</Application>
  <PresentationFormat>On-screen Show (4:3)</PresentationFormat>
  <Paragraphs>43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.VnAristote</vt:lpstr>
      <vt:lpstr>.VnTime</vt:lpstr>
      <vt:lpstr>.VnTimeH</vt:lpstr>
      <vt:lpstr>Arial</vt:lpstr>
      <vt:lpstr>Calibri</vt:lpstr>
      <vt:lpstr>TI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Ho¹t ®éng 2 : Cïng kh¸m ph¸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 Sự giống và khác nhau của voi – khỉ</vt:lpstr>
      <vt:lpstr>PowerPoint Presentation</vt:lpstr>
      <vt:lpstr>PowerPoint Presentation</vt:lpstr>
      <vt:lpstr>So sánh  Sự giống và khác nhau của Gấu –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Trß ch¬i: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ngoc</dc:creator>
  <cp:lastModifiedBy>Admin</cp:lastModifiedBy>
  <cp:revision>58</cp:revision>
  <dcterms:created xsi:type="dcterms:W3CDTF">2013-12-07T08:37:31Z</dcterms:created>
  <dcterms:modified xsi:type="dcterms:W3CDTF">2023-01-31T01:41:48Z</dcterms:modified>
</cp:coreProperties>
</file>