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77" r:id="rId3"/>
    <p:sldId id="278" r:id="rId4"/>
    <p:sldId id="279"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2" r:id="rId18"/>
    <p:sldId id="275" r:id="rId19"/>
    <p:sldId id="274" r:id="rId20"/>
    <p:sldId id="259" r:id="rId21"/>
    <p:sldId id="258"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3" d="100"/>
          <a:sy n="33" d="100"/>
        </p:scale>
        <p:origin x="2466" y="7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0EFB8D-DD89-42B4-B233-5E12017992D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420680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EFB8D-DD89-42B4-B233-5E12017992D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103134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EFB8D-DD89-42B4-B233-5E12017992D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407879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EFB8D-DD89-42B4-B233-5E12017992D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586978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0EFB8D-DD89-42B4-B233-5E12017992D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141982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0EFB8D-DD89-42B4-B233-5E12017992D6}"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390247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0EFB8D-DD89-42B4-B233-5E12017992D6}"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2627498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0EFB8D-DD89-42B4-B233-5E12017992D6}"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228151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EFB8D-DD89-42B4-B233-5E12017992D6}"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309143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0EFB8D-DD89-42B4-B233-5E12017992D6}"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51916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0EFB8D-DD89-42B4-B233-5E12017992D6}"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275766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0EFB8D-DD89-42B4-B233-5E12017992D6}" type="datetimeFigureOut">
              <a:rPr lang="en-US" smtClean="0"/>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B39AD-AC09-4B08-B9ED-41AAB0A56F3E}" type="slidenum">
              <a:rPr lang="en-US" smtClean="0"/>
              <a:t>‹#›</a:t>
            </a:fld>
            <a:endParaRPr lang="en-US"/>
          </a:p>
        </p:txBody>
      </p:sp>
    </p:spTree>
    <p:extLst>
      <p:ext uri="{BB962C8B-B14F-4D97-AF65-F5344CB8AC3E}">
        <p14:creationId xmlns:p14="http://schemas.microsoft.com/office/powerpoint/2010/main" val="371862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22"/>
            <a:ext cx="9507043" cy="7064477"/>
          </a:xfrm>
          <a:prstGeom prst="rect">
            <a:avLst/>
          </a:prstGeom>
        </p:spPr>
      </p:pic>
      <p:sp>
        <p:nvSpPr>
          <p:cNvPr id="12" name="Rectangle 2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9"/>
          <p:cNvSpPr/>
          <p:nvPr/>
        </p:nvSpPr>
        <p:spPr>
          <a:xfrm>
            <a:off x="0" y="477982"/>
            <a:ext cx="9144000" cy="6894195"/>
          </a:xfrm>
          <a:prstGeom prst="rect">
            <a:avLst/>
          </a:prstGeom>
        </p:spPr>
        <p:txBody>
          <a:bodyPr wrap="square">
            <a:spAutoFit/>
          </a:bodyPr>
          <a:lstStyle/>
          <a:p>
            <a:r>
              <a:rPr lang="vi-VN" sz="4000" b="1" dirty="0" smtClean="0">
                <a:solidFill>
                  <a:srgbClr val="002060"/>
                </a:solidFill>
                <a:latin typeface="+mj-lt"/>
              </a:rPr>
              <a:t>                  GIÁO </a:t>
            </a:r>
            <a:r>
              <a:rPr lang="vi-VN" sz="4000" b="1" dirty="0">
                <a:solidFill>
                  <a:srgbClr val="002060"/>
                </a:solidFill>
                <a:latin typeface="+mj-lt"/>
              </a:rPr>
              <a:t>ÁN</a:t>
            </a:r>
          </a:p>
          <a:p>
            <a:r>
              <a:rPr lang="en-US" sz="4000" b="1" dirty="0" smtClean="0">
                <a:solidFill>
                  <a:srgbClr val="002060"/>
                </a:solidFill>
                <a:latin typeface="+mj-lt"/>
              </a:rPr>
              <a:t>	</a:t>
            </a:r>
            <a:r>
              <a:rPr lang="vi-VN" sz="4000" b="1" dirty="0" smtClean="0">
                <a:solidFill>
                  <a:srgbClr val="002060"/>
                </a:solidFill>
                <a:latin typeface="+mj-lt"/>
              </a:rPr>
              <a:t>       </a:t>
            </a:r>
          </a:p>
          <a:p>
            <a:r>
              <a:rPr lang="vi-VN" sz="4000" b="1" dirty="0">
                <a:solidFill>
                  <a:srgbClr val="002060"/>
                </a:solidFill>
                <a:latin typeface="+mj-lt"/>
              </a:rPr>
              <a:t> </a:t>
            </a:r>
            <a:r>
              <a:rPr lang="vi-VN" sz="4000" b="1" dirty="0" smtClean="0">
                <a:solidFill>
                  <a:srgbClr val="002060"/>
                </a:solidFill>
                <a:latin typeface="+mj-lt"/>
              </a:rPr>
              <a:t>       </a:t>
            </a:r>
            <a:r>
              <a:rPr lang="vi-VN" sz="4000" b="1" dirty="0" smtClean="0">
                <a:solidFill>
                  <a:srgbClr val="002060"/>
                </a:solidFill>
                <a:latin typeface="+mj-lt"/>
              </a:rPr>
              <a:t> HOẠT </a:t>
            </a:r>
            <a:r>
              <a:rPr lang="vi-VN" sz="4000" b="1" dirty="0">
                <a:solidFill>
                  <a:srgbClr val="002060"/>
                </a:solidFill>
                <a:latin typeface="+mj-lt"/>
              </a:rPr>
              <a:t>ĐỘNG STEM</a:t>
            </a:r>
          </a:p>
          <a:p>
            <a:r>
              <a:rPr lang="en-US" sz="4000" b="1" dirty="0" smtClean="0">
                <a:solidFill>
                  <a:srgbClr val="002060"/>
                </a:solidFill>
                <a:latin typeface="+mj-lt"/>
              </a:rPr>
              <a:t>	</a:t>
            </a:r>
            <a:endParaRPr lang="vi-VN" sz="4000" b="1" dirty="0" smtClean="0">
              <a:solidFill>
                <a:srgbClr val="002060"/>
              </a:solidFill>
              <a:latin typeface="+mj-lt"/>
            </a:endParaRPr>
          </a:p>
          <a:p>
            <a:r>
              <a:rPr lang="vi-VN" sz="4000" b="1" dirty="0" smtClean="0">
                <a:latin typeface="+mj-lt"/>
              </a:rPr>
              <a:t>        </a:t>
            </a:r>
            <a:r>
              <a:rPr lang="vi-VN" sz="4000" b="1" dirty="0" smtClean="0">
                <a:solidFill>
                  <a:srgbClr val="C00000"/>
                </a:solidFill>
                <a:latin typeface="#9Slide03 Ample" panose="02000000000000000000" pitchFamily="2" charset="0"/>
              </a:rPr>
              <a:t>Đề </a:t>
            </a:r>
            <a:r>
              <a:rPr lang="vi-VN" sz="4000" b="1" dirty="0">
                <a:solidFill>
                  <a:srgbClr val="C00000"/>
                </a:solidFill>
                <a:latin typeface="#9Slide03 Ample" panose="02000000000000000000" pitchFamily="2" charset="0"/>
              </a:rPr>
              <a:t>tài: Làm ví tiền (</a:t>
            </a:r>
            <a:r>
              <a:rPr lang="vi-VN" sz="4000" b="1" dirty="0" smtClean="0">
                <a:solidFill>
                  <a:srgbClr val="C00000"/>
                </a:solidFill>
                <a:latin typeface="#9Slide03 Ample" panose="02000000000000000000" pitchFamily="2" charset="0"/>
              </a:rPr>
              <a:t>5E)</a:t>
            </a:r>
            <a:endParaRPr lang="en-US" sz="4000" b="1" dirty="0" smtClean="0">
              <a:solidFill>
                <a:srgbClr val="C00000"/>
              </a:solidFill>
              <a:latin typeface="#9Slide03 Ample" panose="02000000000000000000" pitchFamily="2" charset="0"/>
            </a:endParaRPr>
          </a:p>
          <a:p>
            <a:r>
              <a:rPr lang="en-US" sz="4000" b="1" dirty="0" smtClean="0">
                <a:solidFill>
                  <a:srgbClr val="C00000"/>
                </a:solidFill>
                <a:latin typeface="#9Slide03 Ample" panose="02000000000000000000" pitchFamily="2" charset="0"/>
              </a:rPr>
              <a:t>	</a:t>
            </a:r>
            <a:r>
              <a:rPr lang="vi-VN" sz="4000" b="1" dirty="0" smtClean="0">
                <a:solidFill>
                  <a:srgbClr val="C00000"/>
                </a:solidFill>
                <a:latin typeface="#9Slide03 Ample" panose="02000000000000000000" pitchFamily="2" charset="0"/>
              </a:rPr>
              <a:t> Lứa tuổi: </a:t>
            </a:r>
            <a:r>
              <a:rPr lang="vi-VN" sz="4000" b="1" dirty="0">
                <a:solidFill>
                  <a:srgbClr val="C00000"/>
                </a:solidFill>
                <a:latin typeface="#9Slide03 Ample" panose="02000000000000000000" pitchFamily="2" charset="0"/>
              </a:rPr>
              <a:t>5 - 6  </a:t>
            </a:r>
            <a:r>
              <a:rPr lang="vi-VN" sz="4000" b="1" dirty="0" smtClean="0">
                <a:solidFill>
                  <a:srgbClr val="C00000"/>
                </a:solidFill>
                <a:latin typeface="#9Slide03 Ample" panose="02000000000000000000" pitchFamily="2" charset="0"/>
              </a:rPr>
              <a:t>tuổi </a:t>
            </a:r>
            <a:endParaRPr lang="en-US" sz="4000" b="1" dirty="0" smtClean="0">
              <a:solidFill>
                <a:srgbClr val="C00000"/>
              </a:solidFill>
              <a:latin typeface="#9Slide03 Ample" panose="02000000000000000000" pitchFamily="2" charset="0"/>
            </a:endParaRPr>
          </a:p>
          <a:p>
            <a:r>
              <a:rPr lang="en-US" sz="4000" b="1" dirty="0" smtClean="0">
                <a:latin typeface="+mj-lt"/>
              </a:rPr>
              <a:t>	</a:t>
            </a:r>
            <a:endParaRPr lang="vi-VN" dirty="0"/>
          </a:p>
          <a:p>
            <a:endParaRPr lang="en-US" dirty="0" smtClean="0"/>
          </a:p>
          <a:p>
            <a:endParaRPr lang="vi-VN" dirty="0"/>
          </a:p>
          <a:p>
            <a:r>
              <a:rPr lang="en-US" dirty="0" smtClean="0"/>
              <a:t>				</a:t>
            </a:r>
            <a:endParaRPr lang="en-US" dirty="0" smtClean="0"/>
          </a:p>
          <a:p>
            <a:endParaRPr lang="en-US" b="1" dirty="0"/>
          </a:p>
          <a:p>
            <a:endParaRPr lang="en-US" b="1" dirty="0" smtClean="0"/>
          </a:p>
          <a:p>
            <a:endParaRPr lang="en-US" b="1" dirty="0"/>
          </a:p>
          <a:p>
            <a:endParaRPr lang="en-US" b="1" dirty="0" smtClean="0"/>
          </a:p>
          <a:p>
            <a:endParaRPr lang="en-US" b="1" dirty="0"/>
          </a:p>
          <a:p>
            <a:endParaRPr lang="vi-VN" b="1" dirty="0"/>
          </a:p>
        </p:txBody>
      </p:sp>
    </p:spTree>
    <p:extLst>
      <p:ext uri="{BB962C8B-B14F-4D97-AF65-F5344CB8AC3E}">
        <p14:creationId xmlns:p14="http://schemas.microsoft.com/office/powerpoint/2010/main" val="4125602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3. Nguyên vật liệu:</a:t>
            </a:r>
            <a:r>
              <a:rPr lang="en-US" dirty="0"/>
              <a:t/>
            </a:r>
            <a:br>
              <a:rPr lang="en-US" dirty="0"/>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40396901"/>
              </p:ext>
            </p:extLst>
          </p:nvPr>
        </p:nvGraphicFramePr>
        <p:xfrm>
          <a:off x="381001" y="1066800"/>
          <a:ext cx="8382000" cy="5124636"/>
        </p:xfrm>
        <a:graphic>
          <a:graphicData uri="http://schemas.openxmlformats.org/drawingml/2006/table">
            <a:tbl>
              <a:tblPr firstRow="1" firstCol="1" bandRow="1"/>
              <a:tblGrid>
                <a:gridCol w="975073">
                  <a:extLst>
                    <a:ext uri="{9D8B030D-6E8A-4147-A177-3AD203B41FA5}">
                      <a16:colId xmlns:a16="http://schemas.microsoft.com/office/drawing/2014/main" val="20000"/>
                    </a:ext>
                  </a:extLst>
                </a:gridCol>
                <a:gridCol w="5689344">
                  <a:extLst>
                    <a:ext uri="{9D8B030D-6E8A-4147-A177-3AD203B41FA5}">
                      <a16:colId xmlns:a16="http://schemas.microsoft.com/office/drawing/2014/main" val="20001"/>
                    </a:ext>
                  </a:extLst>
                </a:gridCol>
                <a:gridCol w="1717583">
                  <a:extLst>
                    <a:ext uri="{9D8B030D-6E8A-4147-A177-3AD203B41FA5}">
                      <a16:colId xmlns:a16="http://schemas.microsoft.com/office/drawing/2014/main" val="20002"/>
                    </a:ext>
                  </a:extLst>
                </a:gridCol>
              </a:tblGrid>
              <a:tr h="549936">
                <a:tc>
                  <a:txBody>
                    <a:bodyPr/>
                    <a:lstStyle/>
                    <a:p>
                      <a:pPr algn="ctr">
                        <a:lnSpc>
                          <a:spcPct val="107000"/>
                        </a:lnSpc>
                        <a:spcAft>
                          <a:spcPts val="0"/>
                        </a:spcAft>
                      </a:pPr>
                      <a:r>
                        <a:rPr lang="en-US" sz="1600" b="1" dirty="0">
                          <a:effectLst/>
                          <a:latin typeface="Times New Roman" pitchFamily="18" charset="0"/>
                          <a:ea typeface="Calibri"/>
                          <a:cs typeface="Times New Roman" pitchFamily="18" charset="0"/>
                        </a:rPr>
                        <a:t>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effectLst/>
                          <a:latin typeface="Times New Roman" pitchFamily="18" charset="0"/>
                          <a:ea typeface="Calibri"/>
                          <a:cs typeface="Times New Roman" pitchFamily="18" charset="0"/>
                        </a:rPr>
                        <a:t>Vật liệu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Số lượng</a:t>
                      </a:r>
                    </a:p>
                    <a:p>
                      <a:pPr algn="ctr">
                        <a:lnSpc>
                          <a:spcPct val="107000"/>
                        </a:lnSpc>
                        <a:spcAft>
                          <a:spcPts val="0"/>
                        </a:spcAft>
                      </a:pPr>
                      <a:r>
                        <a:rPr lang="en-US" sz="1600" b="1">
                          <a:effectLst/>
                          <a:latin typeface="Times New Roman" pitchFamily="18" charset="0"/>
                          <a:ea typeface="Calibri"/>
                          <a:cs typeface="Times New Roman"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68183">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1600" b="1" dirty="0">
                          <a:effectLst/>
                          <a:latin typeface="Times New Roman" pitchFamily="18" charset="0"/>
                          <a:ea typeface="Calibri"/>
                          <a:cs typeface="Times New Roman" pitchFamily="18" charset="0"/>
                        </a:rPr>
                        <a:t>Bìa màu các loại có dạng hình vuông, chữ nhật, hình tam giác.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Bút dạ màu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4092">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1600" b="1" dirty="0">
                          <a:effectLst/>
                          <a:latin typeface="Times New Roman" pitchFamily="18" charset="0"/>
                          <a:ea typeface="Calibri"/>
                          <a:cs typeface="Times New Roman" pitchFamily="18" charset="0"/>
                        </a:rPr>
                        <a:t>Sợi ruy-băng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3621">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1600" b="1" dirty="0">
                          <a:effectLst/>
                          <a:latin typeface="Times New Roman" pitchFamily="18" charset="0"/>
                          <a:ea typeface="Calibri"/>
                          <a:cs typeface="Times New Roman" pitchFamily="18" charset="0"/>
                        </a:rPr>
                        <a:t>Một số họa tiết nhỏ trẻ tự vẽ và cắt: hoa, trái tim, ngôi sao...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4092">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1600" b="1" dirty="0">
                          <a:effectLst/>
                          <a:latin typeface="Times New Roman" pitchFamily="18" charset="0"/>
                          <a:ea typeface="Calibri"/>
                          <a:cs typeface="Times New Roman" pitchFamily="18" charset="0"/>
                        </a:rPr>
                        <a:t>Vải dạ màu, vải nỉ mỏng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2m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Băng dính,hồ dán keo nến kim chỉ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535305" algn="l"/>
                        </a:tabLst>
                      </a:pPr>
                      <a:r>
                        <a:rPr lang="en-US" sz="1600" b="1" dirty="0">
                          <a:effectLst/>
                          <a:latin typeface="Times New Roman" pitchFamily="18" charset="0"/>
                          <a:ea typeface="Calibri"/>
                          <a:cs typeface="Times New Roman" pitchFamily="18"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chun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Dập lỗ</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Bút màu sáp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3 hộp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Len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 cuộn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Cúc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 gói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Băng dính hai mặt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 cuộn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4968">
                <a:tc>
                  <a:txBody>
                    <a:bodyPr/>
                    <a:lstStyle/>
                    <a:p>
                      <a:pPr algn="ctr">
                        <a:lnSpc>
                          <a:spcPct val="107000"/>
                        </a:lnSpc>
                        <a:spcAft>
                          <a:spcPts val="0"/>
                        </a:spcAft>
                      </a:pPr>
                      <a:r>
                        <a:rPr lang="en-US" sz="1600" b="1" dirty="0">
                          <a:effectLst/>
                          <a:latin typeface="Times New Roman" pitchFamily="18" charset="0"/>
                          <a:ea typeface="Calibri"/>
                          <a:cs typeface="Times New Roman" pitchFamily="18" charset="0"/>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Da tổng hợp 1 màu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742766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1"/>
            <a:ext cx="8382000" cy="4825360"/>
          </a:xfrm>
          <a:prstGeom prst="rect">
            <a:avLst/>
          </a:prstGeom>
        </p:spPr>
        <p:txBody>
          <a:bodyPr wrap="square">
            <a:spAutoFit/>
          </a:bodyPr>
          <a:lstStyle/>
          <a:p>
            <a:pPr>
              <a:lnSpc>
                <a:spcPct val="107000"/>
              </a:lnSpc>
              <a:spcBef>
                <a:spcPts val="600"/>
              </a:spcBef>
              <a:spcAft>
                <a:spcPts val="600"/>
              </a:spcAft>
            </a:pPr>
            <a:r>
              <a:rPr lang="en-US" sz="2800" b="1" dirty="0">
                <a:latin typeface="Times New Roman" pitchFamily="18" charset="0"/>
                <a:ea typeface="Calibri"/>
                <a:cs typeface="Times New Roman" pitchFamily="18" charset="0"/>
              </a:rPr>
              <a:t>4. Các câu hỏi quan trọng</a:t>
            </a:r>
            <a:endParaRPr lang="en-US" sz="2800" dirty="0">
              <a:latin typeface="Times New Roman" pitchFamily="18" charset="0"/>
              <a:ea typeface="Calibri"/>
              <a:cs typeface="Times New Roman" pitchFamily="18" charset="0"/>
            </a:endParaRPr>
          </a:p>
          <a:p>
            <a:pPr algn="just">
              <a:lnSpc>
                <a:spcPct val="107000"/>
              </a:lnSpc>
              <a:spcAft>
                <a:spcPts val="0"/>
              </a:spcAft>
            </a:pPr>
            <a:r>
              <a:rPr lang="en-US" sz="2800" dirty="0">
                <a:latin typeface="Times New Roman" pitchFamily="18" charset="0"/>
                <a:ea typeface="Calibri"/>
                <a:cs typeface="Times New Roman" pitchFamily="18" charset="0"/>
              </a:rPr>
              <a:t>- Con sẽ làm ví tiền hình gì? Làm như thế nào?</a:t>
            </a:r>
          </a:p>
          <a:p>
            <a:pPr algn="just">
              <a:lnSpc>
                <a:spcPct val="107000"/>
              </a:lnSpc>
              <a:spcAft>
                <a:spcPts val="0"/>
              </a:spcAft>
            </a:pPr>
            <a:r>
              <a:rPr lang="en-US" sz="2800" dirty="0">
                <a:latin typeface="Times New Roman" pitchFamily="18" charset="0"/>
                <a:ea typeface="Calibri"/>
                <a:cs typeface="Times New Roman" pitchFamily="18" charset="0"/>
              </a:rPr>
              <a:t>- Con lựa chọn chất liệu gì để làm ví tiền?</a:t>
            </a:r>
          </a:p>
          <a:p>
            <a:pPr algn="just">
              <a:lnSpc>
                <a:spcPct val="107000"/>
              </a:lnSpc>
              <a:spcAft>
                <a:spcPts val="0"/>
              </a:spcAft>
            </a:pPr>
            <a:r>
              <a:rPr lang="en-US" sz="2800" dirty="0">
                <a:latin typeface="Times New Roman" pitchFamily="18" charset="0"/>
                <a:ea typeface="Calibri"/>
                <a:cs typeface="Times New Roman" pitchFamily="18" charset="0"/>
              </a:rPr>
              <a:t>- Bên trong ví tiền con có làm các ngăn không?</a:t>
            </a:r>
          </a:p>
          <a:p>
            <a:pPr algn="just">
              <a:lnSpc>
                <a:spcPct val="107000"/>
              </a:lnSpc>
              <a:spcAft>
                <a:spcPts val="0"/>
              </a:spcAft>
            </a:pPr>
            <a:r>
              <a:rPr lang="en-US" sz="2800" dirty="0">
                <a:latin typeface="Times New Roman" pitchFamily="18" charset="0"/>
                <a:ea typeface="Calibri"/>
                <a:cs typeface="Times New Roman" pitchFamily="18" charset="0"/>
              </a:rPr>
              <a:t>- Con sẽ trang trí ví tiền như thế nào?</a:t>
            </a:r>
          </a:p>
          <a:p>
            <a:pPr algn="just">
              <a:lnSpc>
                <a:spcPct val="107000"/>
              </a:lnSpc>
              <a:spcAft>
                <a:spcPts val="0"/>
              </a:spcAft>
            </a:pPr>
            <a:r>
              <a:rPr lang="en-US" sz="2800" dirty="0">
                <a:latin typeface="Times New Roman" pitchFamily="18" charset="0"/>
                <a:ea typeface="Calibri"/>
                <a:cs typeface="Times New Roman" pitchFamily="18" charset="0"/>
              </a:rPr>
              <a:t>- Để ví tiền đựng được thì cần làm gì?</a:t>
            </a:r>
          </a:p>
          <a:p>
            <a:pPr algn="just">
              <a:lnSpc>
                <a:spcPct val="107000"/>
              </a:lnSpc>
              <a:spcAft>
                <a:spcPts val="0"/>
              </a:spcAft>
            </a:pPr>
            <a:r>
              <a:rPr lang="en-US" sz="2800" dirty="0">
                <a:latin typeface="Times New Roman" pitchFamily="18" charset="0"/>
                <a:ea typeface="Calibri"/>
                <a:cs typeface="Times New Roman" pitchFamily="18" charset="0"/>
              </a:rPr>
              <a:t>- Để ví tiền treo được thì con làm ví tiền như thế nào?</a:t>
            </a:r>
          </a:p>
          <a:p>
            <a:pPr algn="just">
              <a:lnSpc>
                <a:spcPct val="107000"/>
              </a:lnSpc>
              <a:spcAft>
                <a:spcPts val="0"/>
              </a:spcAft>
            </a:pPr>
            <a:r>
              <a:rPr lang="en-US" sz="2800" dirty="0">
                <a:latin typeface="Times New Roman" pitchFamily="18" charset="0"/>
                <a:ea typeface="Calibri"/>
                <a:cs typeface="Times New Roman" pitchFamily="18" charset="0"/>
              </a:rPr>
              <a:t>- Ví tiền được dùng khi nào?</a:t>
            </a:r>
          </a:p>
          <a:p>
            <a:pPr algn="just">
              <a:lnSpc>
                <a:spcPct val="107000"/>
              </a:lnSpc>
              <a:spcAft>
                <a:spcPts val="0"/>
              </a:spcAft>
            </a:pPr>
            <a:r>
              <a:rPr lang="en-US" sz="2800" dirty="0">
                <a:latin typeface="Times New Roman" pitchFamily="18" charset="0"/>
                <a:ea typeface="Calibri"/>
                <a:cs typeface="Times New Roman" pitchFamily="18" charset="0"/>
              </a:rPr>
              <a:t>- Người sử dụng ví tiền sẽ sử dụng như thế nào?</a:t>
            </a:r>
          </a:p>
          <a:p>
            <a:pPr>
              <a:lnSpc>
                <a:spcPct val="107000"/>
              </a:lnSpc>
              <a:spcBef>
                <a:spcPts val="600"/>
              </a:spcBef>
              <a:spcAft>
                <a:spcPts val="600"/>
              </a:spcAft>
            </a:pPr>
            <a:r>
              <a:rPr lang="en-US" sz="2800" b="1" dirty="0">
                <a:latin typeface="Times New Roman" pitchFamily="18" charset="0"/>
                <a:ea typeface="Calibri"/>
                <a:cs typeface="Times New Roman" pitchFamily="18" charset="0"/>
              </a:rPr>
              <a:t> </a:t>
            </a:r>
            <a:endParaRPr lang="en-US" sz="28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05344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5. Bài học 5E</a:t>
            </a:r>
            <a:r>
              <a:rPr lang="en-US" dirty="0"/>
              <a:t/>
            </a: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39151063"/>
              </p:ext>
            </p:extLst>
          </p:nvPr>
        </p:nvGraphicFramePr>
        <p:xfrm>
          <a:off x="457200" y="914400"/>
          <a:ext cx="8305799" cy="5181599"/>
        </p:xfrm>
        <a:graphic>
          <a:graphicData uri="http://schemas.openxmlformats.org/drawingml/2006/table">
            <a:tbl>
              <a:tblPr firstRow="1" firstCol="1" bandRow="1"/>
              <a:tblGrid>
                <a:gridCol w="1466439">
                  <a:extLst>
                    <a:ext uri="{9D8B030D-6E8A-4147-A177-3AD203B41FA5}">
                      <a16:colId xmlns:a16="http://schemas.microsoft.com/office/drawing/2014/main" val="20000"/>
                    </a:ext>
                  </a:extLst>
                </a:gridCol>
                <a:gridCol w="5496130">
                  <a:extLst>
                    <a:ext uri="{9D8B030D-6E8A-4147-A177-3AD203B41FA5}">
                      <a16:colId xmlns:a16="http://schemas.microsoft.com/office/drawing/2014/main" val="20001"/>
                    </a:ext>
                  </a:extLst>
                </a:gridCol>
                <a:gridCol w="1343230">
                  <a:extLst>
                    <a:ext uri="{9D8B030D-6E8A-4147-A177-3AD203B41FA5}">
                      <a16:colId xmlns:a16="http://schemas.microsoft.com/office/drawing/2014/main" val="20002"/>
                    </a:ext>
                  </a:extLst>
                </a:gridCol>
              </a:tblGrid>
              <a:tr h="932824">
                <a:tc>
                  <a:txBody>
                    <a:bodyPr/>
                    <a:lstStyle/>
                    <a:p>
                      <a:pPr algn="ctr">
                        <a:lnSpc>
                          <a:spcPct val="107000"/>
                        </a:lnSpc>
                        <a:spcBef>
                          <a:spcPts val="600"/>
                        </a:spcBef>
                        <a:spcAft>
                          <a:spcPts val="600"/>
                        </a:spcAft>
                      </a:pPr>
                      <a:r>
                        <a:rPr lang="en-US" sz="2000" b="1" dirty="0">
                          <a:effectLst/>
                          <a:latin typeface="Times New Roman" pitchFamily="18" charset="0"/>
                          <a:ea typeface="Calibri"/>
                          <a:cs typeface="Times New Roman" pitchFamily="18" charset="0"/>
                        </a:rPr>
                        <a:t>Hoạt động</a:t>
                      </a:r>
                      <a:endParaRPr lang="en-US" sz="20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2000" b="1" dirty="0">
                          <a:effectLst/>
                          <a:latin typeface="Times New Roman" pitchFamily="18" charset="0"/>
                          <a:ea typeface="Calibri"/>
                          <a:cs typeface="Times New Roman" pitchFamily="18" charset="0"/>
                        </a:rPr>
                        <a:t> </a:t>
                      </a:r>
                      <a:endParaRPr lang="en-US" sz="20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dirty="0">
                          <a:effectLst/>
                          <a:latin typeface="Times New Roman" pitchFamily="18" charset="0"/>
                          <a:ea typeface="Calibri"/>
                          <a:cs typeface="Times New Roman" pitchFamily="18" charset="0"/>
                        </a:rPr>
                        <a:t>Mô tả</a:t>
                      </a:r>
                      <a:endParaRPr lang="en-US" sz="20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a:effectLst/>
                          <a:latin typeface="Times New Roman" pitchFamily="18" charset="0"/>
                          <a:ea typeface="Calibri"/>
                          <a:cs typeface="Times New Roman" pitchFamily="18" charset="0"/>
                        </a:rPr>
                        <a:t>Hoạt động tương ứng</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48775">
                <a:tc>
                  <a:txBody>
                    <a:bodyPr/>
                    <a:lstStyle/>
                    <a:p>
                      <a:pPr algn="ctr">
                        <a:lnSpc>
                          <a:spcPct val="107000"/>
                        </a:lnSpc>
                        <a:spcBef>
                          <a:spcPts val="600"/>
                        </a:spcBef>
                        <a:spcAft>
                          <a:spcPts val="600"/>
                        </a:spcAft>
                      </a:pPr>
                      <a:r>
                        <a:rPr lang="en-US" sz="2000" b="1" i="1">
                          <a:effectLst/>
                          <a:latin typeface="Times New Roman" pitchFamily="18" charset="0"/>
                          <a:ea typeface="Calibri"/>
                          <a:cs typeface="Times New Roman" pitchFamily="18" charset="0"/>
                        </a:rPr>
                        <a:t>1. Engage -</a:t>
                      </a:r>
                      <a:endParaRPr lang="en-US" sz="200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2000" b="1" i="1">
                          <a:effectLst/>
                          <a:latin typeface="Times New Roman" pitchFamily="18" charset="0"/>
                          <a:ea typeface="Calibri"/>
                          <a:cs typeface="Times New Roman" pitchFamily="18" charset="0"/>
                        </a:rPr>
                        <a:t>Thu hút</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000" dirty="0">
                          <a:effectLst/>
                          <a:latin typeface="Times New Roman" pitchFamily="18" charset="0"/>
                          <a:ea typeface="Calibri"/>
                          <a:cs typeface="Times New Roman" pitchFamily="18" charset="0"/>
                        </a:rPr>
                        <a:t>Tình huống: Các con đang thực hiện dự án gì ?</a:t>
                      </a:r>
                    </a:p>
                    <a:p>
                      <a:pPr>
                        <a:lnSpc>
                          <a:spcPct val="130000"/>
                        </a:lnSpc>
                        <a:spcAft>
                          <a:spcPts val="0"/>
                        </a:spcAft>
                      </a:pPr>
                      <a:r>
                        <a:rPr lang="en-US" sz="2000" dirty="0">
                          <a:effectLst/>
                          <a:latin typeface="Times New Roman" pitchFamily="18" charset="0"/>
                          <a:ea typeface="Calibri"/>
                          <a:cs typeface="Times New Roman" pitchFamily="18" charset="0"/>
                        </a:rPr>
                        <a:t>-.&gt; Chúng mình vừa đón tết nguyên đán trong ngày tết các bé được mừng tuổi rất nhiều tiền?</a:t>
                      </a:r>
                    </a:p>
                    <a:p>
                      <a:pPr>
                        <a:lnSpc>
                          <a:spcPct val="130000"/>
                        </a:lnSpc>
                        <a:spcAft>
                          <a:spcPts val="0"/>
                        </a:spcAft>
                      </a:pPr>
                      <a:r>
                        <a:rPr lang="en-US" sz="2000" dirty="0">
                          <a:effectLst/>
                          <a:latin typeface="Times New Roman" pitchFamily="18" charset="0"/>
                          <a:ea typeface="Calibri"/>
                          <a:cs typeface="Times New Roman" pitchFamily="18" charset="0"/>
                        </a:rPr>
                        <a:t>- Cô hỏi trẻ nếu có tiền mừng tuổi mình sẽ làm gì với số tiền đó, cất tiền ở chỗ nào? </a:t>
                      </a:r>
                    </a:p>
                    <a:p>
                      <a:pPr>
                        <a:lnSpc>
                          <a:spcPct val="130000"/>
                        </a:lnSpc>
                        <a:spcAft>
                          <a:spcPts val="0"/>
                        </a:spcAft>
                      </a:pPr>
                      <a:r>
                        <a:rPr lang="en-US" sz="2000" dirty="0">
                          <a:effectLst/>
                          <a:latin typeface="Times New Roman" pitchFamily="18" charset="0"/>
                          <a:ea typeface="Calibri"/>
                          <a:cs typeface="Times New Roman" pitchFamily="18" charset="0"/>
                        </a:rPr>
                        <a:t>- Chúng mình sẽ đựng tiền vào đâu?</a:t>
                      </a:r>
                    </a:p>
                    <a:p>
                      <a:pPr>
                        <a:lnSpc>
                          <a:spcPct val="130000"/>
                        </a:lnSpc>
                        <a:spcAft>
                          <a:spcPts val="0"/>
                        </a:spcAft>
                      </a:pPr>
                      <a:r>
                        <a:rPr lang="en-US" sz="2000" dirty="0">
                          <a:effectLst/>
                          <a:latin typeface="Times New Roman" pitchFamily="18" charset="0"/>
                          <a:ea typeface="Calibri"/>
                          <a:cs typeface="Times New Roman" pitchFamily="18" charset="0"/>
                        </a:rPr>
                        <a:t>- Tại sao ví tiền đựng đươc tiền và treo được?</a:t>
                      </a:r>
                    </a:p>
                    <a:p>
                      <a:pPr>
                        <a:lnSpc>
                          <a:spcPct val="130000"/>
                        </a:lnSpc>
                        <a:spcAft>
                          <a:spcPts val="0"/>
                        </a:spcAft>
                      </a:pPr>
                      <a:r>
                        <a:rPr lang="en-US" sz="2000" dirty="0">
                          <a:effectLst/>
                          <a:latin typeface="Times New Roman" pitchFamily="18" charset="0"/>
                          <a:ea typeface="Calibri"/>
                          <a:cs typeface="Times New Roman" pitchFamily="18" charset="0"/>
                        </a:rPr>
                        <a:t>- Sao ví tiền lại có thể cất vào túi áo, quần được?</a:t>
                      </a:r>
                    </a:p>
                    <a:p>
                      <a:pPr>
                        <a:lnSpc>
                          <a:spcPct val="130000"/>
                        </a:lnSpc>
                        <a:spcAft>
                          <a:spcPts val="0"/>
                        </a:spcAft>
                      </a:pPr>
                      <a:r>
                        <a:rPr lang="en-US" sz="2000" dirty="0">
                          <a:effectLst/>
                          <a:latin typeface="Times New Roman" pitchFamily="18" charset="0"/>
                          <a:ea typeface="Calibri"/>
                          <a:cs typeface="Times New Roman" pitchFamily="18" charset="0"/>
                        </a:rPr>
                        <a:t>- Cô và trẻ cùng thảo luận và đi đến thống nhất làm ví tiền.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-Trẻ đưa ra câu trả lời.</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53794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326180337"/>
              </p:ext>
            </p:extLst>
          </p:nvPr>
        </p:nvGraphicFramePr>
        <p:xfrm>
          <a:off x="457200" y="457200"/>
          <a:ext cx="8229600" cy="6022848"/>
        </p:xfrm>
        <a:graphic>
          <a:graphicData uri="http://schemas.openxmlformats.org/drawingml/2006/table">
            <a:tbl>
              <a:tblPr firstRow="1" firstCol="1" bandRow="1"/>
              <a:tblGrid>
                <a:gridCol w="1452986">
                  <a:extLst>
                    <a:ext uri="{9D8B030D-6E8A-4147-A177-3AD203B41FA5}">
                      <a16:colId xmlns:a16="http://schemas.microsoft.com/office/drawing/2014/main" val="20000"/>
                    </a:ext>
                  </a:extLst>
                </a:gridCol>
                <a:gridCol w="5445708">
                  <a:extLst>
                    <a:ext uri="{9D8B030D-6E8A-4147-A177-3AD203B41FA5}">
                      <a16:colId xmlns:a16="http://schemas.microsoft.com/office/drawing/2014/main" val="20001"/>
                    </a:ext>
                  </a:extLst>
                </a:gridCol>
                <a:gridCol w="1330906">
                  <a:extLst>
                    <a:ext uri="{9D8B030D-6E8A-4147-A177-3AD203B41FA5}">
                      <a16:colId xmlns:a16="http://schemas.microsoft.com/office/drawing/2014/main" val="20002"/>
                    </a:ext>
                  </a:extLst>
                </a:gridCol>
              </a:tblGrid>
              <a:tr h="5715000">
                <a:tc>
                  <a:txBody>
                    <a:bodyPr/>
                    <a:lstStyle/>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2. Explore</a:t>
                      </a:r>
                      <a:endParaRPr lang="en-US" sz="16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Khám phá</a:t>
                      </a:r>
                      <a:endParaRPr lang="en-US" sz="1600" dirty="0">
                        <a:effectLst/>
                        <a:latin typeface="Times New Roman" pitchFamily="18" charset="0"/>
                        <a:ea typeface="Calibri"/>
                        <a:cs typeface="Times New Roman" pitchFamily="18" charset="0"/>
                      </a:endParaRPr>
                    </a:p>
                  </a:txBody>
                  <a:tcPr marL="58898" marR="58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600" dirty="0">
                          <a:effectLst/>
                          <a:latin typeface="Times New Roman" pitchFamily="18" charset="0"/>
                          <a:ea typeface="Calibri"/>
                          <a:cs typeface="Times New Roman" pitchFamily="18" charset="0"/>
                        </a:rPr>
                        <a:t>*Cô cùng trẻ khám phá về các nguyên vật liệu có thể làm được ví tiền và hình dạng của ví tiền. </a:t>
                      </a:r>
                    </a:p>
                    <a:p>
                      <a:pPr algn="just">
                        <a:lnSpc>
                          <a:spcPct val="130000"/>
                        </a:lnSpc>
                        <a:spcAft>
                          <a:spcPts val="0"/>
                        </a:spcAft>
                      </a:pPr>
                      <a:r>
                        <a:rPr lang="en-US" sz="1600" dirty="0">
                          <a:effectLst/>
                          <a:latin typeface="Times New Roman" pitchFamily="18" charset="0"/>
                          <a:ea typeface="Calibri"/>
                          <a:cs typeface="Times New Roman" pitchFamily="18" charset="0"/>
                        </a:rPr>
                        <a:t>- Cô và trẻ cùng đàm thoại về hình dạng của ví tiền( Cô cung cấp thêm cho trẻ các hình dạng của ví tiền, chất liệu để làm ví tiền qua hình ảnh)</a:t>
                      </a:r>
                    </a:p>
                    <a:p>
                      <a:pPr algn="just">
                        <a:lnSpc>
                          <a:spcPct val="130000"/>
                        </a:lnSpc>
                        <a:spcAft>
                          <a:spcPts val="0"/>
                        </a:spcAft>
                      </a:pPr>
                      <a:r>
                        <a:rPr lang="en-US" sz="1600" dirty="0">
                          <a:effectLst/>
                          <a:latin typeface="Times New Roman" pitchFamily="18" charset="0"/>
                          <a:ea typeface="Calibri"/>
                          <a:cs typeface="Times New Roman" pitchFamily="18" charset="0"/>
                        </a:rPr>
                        <a:t>- Cô đưa ra một số nguyện vật liệu như giấy màu, bìa màu, vải, nilon, cói, da tổng hợp, có dạng hình vuông, chữ nhật, tam giác, 1 số họa tiết nhỏ...để trẻ quan sát và khám phá và trải nghiệm về nguyên vật liệu</a:t>
                      </a:r>
                    </a:p>
                    <a:p>
                      <a:pPr algn="just">
                        <a:lnSpc>
                          <a:spcPct val="130000"/>
                        </a:lnSpc>
                        <a:spcAft>
                          <a:spcPts val="0"/>
                        </a:spcAft>
                      </a:pPr>
                      <a:r>
                        <a:rPr lang="en-US" sz="1600" dirty="0">
                          <a:effectLst/>
                          <a:latin typeface="Times New Roman" pitchFamily="18" charset="0"/>
                          <a:ea typeface="Calibri"/>
                          <a:cs typeface="Times New Roman" pitchFamily="18" charset="0"/>
                        </a:rPr>
                        <a:t>- Cô khơi gợi trẻ bằng cách đưa ra các câu hỏi:</a:t>
                      </a:r>
                    </a:p>
                    <a:p>
                      <a:pPr algn="just">
                        <a:lnSpc>
                          <a:spcPct val="130000"/>
                        </a:lnSpc>
                        <a:spcAft>
                          <a:spcPts val="0"/>
                        </a:spcAft>
                      </a:pPr>
                      <a:r>
                        <a:rPr lang="en-US" sz="1600" dirty="0">
                          <a:effectLst/>
                          <a:latin typeface="Times New Roman" pitchFamily="18" charset="0"/>
                          <a:ea typeface="Calibri"/>
                          <a:cs typeface="Times New Roman" pitchFamily="18" charset="0"/>
                        </a:rPr>
                        <a:t>+ Đây là cái gì?</a:t>
                      </a:r>
                    </a:p>
                    <a:p>
                      <a:pPr algn="just">
                        <a:lnSpc>
                          <a:spcPct val="130000"/>
                        </a:lnSpc>
                        <a:spcAft>
                          <a:spcPts val="0"/>
                        </a:spcAft>
                      </a:pPr>
                      <a:r>
                        <a:rPr lang="en-US" sz="1600" dirty="0">
                          <a:effectLst/>
                          <a:latin typeface="Times New Roman" pitchFamily="18" charset="0"/>
                          <a:ea typeface="Calibri"/>
                          <a:cs typeface="Times New Roman" pitchFamily="18" charset="0"/>
                        </a:rPr>
                        <a:t>+ Những cái này dùng để làm gì?</a:t>
                      </a:r>
                    </a:p>
                    <a:p>
                      <a:pPr algn="just">
                        <a:lnSpc>
                          <a:spcPct val="130000"/>
                        </a:lnSpc>
                        <a:spcAft>
                          <a:spcPts val="0"/>
                        </a:spcAft>
                      </a:pPr>
                      <a:r>
                        <a:rPr lang="en-US" sz="1600" dirty="0">
                          <a:effectLst/>
                          <a:latin typeface="Times New Roman" pitchFamily="18" charset="0"/>
                          <a:ea typeface="Calibri"/>
                          <a:cs typeface="Times New Roman" pitchFamily="18" charset="0"/>
                        </a:rPr>
                        <a:t>+ Ví tiền dùng làm gì?</a:t>
                      </a:r>
                    </a:p>
                    <a:p>
                      <a:pPr algn="just">
                        <a:lnSpc>
                          <a:spcPct val="130000"/>
                        </a:lnSpc>
                        <a:spcAft>
                          <a:spcPts val="0"/>
                        </a:spcAft>
                      </a:pPr>
                      <a:r>
                        <a:rPr lang="en-US" sz="1600" dirty="0">
                          <a:effectLst/>
                          <a:latin typeface="Times New Roman" pitchFamily="18" charset="0"/>
                          <a:ea typeface="Calibri"/>
                          <a:cs typeface="Times New Roman" pitchFamily="18" charset="0"/>
                        </a:rPr>
                        <a:t>+ Ví tiền có những dạng hình gì?</a:t>
                      </a:r>
                    </a:p>
                    <a:p>
                      <a:pPr algn="just">
                        <a:lnSpc>
                          <a:spcPct val="130000"/>
                        </a:lnSpc>
                        <a:spcAft>
                          <a:spcPts val="0"/>
                        </a:spcAft>
                      </a:pPr>
                      <a:r>
                        <a:rPr lang="en-US" sz="1600" dirty="0">
                          <a:effectLst/>
                          <a:latin typeface="Times New Roman" pitchFamily="18" charset="0"/>
                          <a:ea typeface="Calibri"/>
                          <a:cs typeface="Times New Roman" pitchFamily="18" charset="0"/>
                        </a:rPr>
                        <a:t>+Làm thế nào để ví đựng đựơc nhiều tiền nhất có thể?</a:t>
                      </a:r>
                    </a:p>
                    <a:p>
                      <a:pPr algn="just">
                        <a:lnSpc>
                          <a:spcPct val="130000"/>
                        </a:lnSpc>
                        <a:spcAft>
                          <a:spcPts val="0"/>
                        </a:spcAft>
                      </a:pPr>
                      <a:r>
                        <a:rPr lang="en-US" sz="1600" dirty="0">
                          <a:effectLst/>
                          <a:latin typeface="Times New Roman" pitchFamily="18" charset="0"/>
                          <a:ea typeface="Calibri"/>
                          <a:cs typeface="Times New Roman" pitchFamily="18" charset="0"/>
                        </a:rPr>
                        <a:t>- Giáo viên định hướng:</a:t>
                      </a:r>
                    </a:p>
                    <a:p>
                      <a:pPr algn="just">
                        <a:lnSpc>
                          <a:spcPct val="130000"/>
                        </a:lnSpc>
                        <a:spcAft>
                          <a:spcPts val="0"/>
                        </a:spcAft>
                      </a:pPr>
                      <a:r>
                        <a:rPr lang="en-US" sz="1600" dirty="0">
                          <a:effectLst/>
                          <a:latin typeface="Times New Roman" pitchFamily="18" charset="0"/>
                          <a:ea typeface="Calibri"/>
                          <a:cs typeface="Times New Roman" pitchFamily="18" charset="0"/>
                        </a:rPr>
                        <a:t>+Theo các con chất liệu nào phù hợp để làm ví tiền?</a:t>
                      </a:r>
                    </a:p>
                    <a:p>
                      <a:pPr algn="just">
                        <a:lnSpc>
                          <a:spcPct val="130000"/>
                        </a:lnSpc>
                        <a:spcAft>
                          <a:spcPts val="0"/>
                        </a:spcAft>
                      </a:pPr>
                      <a:r>
                        <a:rPr lang="en-US" sz="1600" dirty="0">
                          <a:effectLst/>
                          <a:latin typeface="Times New Roman" pitchFamily="18" charset="0"/>
                          <a:ea typeface="Calibri"/>
                          <a:cs typeface="Times New Roman" pitchFamily="18" charset="0"/>
                        </a:rPr>
                        <a:t>+ Để đựng tiền kín đáo, dễ lấy tiền ra hoặc cất tiền vào  chúng mình sẽ làm gì?</a:t>
                      </a:r>
                    </a:p>
                  </a:txBody>
                  <a:tcPr marL="58898" marR="58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Trẻ thực hiện thử nghiệm.</a:t>
                      </a:r>
                    </a:p>
                  </a:txBody>
                  <a:tcPr marL="58898" marR="58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51312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00729009"/>
              </p:ext>
            </p:extLst>
          </p:nvPr>
        </p:nvGraphicFramePr>
        <p:xfrm>
          <a:off x="457200" y="533400"/>
          <a:ext cx="8305800" cy="5562600"/>
        </p:xfrm>
        <a:graphic>
          <a:graphicData uri="http://schemas.openxmlformats.org/drawingml/2006/table">
            <a:tbl>
              <a:tblPr firstRow="1" firstCol="1" bandRow="1"/>
              <a:tblGrid>
                <a:gridCol w="6674565">
                  <a:extLst>
                    <a:ext uri="{9D8B030D-6E8A-4147-A177-3AD203B41FA5}">
                      <a16:colId xmlns:a16="http://schemas.microsoft.com/office/drawing/2014/main" val="20000"/>
                    </a:ext>
                  </a:extLst>
                </a:gridCol>
                <a:gridCol w="1631235">
                  <a:extLst>
                    <a:ext uri="{9D8B030D-6E8A-4147-A177-3AD203B41FA5}">
                      <a16:colId xmlns:a16="http://schemas.microsoft.com/office/drawing/2014/main" val="20001"/>
                    </a:ext>
                  </a:extLst>
                </a:gridCol>
              </a:tblGrid>
              <a:tr h="5562600">
                <a:tc>
                  <a:txBody>
                    <a:bodyPr/>
                    <a:lstStyle/>
                    <a:p>
                      <a:pPr algn="just">
                        <a:lnSpc>
                          <a:spcPct val="130000"/>
                        </a:lnSpc>
                        <a:spcAft>
                          <a:spcPts val="0"/>
                        </a:spcAft>
                      </a:pPr>
                      <a:r>
                        <a:rPr lang="en-US" sz="2400" dirty="0">
                          <a:effectLst/>
                          <a:latin typeface="Times New Roman" pitchFamily="18" charset="0"/>
                          <a:ea typeface="Calibri"/>
                          <a:cs typeface="Times New Roman" pitchFamily="18" charset="0"/>
                        </a:rPr>
                        <a:t>-&gt; Giáo viên tổng hợp lại những nguyên liệu mà trẻ có thể dùng để làm ví tiền:</a:t>
                      </a:r>
                      <a:r>
                        <a:rPr lang="en-US" sz="2400" dirty="0">
                          <a:solidFill>
                            <a:srgbClr val="555555"/>
                          </a:solidFill>
                          <a:effectLst/>
                          <a:latin typeface="Times New Roman" pitchFamily="18" charset="0"/>
                          <a:ea typeface="Calibri"/>
                          <a:cs typeface="Times New Roman" pitchFamily="18" charset="0"/>
                        </a:rPr>
                        <a:t> </a:t>
                      </a:r>
                      <a:r>
                        <a:rPr lang="en-US" sz="2400" dirty="0">
                          <a:effectLst/>
                          <a:latin typeface="Times New Roman" pitchFamily="18" charset="0"/>
                          <a:ea typeface="Calibri"/>
                          <a:cs typeface="Times New Roman" pitchFamily="18" charset="0"/>
                        </a:rPr>
                        <a:t>ví tiền dùng để dựng tiền..Ví tiền thường có dạng hình chữ nhật hoặc vuông, ví có 1 màu, bên trong ví được sắp xếp 1 ngăn hoặc nhiều ngăn to nhỏ khác nhau hoặc có các hình ảnh chi tiết được sắp xếp cân đối, hài hòa. Khi làm ví tiền có thể sử dụng nhiều chất liệu khác nhau như giấy bìa màu, vải dạ, vải nỉ mỏng, da tổng hợp, cói……</a:t>
                      </a:r>
                    </a:p>
                    <a:p>
                      <a:pPr>
                        <a:lnSpc>
                          <a:spcPct val="107000"/>
                        </a:lnSpc>
                        <a:spcBef>
                          <a:spcPts val="600"/>
                        </a:spcBef>
                        <a:spcAft>
                          <a:spcPts val="600"/>
                        </a:spcAft>
                      </a:pPr>
                      <a:r>
                        <a:rPr lang="en-US" sz="2400" dirty="0">
                          <a:effectLst/>
                          <a:latin typeface="Times New Roman" pitchFamily="18" charset="0"/>
                          <a:ea typeface="Calibri"/>
                          <a:cs typeface="Times New Roman" pitchFamily="18" charset="0"/>
                        </a:rPr>
                        <a:t>* Tổng kết lấy mẫu nguyên liệu dán vào bảng phân loại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1400" dirty="0">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01130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11410267"/>
              </p:ext>
            </p:extLst>
          </p:nvPr>
        </p:nvGraphicFramePr>
        <p:xfrm>
          <a:off x="381000" y="381000"/>
          <a:ext cx="8382000" cy="5787898"/>
        </p:xfrm>
        <a:graphic>
          <a:graphicData uri="http://schemas.openxmlformats.org/drawingml/2006/table">
            <a:tbl>
              <a:tblPr firstRow="1" firstCol="1" bandRow="1"/>
              <a:tblGrid>
                <a:gridCol w="1479893">
                  <a:extLst>
                    <a:ext uri="{9D8B030D-6E8A-4147-A177-3AD203B41FA5}">
                      <a16:colId xmlns:a16="http://schemas.microsoft.com/office/drawing/2014/main" val="20000"/>
                    </a:ext>
                  </a:extLst>
                </a:gridCol>
                <a:gridCol w="5546554">
                  <a:extLst>
                    <a:ext uri="{9D8B030D-6E8A-4147-A177-3AD203B41FA5}">
                      <a16:colId xmlns:a16="http://schemas.microsoft.com/office/drawing/2014/main" val="20001"/>
                    </a:ext>
                  </a:extLst>
                </a:gridCol>
                <a:gridCol w="1355553">
                  <a:extLst>
                    <a:ext uri="{9D8B030D-6E8A-4147-A177-3AD203B41FA5}">
                      <a16:colId xmlns:a16="http://schemas.microsoft.com/office/drawing/2014/main" val="20002"/>
                    </a:ext>
                  </a:extLst>
                </a:gridCol>
              </a:tblGrid>
              <a:tr h="5715000">
                <a:tc>
                  <a:txBody>
                    <a:bodyPr/>
                    <a:lstStyle/>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3. Explain</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Giải thích</a:t>
                      </a:r>
                      <a:endParaRPr lang="en-US" sz="1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dirty="0">
                          <a:effectLst/>
                          <a:latin typeface="Times New Roman" pitchFamily="18" charset="0"/>
                          <a:ea typeface="Calibri"/>
                          <a:cs typeface="Times New Roman" pitchFamily="18" charset="0"/>
                        </a:rPr>
                        <a:t>- Trẻ chia sẻ với cô về những nguyên vật liệu, mà trẻ chọn để làm ví tiền với kích thước khác nhau.</a:t>
                      </a:r>
                    </a:p>
                    <a:p>
                      <a:pPr algn="just">
                        <a:lnSpc>
                          <a:spcPct val="130000"/>
                        </a:lnSpc>
                        <a:spcAft>
                          <a:spcPts val="0"/>
                        </a:spcAft>
                      </a:pPr>
                      <a:r>
                        <a:rPr lang="en-US" sz="1800" dirty="0">
                          <a:effectLst/>
                          <a:latin typeface="Times New Roman" pitchFamily="18" charset="0"/>
                          <a:ea typeface="Calibri"/>
                          <a:cs typeface="Times New Roman" pitchFamily="18" charset="0"/>
                        </a:rPr>
                        <a:t>-  Cô gợi ý những nguyên vật liệu có thể dùng để trang trí ví tiền. </a:t>
                      </a:r>
                    </a:p>
                    <a:p>
                      <a:pPr algn="just">
                        <a:lnSpc>
                          <a:spcPct val="107000"/>
                        </a:lnSpc>
                        <a:spcAft>
                          <a:spcPts val="0"/>
                        </a:spcAft>
                      </a:pPr>
                      <a:r>
                        <a:rPr lang="en-US" sz="1800" dirty="0">
                          <a:effectLst/>
                          <a:latin typeface="Times New Roman" pitchFamily="18" charset="0"/>
                          <a:ea typeface="Calibri"/>
                          <a:cs typeface="Times New Roman" pitchFamily="18" charset="0"/>
                        </a:rPr>
                        <a:t>- Cô và trẻ cùng kết luận những nguyên liệu và họa tiết có thể dùng</a:t>
                      </a:r>
                    </a:p>
                    <a:p>
                      <a:pPr algn="just">
                        <a:lnSpc>
                          <a:spcPct val="107000"/>
                        </a:lnSpc>
                        <a:spcAft>
                          <a:spcPts val="0"/>
                        </a:spcAft>
                      </a:pPr>
                      <a:r>
                        <a:rPr lang="en-US" sz="1800" dirty="0">
                          <a:effectLst/>
                          <a:latin typeface="Times New Roman" pitchFamily="18" charset="0"/>
                          <a:ea typeface="Calibri"/>
                          <a:cs typeface="Times New Roman" pitchFamily="18" charset="0"/>
                        </a:rPr>
                        <a:t>+ Nếu làm ví tiền để treo thì có thể dùng vải dạ, vải nỉ mỏng, giáy bìa màu, dây ruy băng để treo, keo nến, băng dính, dập lỗ, ..</a:t>
                      </a:r>
                    </a:p>
                    <a:p>
                      <a:pPr algn="just">
                        <a:lnSpc>
                          <a:spcPct val="107000"/>
                        </a:lnSpc>
                        <a:spcAft>
                          <a:spcPts val="0"/>
                        </a:spcAft>
                      </a:pPr>
                      <a:r>
                        <a:rPr lang="en-US" sz="1800" dirty="0">
                          <a:effectLst/>
                          <a:latin typeface="Times New Roman" pitchFamily="18" charset="0"/>
                          <a:ea typeface="Calibri"/>
                          <a:cs typeface="Times New Roman" pitchFamily="18" charset="0"/>
                        </a:rPr>
                        <a:t>+ Nếu làm ví tiền đựng được nhiều tiền làm nhiều ngăn thì có thể dùng bìa  màu cứng, gấp 3 cạnh tờ giấy như hình chữ nhật sắp xếp các ngăn và dán, trang trí thêm họa tiết cho đẹp. Hoặc cắt bằng vải nỉ mỏng đo và cắt, khâu hay dán…</a:t>
                      </a:r>
                    </a:p>
                    <a:p>
                      <a:pPr algn="just">
                        <a:lnSpc>
                          <a:spcPct val="130000"/>
                        </a:lnSpc>
                        <a:spcAft>
                          <a:spcPts val="0"/>
                        </a:spcAft>
                      </a:pPr>
                      <a:r>
                        <a:rPr lang="en-US" sz="1800" dirty="0">
                          <a:effectLst/>
                          <a:latin typeface="Times New Roman" pitchFamily="18" charset="0"/>
                          <a:ea typeface="Calibri"/>
                          <a:cs typeface="Times New Roman" pitchFamily="18" charset="0"/>
                        </a:rPr>
                        <a:t>- Trẻ lựa chọn nguyên vật liệu, hình dạng và các họa tiết để làm ví tiền</a:t>
                      </a:r>
                    </a:p>
                    <a:p>
                      <a:pPr algn="just">
                        <a:lnSpc>
                          <a:spcPct val="130000"/>
                        </a:lnSpc>
                        <a:spcAft>
                          <a:spcPts val="0"/>
                        </a:spcAft>
                      </a:pPr>
                      <a:r>
                        <a:rPr lang="en-US" sz="1800" dirty="0">
                          <a:effectLst/>
                          <a:latin typeface="Times New Roman" pitchFamily="18" charset="0"/>
                          <a:ea typeface="Calibri"/>
                          <a:cs typeface="Times New Roman" pitchFamily="18" charset="0"/>
                        </a:rPr>
                        <a:t>+ Cô và trẻ thảo luận về các nguyên vật liệu thường được dùng để làm ví tiền.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Times New Roman" pitchFamily="18" charset="0"/>
                          <a:ea typeface="Calibri"/>
                          <a:cs typeface="Times New Roman" pitchFamily="18" charset="0"/>
                        </a:rPr>
                        <a:t>- Trẻ trả lời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74750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3539335"/>
              </p:ext>
            </p:extLst>
          </p:nvPr>
        </p:nvGraphicFramePr>
        <p:xfrm>
          <a:off x="304800" y="457200"/>
          <a:ext cx="8382000" cy="5638800"/>
        </p:xfrm>
        <a:graphic>
          <a:graphicData uri="http://schemas.openxmlformats.org/drawingml/2006/table">
            <a:tbl>
              <a:tblPr firstRow="1" firstCol="1" bandRow="1"/>
              <a:tblGrid>
                <a:gridCol w="1479893">
                  <a:extLst>
                    <a:ext uri="{9D8B030D-6E8A-4147-A177-3AD203B41FA5}">
                      <a16:colId xmlns:a16="http://schemas.microsoft.com/office/drawing/2014/main" val="20000"/>
                    </a:ext>
                  </a:extLst>
                </a:gridCol>
                <a:gridCol w="5546554">
                  <a:extLst>
                    <a:ext uri="{9D8B030D-6E8A-4147-A177-3AD203B41FA5}">
                      <a16:colId xmlns:a16="http://schemas.microsoft.com/office/drawing/2014/main" val="20001"/>
                    </a:ext>
                  </a:extLst>
                </a:gridCol>
                <a:gridCol w="1355553">
                  <a:extLst>
                    <a:ext uri="{9D8B030D-6E8A-4147-A177-3AD203B41FA5}">
                      <a16:colId xmlns:a16="http://schemas.microsoft.com/office/drawing/2014/main" val="20002"/>
                    </a:ext>
                  </a:extLst>
                </a:gridCol>
              </a:tblGrid>
              <a:tr h="5638800">
                <a:tc>
                  <a:txBody>
                    <a:bodyPr/>
                    <a:lstStyle/>
                    <a:p>
                      <a:pPr algn="ctr">
                        <a:lnSpc>
                          <a:spcPct val="107000"/>
                        </a:lnSpc>
                        <a:spcBef>
                          <a:spcPts val="600"/>
                        </a:spcBef>
                        <a:spcAft>
                          <a:spcPts val="600"/>
                        </a:spcAft>
                      </a:pPr>
                      <a:r>
                        <a:rPr lang="en-US" sz="2000" b="1" i="1" dirty="0">
                          <a:effectLst/>
                          <a:latin typeface="Times New Roman" pitchFamily="18" charset="0"/>
                          <a:ea typeface="Calibri"/>
                          <a:cs typeface="Times New Roman" pitchFamily="18" charset="0"/>
                        </a:rPr>
                        <a:t>4. Entend</a:t>
                      </a:r>
                      <a:endParaRPr lang="en-US" sz="20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2000" b="1" i="1" dirty="0">
                          <a:effectLst/>
                          <a:latin typeface="Times New Roman" pitchFamily="18" charset="0"/>
                          <a:ea typeface="Calibri"/>
                          <a:cs typeface="Times New Roman" pitchFamily="18" charset="0"/>
                        </a:rPr>
                        <a:t>Mở rộng</a:t>
                      </a:r>
                      <a:endParaRPr lang="en-US" sz="20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b="1" dirty="0">
                          <a:effectLst/>
                          <a:latin typeface="Times New Roman" pitchFamily="18" charset="0"/>
                          <a:ea typeface="Calibri"/>
                          <a:cs typeface="Times New Roman" pitchFamily="18" charset="0"/>
                        </a:rPr>
                        <a:t>QUY TRÌNH THIẾT KẾ KỸ THUẬT</a:t>
                      </a:r>
                      <a:endParaRPr lang="en-US" sz="20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2000" b="1" dirty="0">
                          <a:effectLst/>
                          <a:latin typeface="Times New Roman" pitchFamily="18" charset="0"/>
                          <a:ea typeface="Calibri"/>
                          <a:cs typeface="Times New Roman" pitchFamily="18" charset="0"/>
                        </a:rPr>
                        <a:t>1. Hỏi:</a:t>
                      </a:r>
                      <a:endParaRPr lang="en-US" sz="2000" dirty="0">
                        <a:effectLst/>
                        <a:latin typeface="Times New Roman" pitchFamily="18" charset="0"/>
                        <a:ea typeface="Calibri"/>
                        <a:cs typeface="Times New Roman" pitchFamily="18" charset="0"/>
                      </a:endParaRPr>
                    </a:p>
                    <a:p>
                      <a:pPr algn="just">
                        <a:lnSpc>
                          <a:spcPct val="107000"/>
                        </a:lnSpc>
                        <a:spcAft>
                          <a:spcPts val="0"/>
                        </a:spcAft>
                      </a:pPr>
                      <a:r>
                        <a:rPr lang="en-US" sz="2000" dirty="0">
                          <a:effectLst/>
                          <a:latin typeface="Times New Roman" pitchFamily="18" charset="0"/>
                          <a:ea typeface="Calibri"/>
                          <a:cs typeface="Times New Roman" pitchFamily="18" charset="0"/>
                        </a:rPr>
                        <a:t>+ Các con vừa xem cuộc trò chuyện giữa cô và các con</a:t>
                      </a:r>
                    </a:p>
                    <a:p>
                      <a:pPr algn="just">
                        <a:lnSpc>
                          <a:spcPct val="107000"/>
                        </a:lnSpc>
                        <a:spcAft>
                          <a:spcPts val="0"/>
                        </a:spcAft>
                      </a:pPr>
                      <a:r>
                        <a:rPr lang="en-US" sz="2000" dirty="0">
                          <a:effectLst/>
                          <a:latin typeface="Times New Roman" pitchFamily="18" charset="0"/>
                          <a:ea typeface="Calibri"/>
                          <a:cs typeface="Times New Roman" pitchFamily="18" charset="0"/>
                        </a:rPr>
                        <a:t>- Các con sẽ làm ví tiền của mình như thế nào? </a:t>
                      </a:r>
                    </a:p>
                    <a:p>
                      <a:pPr algn="just">
                        <a:lnSpc>
                          <a:spcPct val="107000"/>
                        </a:lnSpc>
                        <a:spcAft>
                          <a:spcPts val="0"/>
                        </a:spcAft>
                      </a:pPr>
                      <a:r>
                        <a:rPr lang="en-US" sz="2000" dirty="0">
                          <a:effectLst/>
                          <a:latin typeface="Times New Roman" pitchFamily="18" charset="0"/>
                          <a:ea typeface="Calibri"/>
                          <a:cs typeface="Times New Roman" pitchFamily="18" charset="0"/>
                        </a:rPr>
                        <a:t>(hình dạng, chất liệu, cách trang trí)</a:t>
                      </a:r>
                    </a:p>
                    <a:p>
                      <a:pPr>
                        <a:lnSpc>
                          <a:spcPct val="107000"/>
                        </a:lnSpc>
                        <a:spcBef>
                          <a:spcPts val="600"/>
                        </a:spcBef>
                        <a:spcAft>
                          <a:spcPts val="600"/>
                        </a:spcAft>
                      </a:pPr>
                      <a:r>
                        <a:rPr lang="en-US" sz="2000" b="1" dirty="0">
                          <a:effectLst/>
                          <a:latin typeface="Times New Roman" pitchFamily="18" charset="0"/>
                          <a:ea typeface="Calibri"/>
                          <a:cs typeface="Times New Roman" pitchFamily="18" charset="0"/>
                        </a:rPr>
                        <a:t>2. Tưởng tượng:</a:t>
                      </a:r>
                      <a:endParaRPr lang="en-US" sz="2000" dirty="0">
                        <a:effectLst/>
                        <a:latin typeface="Times New Roman" pitchFamily="18" charset="0"/>
                        <a:ea typeface="Calibri"/>
                        <a:cs typeface="Times New Roman" pitchFamily="18" charset="0"/>
                      </a:endParaRPr>
                    </a:p>
                    <a:p>
                      <a:pPr algn="just">
                        <a:lnSpc>
                          <a:spcPct val="107000"/>
                        </a:lnSpc>
                        <a:spcAft>
                          <a:spcPts val="0"/>
                        </a:spcAft>
                      </a:pPr>
                      <a:r>
                        <a:rPr lang="en-US" sz="2000" dirty="0">
                          <a:effectLst/>
                          <a:latin typeface="Times New Roman" pitchFamily="18" charset="0"/>
                          <a:ea typeface="Calibri"/>
                          <a:cs typeface="Times New Roman" pitchFamily="18" charset="0"/>
                        </a:rPr>
                        <a:t>- Trẻ cùng tưởng tượng xem mình sẽ làm ví tiền hình gì ? bằng chất liệu gì, có bao nhiêu ngăn, trang trí như thế nào?</a:t>
                      </a:r>
                    </a:p>
                    <a:p>
                      <a:pPr algn="just">
                        <a:lnSpc>
                          <a:spcPct val="107000"/>
                        </a:lnSpc>
                        <a:spcAft>
                          <a:spcPts val="0"/>
                        </a:spcAft>
                      </a:pPr>
                      <a:r>
                        <a:rPr lang="en-US" sz="2000" dirty="0">
                          <a:solidFill>
                            <a:srgbClr val="000000"/>
                          </a:solidFill>
                          <a:effectLst/>
                          <a:latin typeface="Times New Roman" pitchFamily="18" charset="0"/>
                          <a:ea typeface="Calibri"/>
                          <a:cs typeface="Times New Roman" pitchFamily="18" charset="0"/>
                        </a:rPr>
                        <a:t>+ Con có làm ví tiền đúng theo bản thiết kế của mình không?</a:t>
                      </a:r>
                      <a:endParaRPr lang="en-US" sz="2000" dirty="0">
                        <a:effectLst/>
                        <a:latin typeface="Times New Roman" pitchFamily="18" charset="0"/>
                        <a:ea typeface="Calibri"/>
                        <a:cs typeface="Times New Roman" pitchFamily="18" charset="0"/>
                      </a:endParaRPr>
                    </a:p>
                    <a:p>
                      <a:pPr algn="just">
                        <a:lnSpc>
                          <a:spcPct val="107000"/>
                        </a:lnSpc>
                        <a:spcAft>
                          <a:spcPts val="0"/>
                        </a:spcAft>
                      </a:pPr>
                      <a:r>
                        <a:rPr lang="en-US" sz="2000" dirty="0">
                          <a:effectLst/>
                          <a:latin typeface="Times New Roman" pitchFamily="18" charset="0"/>
                          <a:ea typeface="Calibri"/>
                          <a:cs typeface="Times New Roman" pitchFamily="18" charset="0"/>
                        </a:rPr>
                        <a:t>- Cùng nhau đi lựa chọn nguyên vật liệu sao cho phù hợp với bản vẽ của mình.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Trẻ đưa ra các câu hỏi.</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Trẻ trả lời</a:t>
                      </a:r>
                    </a:p>
                    <a:p>
                      <a:pPr>
                        <a:lnSpc>
                          <a:spcPct val="107000"/>
                        </a:lnSpc>
                        <a:spcAft>
                          <a:spcPts val="0"/>
                        </a:spcAft>
                      </a:pPr>
                      <a:r>
                        <a:rPr lang="en-US" sz="2000" dirty="0">
                          <a:effectLst/>
                          <a:latin typeface="Times New Roman" pitchFamily="18" charset="0"/>
                          <a:ea typeface="Calibri"/>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3161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78770952"/>
              </p:ext>
            </p:extLst>
          </p:nvPr>
        </p:nvGraphicFramePr>
        <p:xfrm>
          <a:off x="457200" y="457200"/>
          <a:ext cx="8686800" cy="5580507"/>
        </p:xfrm>
        <a:graphic>
          <a:graphicData uri="http://schemas.openxmlformats.org/drawingml/2006/table">
            <a:tbl>
              <a:tblPr firstRow="1" firstCol="1" bandRow="1"/>
              <a:tblGrid>
                <a:gridCol w="914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76200">
                <a:tc rowSpan="2">
                  <a:txBody>
                    <a:bodyPr/>
                    <a:lstStyle/>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 </a:t>
                      </a:r>
                      <a:endParaRPr lang="en-US" sz="16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 </a:t>
                      </a:r>
                      <a:endParaRPr lang="en-US" sz="16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 </a:t>
                      </a:r>
                      <a:r>
                        <a:rPr lang="en-US" sz="1600" b="1" i="1" dirty="0" smtClean="0">
                          <a:effectLst/>
                          <a:latin typeface="Times New Roman" pitchFamily="18" charset="0"/>
                          <a:ea typeface="Calibri"/>
                          <a:cs typeface="Times New Roman" pitchFamily="18" charset="0"/>
                        </a:rPr>
                        <a:t>4</a:t>
                      </a:r>
                      <a:r>
                        <a:rPr lang="en-US" sz="1600" b="1" i="1" dirty="0">
                          <a:effectLst/>
                          <a:latin typeface="Times New Roman" pitchFamily="18" charset="0"/>
                          <a:ea typeface="Calibri"/>
                          <a:cs typeface="Times New Roman" pitchFamily="18" charset="0"/>
                        </a:rPr>
                        <a:t>. Entend</a:t>
                      </a:r>
                      <a:endParaRPr lang="en-US" sz="16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Mở rộng</a:t>
                      </a:r>
                      <a:endParaRPr lang="en-US" sz="1600" dirty="0">
                        <a:effectLst/>
                        <a:latin typeface="Times New Roman" pitchFamily="18" charset="0"/>
                        <a:ea typeface="Calibri"/>
                        <a:cs typeface="Times New Roman" pitchFamily="18" charset="0"/>
                      </a:endParaRPr>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39938">
                <a:tc vMerge="1">
                  <a:txBody>
                    <a:bodyPr/>
                    <a:lstStyle/>
                    <a:p>
                      <a:endParaRPr lang="en-US"/>
                    </a:p>
                  </a:txBody>
                  <a:tcPr/>
                </a:tc>
                <a:tc>
                  <a:txBody>
                    <a:bodyPr/>
                    <a:lstStyle/>
                    <a:p>
                      <a:pPr>
                        <a:lnSpc>
                          <a:spcPct val="107000"/>
                        </a:lnSpc>
                        <a:spcBef>
                          <a:spcPts val="600"/>
                        </a:spcBef>
                        <a:spcAft>
                          <a:spcPts val="600"/>
                        </a:spcAft>
                      </a:pPr>
                      <a:r>
                        <a:rPr lang="en-US" sz="1600" b="1" dirty="0">
                          <a:effectLst/>
                          <a:latin typeface="Times New Roman" pitchFamily="18" charset="0"/>
                          <a:ea typeface="Calibri"/>
                          <a:cs typeface="Times New Roman" pitchFamily="18" charset="0"/>
                        </a:rPr>
                        <a:t>3. Lập kế hoạch:</a:t>
                      </a:r>
                      <a:endParaRPr lang="en-US" sz="1600" dirty="0">
                        <a:effectLst/>
                        <a:latin typeface="Times New Roman" pitchFamily="18" charset="0"/>
                        <a:ea typeface="Calibri"/>
                        <a:cs typeface="Times New Roman" pitchFamily="18" charset="0"/>
                      </a:endParaRPr>
                    </a:p>
                    <a:p>
                      <a:pPr>
                        <a:lnSpc>
                          <a:spcPct val="107000"/>
                        </a:lnSpc>
                        <a:spcAft>
                          <a:spcPts val="0"/>
                        </a:spcAft>
                      </a:pPr>
                      <a:r>
                        <a:rPr lang="en-US" sz="1600" dirty="0">
                          <a:effectLst/>
                          <a:latin typeface="Times New Roman" pitchFamily="18" charset="0"/>
                          <a:ea typeface="Calibri"/>
                          <a:cs typeface="Times New Roman" pitchFamily="18" charset="0"/>
                        </a:rPr>
                        <a:t>+ Cô chia trẻ thành các nhóm nhỏ (Chọn những trẻ có ý tưởng giống nhau vào cùng một nhóm). </a:t>
                      </a:r>
                    </a:p>
                    <a:p>
                      <a:pPr>
                        <a:lnSpc>
                          <a:spcPct val="107000"/>
                        </a:lnSpc>
                        <a:spcAft>
                          <a:spcPts val="0"/>
                        </a:spcAft>
                      </a:pPr>
                      <a:r>
                        <a:rPr lang="en-US" sz="1600" dirty="0">
                          <a:effectLst/>
                          <a:latin typeface="Times New Roman" pitchFamily="18" charset="0"/>
                          <a:ea typeface="Calibri"/>
                          <a:cs typeface="Times New Roman" pitchFamily="18" charset="0"/>
                        </a:rPr>
                        <a:t>- Trẻ trong nhóm phân công nhiệm vụ cho từng thành viên của nhóm.</a:t>
                      </a:r>
                    </a:p>
                    <a:p>
                      <a:pPr>
                        <a:lnSpc>
                          <a:spcPct val="107000"/>
                        </a:lnSpc>
                        <a:spcAft>
                          <a:spcPts val="0"/>
                        </a:spcAft>
                      </a:pPr>
                      <a:r>
                        <a:rPr lang="en-US" sz="1600" dirty="0">
                          <a:effectLst/>
                          <a:latin typeface="Times New Roman" pitchFamily="18" charset="0"/>
                          <a:ea typeface="Calibri"/>
                          <a:cs typeface="Times New Roman" pitchFamily="18" charset="0"/>
                        </a:rPr>
                        <a:t>- Giáo viên quan sát, hướng dẫn và khơi gợi sự suy nghĩ , sáng tạo của trẻ trong quá trình trẻ thực hiện.</a:t>
                      </a:r>
                    </a:p>
                    <a:p>
                      <a:pPr>
                        <a:lnSpc>
                          <a:spcPct val="107000"/>
                        </a:lnSpc>
                        <a:spcAft>
                          <a:spcPts val="0"/>
                        </a:spcAft>
                      </a:pPr>
                      <a:r>
                        <a:rPr lang="en-US" sz="1600" dirty="0">
                          <a:effectLst/>
                          <a:latin typeface="Times New Roman" pitchFamily="18" charset="0"/>
                          <a:ea typeface="Calibri"/>
                          <a:cs typeface="Times New Roman" pitchFamily="18" charset="0"/>
                        </a:rPr>
                        <a:t>- Cho trẻ trải nghiệm bằng cách đựng được nhiều tiền nhất có thể và treo được ví tiền. Nếu  ví tiền không đựng được tiền, treo được ví tiền trẻ có thể cải tiến lại sản phẩm của mình tại nhóm.</a:t>
                      </a:r>
                    </a:p>
                    <a:p>
                      <a:pPr algn="just">
                        <a:lnSpc>
                          <a:spcPct val="107000"/>
                        </a:lnSpc>
                        <a:spcAft>
                          <a:spcPts val="0"/>
                        </a:spcAft>
                      </a:pPr>
                      <a:r>
                        <a:rPr lang="en-US" sz="1600" dirty="0">
                          <a:effectLst/>
                          <a:latin typeface="Times New Roman" pitchFamily="18" charset="0"/>
                          <a:ea typeface="Calibri"/>
                          <a:cs typeface="Times New Roman" pitchFamily="18" charset="0"/>
                        </a:rPr>
                        <a:t>- Cho trẻ ngồi thành nhóm mỗi nhóm  5 bạn sẽ làm một ví tiền theo bản vẽ thiết kế của nhóm mình.</a:t>
                      </a:r>
                    </a:p>
                    <a:p>
                      <a:pPr algn="just">
                        <a:lnSpc>
                          <a:spcPct val="107000"/>
                        </a:lnSpc>
                        <a:spcAft>
                          <a:spcPts val="0"/>
                        </a:spcAft>
                      </a:pPr>
                      <a:r>
                        <a:rPr lang="en-US" sz="1600" dirty="0">
                          <a:effectLst/>
                          <a:latin typeface="Times New Roman" pitchFamily="18" charset="0"/>
                          <a:ea typeface="Calibri"/>
                          <a:cs typeface="Times New Roman" pitchFamily="18" charset="0"/>
                        </a:rPr>
                        <a:t>- Tiến hành chế tạo ví tiền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Cùng nhau vẽ thiết kế của nhóm mình.</a:t>
                      </a:r>
                    </a:p>
                    <a:p>
                      <a:pPr>
                        <a:lnSpc>
                          <a:spcPct val="107000"/>
                        </a:lnSpc>
                        <a:spcBef>
                          <a:spcPts val="600"/>
                        </a:spcBef>
                        <a:spcAft>
                          <a:spcPts val="600"/>
                        </a:spcAft>
                      </a:pPr>
                      <a:r>
                        <a:rPr lang="en-US" sz="1600" b="1" dirty="0">
                          <a:effectLst/>
                          <a:latin typeface="Times New Roman" pitchFamily="18" charset="0"/>
                          <a:ea typeface="Calibri"/>
                          <a:cs typeface="Times New Roman" pitchFamily="18" charset="0"/>
                        </a:rPr>
                        <a:t>4. Chế tạo:</a:t>
                      </a:r>
                      <a:endParaRPr lang="en-US" sz="16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Cùng nhau đi lựa chọn nguyên vật liệu sao cho phù hợp với bản vẽ của mình.</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Tiến hành chế tạo làm ví tiền</a:t>
                      </a:r>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Trẻ chế tạo làm ví tiền</a:t>
                      </a:r>
                    </a:p>
                    <a:p>
                      <a:pPr>
                        <a:lnSpc>
                          <a:spcPct val="107000"/>
                        </a:lnSpc>
                        <a:spcAft>
                          <a:spcPts val="0"/>
                        </a:spcAft>
                      </a:pPr>
                      <a:r>
                        <a:rPr lang="en-US" sz="1600" dirty="0">
                          <a:effectLst/>
                          <a:latin typeface="Times New Roman" pitchFamily="18" charset="0"/>
                          <a:ea typeface="Calibri"/>
                          <a:cs typeface="Times New Roman" pitchFamily="18" charset="0"/>
                        </a:rPr>
                        <a:t> </a:t>
                      </a:r>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09901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07986170"/>
              </p:ext>
            </p:extLst>
          </p:nvPr>
        </p:nvGraphicFramePr>
        <p:xfrm>
          <a:off x="-609599" y="-42705465"/>
          <a:ext cx="9982199" cy="12778613"/>
        </p:xfrm>
        <a:graphic>
          <a:graphicData uri="http://schemas.openxmlformats.org/drawingml/2006/table">
            <a:tbl>
              <a:tblPr firstRow="1" firstCol="1" bandRow="1"/>
              <a:tblGrid>
                <a:gridCol w="1222605">
                  <a:extLst>
                    <a:ext uri="{9D8B030D-6E8A-4147-A177-3AD203B41FA5}">
                      <a16:colId xmlns:a16="http://schemas.microsoft.com/office/drawing/2014/main" val="20000"/>
                    </a:ext>
                  </a:extLst>
                </a:gridCol>
                <a:gridCol w="5897270">
                  <a:extLst>
                    <a:ext uri="{9D8B030D-6E8A-4147-A177-3AD203B41FA5}">
                      <a16:colId xmlns:a16="http://schemas.microsoft.com/office/drawing/2014/main" val="20001"/>
                    </a:ext>
                  </a:extLst>
                </a:gridCol>
                <a:gridCol w="2862324">
                  <a:extLst>
                    <a:ext uri="{9D8B030D-6E8A-4147-A177-3AD203B41FA5}">
                      <a16:colId xmlns:a16="http://schemas.microsoft.com/office/drawing/2014/main" val="20002"/>
                    </a:ext>
                  </a:extLst>
                </a:gridCol>
              </a:tblGrid>
              <a:tr h="186769">
                <a:tc rowSpan="2">
                  <a:txBody>
                    <a:bodyPr/>
                    <a:lstStyle/>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4. Entend</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Mở rộng</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US" sz="1800" dirty="0">
                        <a:latin typeface="Times New Roman" pitchFamily="18" charset="0"/>
                        <a:cs typeface="Times New Roman" pitchFamily="18" charset="0"/>
                      </a:endParaRP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88544">
                <a:tc vMerge="1">
                  <a:txBody>
                    <a:bodyPr/>
                    <a:lstStyle/>
                    <a:p>
                      <a:endParaRPr lang="en-US"/>
                    </a:p>
                  </a:txBody>
                  <a:tcPr/>
                </a:tc>
                <a:tc>
                  <a:txBody>
                    <a:bodyPr/>
                    <a:lstStyle/>
                    <a:p>
                      <a:pPr>
                        <a:lnSpc>
                          <a:spcPct val="107000"/>
                        </a:lnSpc>
                        <a:spcBef>
                          <a:spcPts val="600"/>
                        </a:spcBef>
                        <a:spcAft>
                          <a:spcPts val="600"/>
                        </a:spcAft>
                      </a:pPr>
                      <a:r>
                        <a:rPr lang="en-US" sz="1800" b="1" dirty="0">
                          <a:effectLst/>
                          <a:latin typeface="Times New Roman" pitchFamily="18" charset="0"/>
                          <a:ea typeface="Calibri"/>
                          <a:cs typeface="Times New Roman" pitchFamily="18" charset="0"/>
                        </a:rPr>
                        <a:t>5. Kiểm tra và cải tiến:</a:t>
                      </a: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Các nhóm đưa ra các sản phẩm của nhóm mình, giới thiệu về cách làm của nhóm.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Giáo viên dựa trên những mục tiêu hướng tới để kiểm tra.</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Câu hỏi: nhóm con đã làm ví tiền bằng chất liệu gì? Hình gì? Làm như thế nào? Ví có bao nhiêu ngăn  Đựng được bao nhiêu đồng tiền, So với bản thiết kế thì có gì thay đổi? vì sao?</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Trong quá trình kiểm tra trẻ thấy chỗ nào chưa ổn sẽ tiến hành cải tiến.</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Tìm tòi và tự cải tiến (chỉnh sửa lại bản thiết kế cho đúng với sản phẩm đã chế tạo).</a:t>
                      </a:r>
                    </a:p>
                    <a:p>
                      <a:pPr>
                        <a:lnSpc>
                          <a:spcPct val="107000"/>
                        </a:lnSpc>
                        <a:spcBef>
                          <a:spcPts val="600"/>
                        </a:spcBef>
                        <a:spcAft>
                          <a:spcPts val="600"/>
                        </a:spcAft>
                      </a:pPr>
                      <a:r>
                        <a:rPr lang="en-US" sz="1800" b="1" dirty="0">
                          <a:effectLst/>
                          <a:latin typeface="Times New Roman" pitchFamily="18" charset="0"/>
                          <a:ea typeface="Calibri"/>
                          <a:cs typeface="Times New Roman" pitchFamily="18" charset="0"/>
                        </a:rPr>
                        <a:t>6. Chia sẻ:</a:t>
                      </a: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Khi trẻ đã có sản phẩm cuối cùng, từng nhóm sẽ lên giới thiệu với cả lớp. (tên gọi, chất liệu, bản thiết kế, ai đã làm phần nào của ví tiền)</a:t>
                      </a: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Trẻ trả lời</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Trẻ trả lời</a:t>
                      </a:r>
                    </a:p>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Aft>
                          <a:spcPts val="0"/>
                        </a:spcAft>
                      </a:pPr>
                      <a:r>
                        <a:rPr lang="en-US" sz="1800" dirty="0">
                          <a:effectLst/>
                          <a:latin typeface="Times New Roman" pitchFamily="18" charset="0"/>
                          <a:ea typeface="Calibri"/>
                          <a:cs typeface="Times New Roman" pitchFamily="18" charset="0"/>
                        </a:rPr>
                        <a:t>- Trẻ chia sẻ sản phẩm nhóm mình.</a:t>
                      </a: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1641736"/>
              </p:ext>
            </p:extLst>
          </p:nvPr>
        </p:nvGraphicFramePr>
        <p:xfrm>
          <a:off x="304801" y="380999"/>
          <a:ext cx="8610600" cy="5743575"/>
        </p:xfrm>
        <a:graphic>
          <a:graphicData uri="http://schemas.openxmlformats.org/drawingml/2006/table">
            <a:tbl>
              <a:tblPr firstRow="1" firstCol="1" bandRow="1"/>
              <a:tblGrid>
                <a:gridCol w="1336128">
                  <a:extLst>
                    <a:ext uri="{9D8B030D-6E8A-4147-A177-3AD203B41FA5}">
                      <a16:colId xmlns:a16="http://schemas.microsoft.com/office/drawing/2014/main" val="20000"/>
                    </a:ext>
                  </a:extLst>
                </a:gridCol>
                <a:gridCol w="6161033">
                  <a:extLst>
                    <a:ext uri="{9D8B030D-6E8A-4147-A177-3AD203B41FA5}">
                      <a16:colId xmlns:a16="http://schemas.microsoft.com/office/drawing/2014/main" val="20001"/>
                    </a:ext>
                  </a:extLst>
                </a:gridCol>
                <a:gridCol w="1113439">
                  <a:extLst>
                    <a:ext uri="{9D8B030D-6E8A-4147-A177-3AD203B41FA5}">
                      <a16:colId xmlns:a16="http://schemas.microsoft.com/office/drawing/2014/main" val="20002"/>
                    </a:ext>
                  </a:extLst>
                </a:gridCol>
              </a:tblGrid>
              <a:tr h="228601">
                <a:tc rowSpan="2">
                  <a:txBody>
                    <a:bodyPr/>
                    <a:lstStyle/>
                    <a:p>
                      <a:pPr algn="ctr">
                        <a:lnSpc>
                          <a:spcPct val="107000"/>
                        </a:lnSpc>
                        <a:spcBef>
                          <a:spcPts val="600"/>
                        </a:spcBef>
                        <a:spcAft>
                          <a:spcPts val="600"/>
                        </a:spcAft>
                      </a:pPr>
                      <a:r>
                        <a:rPr lang="en-US" sz="400" b="1" i="1" dirty="0" smtClean="0">
                          <a:effectLst/>
                          <a:latin typeface="Times New Roman"/>
                          <a:ea typeface="Calibri"/>
                          <a:cs typeface="Times New Roman"/>
                        </a:rPr>
                        <a:t>T</a:t>
                      </a:r>
                    </a:p>
                    <a:p>
                      <a:pPr algn="ctr">
                        <a:lnSpc>
                          <a:spcPct val="107000"/>
                        </a:lnSpc>
                        <a:spcBef>
                          <a:spcPts val="600"/>
                        </a:spcBef>
                        <a:spcAft>
                          <a:spcPts val="600"/>
                        </a:spcAft>
                      </a:pPr>
                      <a:r>
                        <a:rPr lang="en-US" sz="1600" b="1" i="1" dirty="0" smtClean="0">
                          <a:effectLst/>
                          <a:latin typeface="Times New Roman" pitchFamily="18" charset="0"/>
                          <a:ea typeface="Calibri"/>
                          <a:cs typeface="Times New Roman" pitchFamily="18" charset="0"/>
                        </a:rPr>
                        <a:t> </a:t>
                      </a:r>
                    </a:p>
                    <a:p>
                      <a:pPr algn="ctr">
                        <a:lnSpc>
                          <a:spcPct val="107000"/>
                        </a:lnSpc>
                        <a:spcBef>
                          <a:spcPts val="600"/>
                        </a:spcBef>
                        <a:spcAft>
                          <a:spcPts val="600"/>
                        </a:spcAft>
                      </a:pPr>
                      <a:endParaRPr lang="en-US" sz="1600" b="1" i="1" dirty="0" smtClean="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smtClean="0">
                          <a:effectLst/>
                          <a:latin typeface="Times New Roman" pitchFamily="18" charset="0"/>
                          <a:ea typeface="Calibri"/>
                          <a:cs typeface="Times New Roman" pitchFamily="18" charset="0"/>
                        </a:rPr>
                        <a:t>4. Entend</a:t>
                      </a:r>
                      <a:endParaRPr lang="en-US" sz="1600" b="1" dirty="0" smtClean="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smtClean="0">
                          <a:effectLst/>
                          <a:latin typeface="Times New Roman" pitchFamily="18" charset="0"/>
                          <a:ea typeface="Calibri"/>
                          <a:cs typeface="Times New Roman" pitchFamily="18" charset="0"/>
                        </a:rPr>
                        <a:t>Mở rộng</a:t>
                      </a:r>
                      <a:endParaRPr lang="en-US" sz="1600" b="1" dirty="0">
                        <a:effectLst/>
                        <a:latin typeface="Calibri"/>
                        <a:ea typeface="Calibri"/>
                        <a:cs typeface="Times New Roman"/>
                      </a:endParaRP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US" dirty="0"/>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76576">
                <a:tc vMerge="1">
                  <a:txBody>
                    <a:bodyPr/>
                    <a:lstStyle/>
                    <a:p>
                      <a:endParaRPr lang="en-US"/>
                    </a:p>
                  </a:txBody>
                  <a:tcPr/>
                </a:tc>
                <a:tc>
                  <a:txBody>
                    <a:bodyPr/>
                    <a:lstStyle/>
                    <a:p>
                      <a:pPr>
                        <a:lnSpc>
                          <a:spcPct val="107000"/>
                        </a:lnSpc>
                        <a:spcBef>
                          <a:spcPts val="600"/>
                        </a:spcBef>
                        <a:spcAft>
                          <a:spcPts val="600"/>
                        </a:spcAft>
                      </a:pPr>
                      <a:r>
                        <a:rPr lang="en-US" sz="1800" b="1" dirty="0">
                          <a:effectLst/>
                          <a:latin typeface="Times New Roman" pitchFamily="18" charset="0"/>
                          <a:ea typeface="Calibri"/>
                          <a:cs typeface="Times New Roman" pitchFamily="18" charset="0"/>
                        </a:rPr>
                        <a:t>5. Kiểm tra và cải tiến:</a:t>
                      </a: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Các nhóm đưa ra các sản phẩm của nhóm mình, giới thiệu về cách làm của nhóm.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Giáo viên dựa trên những mục tiêu hướng tới để kiểm tra.</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Câu hỏi: nhóm con đã làm ví tiền bằng chất liệu gì? Hình gì? Làm như thế nào? Ví có bao nhiêu ngăn  Đựng được bao nhiêu đồng tiền, So với bản thiết kế thì có gì thay đổi? vì sao?</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Trong quá trình kiểm tra trẻ thấy chỗ nào chưa ổn sẽ tiến hành cải tiến.</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Tìm tòi và tự cải tiến (chỉnh sửa lại bản thiết kế cho đúng với sản phẩm đã chế tạo).</a:t>
                      </a:r>
                    </a:p>
                    <a:p>
                      <a:pPr>
                        <a:lnSpc>
                          <a:spcPct val="107000"/>
                        </a:lnSpc>
                        <a:spcBef>
                          <a:spcPts val="600"/>
                        </a:spcBef>
                        <a:spcAft>
                          <a:spcPts val="600"/>
                        </a:spcAft>
                      </a:pPr>
                      <a:r>
                        <a:rPr lang="en-US" sz="1800" b="1" dirty="0">
                          <a:effectLst/>
                          <a:latin typeface="Times New Roman" pitchFamily="18" charset="0"/>
                          <a:ea typeface="Calibri"/>
                          <a:cs typeface="Times New Roman" pitchFamily="18" charset="0"/>
                        </a:rPr>
                        <a:t>6. Chia sẻ:</a:t>
                      </a: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Khi trẻ đã có sản phẩm cuối cùng, từng nhóm sẽ lên giới thiệu với cả lớp. (tên gọi, chất liệu, bản thiết kế, ai đã làm phần nào của ví tiền)</a:t>
                      </a: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Trẻ trả lời</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Trẻ trả lời</a:t>
                      </a:r>
                    </a:p>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Aft>
                          <a:spcPts val="0"/>
                        </a:spcAft>
                      </a:pPr>
                      <a:r>
                        <a:rPr lang="en-US" sz="1800" dirty="0">
                          <a:effectLst/>
                          <a:latin typeface="Times New Roman" pitchFamily="18" charset="0"/>
                          <a:ea typeface="Calibri"/>
                          <a:cs typeface="Times New Roman" pitchFamily="18" charset="0"/>
                        </a:rPr>
                        <a:t>- Trẻ chia sẻ sản phẩm nhóm mình.</a:t>
                      </a: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40808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3503983"/>
              </p:ext>
            </p:extLst>
          </p:nvPr>
        </p:nvGraphicFramePr>
        <p:xfrm>
          <a:off x="381000" y="457200"/>
          <a:ext cx="8382001" cy="5918010"/>
        </p:xfrm>
        <a:graphic>
          <a:graphicData uri="http://schemas.openxmlformats.org/drawingml/2006/table">
            <a:tbl>
              <a:tblPr firstRow="1" firstCol="1" bandRow="1"/>
              <a:tblGrid>
                <a:gridCol w="1479893">
                  <a:extLst>
                    <a:ext uri="{9D8B030D-6E8A-4147-A177-3AD203B41FA5}">
                      <a16:colId xmlns:a16="http://schemas.microsoft.com/office/drawing/2014/main" val="20000"/>
                    </a:ext>
                  </a:extLst>
                </a:gridCol>
                <a:gridCol w="5546555">
                  <a:extLst>
                    <a:ext uri="{9D8B030D-6E8A-4147-A177-3AD203B41FA5}">
                      <a16:colId xmlns:a16="http://schemas.microsoft.com/office/drawing/2014/main" val="20001"/>
                    </a:ext>
                  </a:extLst>
                </a:gridCol>
                <a:gridCol w="1355553">
                  <a:extLst>
                    <a:ext uri="{9D8B030D-6E8A-4147-A177-3AD203B41FA5}">
                      <a16:colId xmlns:a16="http://schemas.microsoft.com/office/drawing/2014/main" val="20002"/>
                    </a:ext>
                  </a:extLst>
                </a:gridCol>
              </a:tblGrid>
              <a:tr h="5562600">
                <a:tc>
                  <a:txBody>
                    <a:bodyPr/>
                    <a:lstStyle/>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5.Evaluation</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Đánh giá</a:t>
                      </a:r>
                      <a:endParaRPr lang="en-US" sz="1800" dirty="0">
                        <a:effectLst/>
                        <a:latin typeface="Times New Roman" pitchFamily="18" charset="0"/>
                        <a:ea typeface="Calibri"/>
                        <a:cs typeface="Times New Roman" pitchFamily="18" charset="0"/>
                      </a:endParaRPr>
                    </a:p>
                  </a:txBody>
                  <a:tcPr marL="50332" marR="5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Times New Roman" pitchFamily="18" charset="0"/>
                          <a:ea typeface="Calibri"/>
                          <a:cs typeface="Times New Roman" pitchFamily="18" charset="0"/>
                        </a:rPr>
                        <a:t>+ Quan sát trẻ trong quá trình làm</a:t>
                      </a:r>
                    </a:p>
                    <a:p>
                      <a:pPr>
                        <a:lnSpc>
                          <a:spcPct val="107000"/>
                        </a:lnSpc>
                        <a:spcAft>
                          <a:spcPts val="0"/>
                        </a:spcAft>
                      </a:pPr>
                      <a:r>
                        <a:rPr lang="en-US" sz="1800" dirty="0">
                          <a:effectLst/>
                          <a:latin typeface="Times New Roman" pitchFamily="18" charset="0"/>
                          <a:ea typeface="Calibri"/>
                          <a:cs typeface="Times New Roman" pitchFamily="18" charset="0"/>
                        </a:rPr>
                        <a:t>+ Đánh giá sản phẩm của các nhóm</a:t>
                      </a:r>
                    </a:p>
                    <a:p>
                      <a:pPr>
                        <a:lnSpc>
                          <a:spcPct val="107000"/>
                        </a:lnSpc>
                        <a:spcAft>
                          <a:spcPts val="0"/>
                        </a:spcAft>
                      </a:pPr>
                      <a:r>
                        <a:rPr lang="en-US" sz="1800" dirty="0">
                          <a:effectLst/>
                          <a:latin typeface="Times New Roman" pitchFamily="18" charset="0"/>
                          <a:ea typeface="Calibri"/>
                          <a:cs typeface="Times New Roman" pitchFamily="18" charset="0"/>
                        </a:rPr>
                        <a:t>+ Kỹ năng ghi chép bằng hình vẽ của trẻ</a:t>
                      </a:r>
                    </a:p>
                    <a:p>
                      <a:pPr>
                        <a:lnSpc>
                          <a:spcPct val="107000"/>
                        </a:lnSpc>
                        <a:spcAft>
                          <a:spcPts val="0"/>
                        </a:spcAft>
                      </a:pPr>
                      <a:r>
                        <a:rPr lang="en-US" sz="1800" dirty="0">
                          <a:effectLst/>
                          <a:latin typeface="Times New Roman" pitchFamily="18" charset="0"/>
                          <a:ea typeface="Calibri"/>
                          <a:cs typeface="Times New Roman" pitchFamily="18" charset="0"/>
                        </a:rPr>
                        <a:t>+ Đánh giá sự thành công thông qua việc thử nghiệm trực tiếp sản phẩm: Giáo viên cho lần lượt từng nhóm lên giới thiệu về sản phẩm của mình làm ví tiền và đếm số tiền đựng đượctrong ví nhiều đồng tiền nhất có thể.</a:t>
                      </a:r>
                    </a:p>
                    <a:p>
                      <a:pPr>
                        <a:lnSpc>
                          <a:spcPct val="107000"/>
                        </a:lnSpc>
                        <a:spcAft>
                          <a:spcPts val="0"/>
                        </a:spcAft>
                      </a:pPr>
                      <a:r>
                        <a:rPr lang="en-US" sz="1800" dirty="0">
                          <a:effectLst/>
                          <a:latin typeface="Times New Roman" pitchFamily="18" charset="0"/>
                          <a:ea typeface="Calibri"/>
                          <a:cs typeface="Times New Roman" pitchFamily="18" charset="0"/>
                        </a:rPr>
                        <a:t>Câu hỏi:</a:t>
                      </a:r>
                    </a:p>
                    <a:p>
                      <a:pPr>
                        <a:lnSpc>
                          <a:spcPct val="107000"/>
                        </a:lnSpc>
                        <a:spcAft>
                          <a:spcPts val="0"/>
                        </a:spcAft>
                      </a:pPr>
                      <a:r>
                        <a:rPr lang="en-US" sz="1800" dirty="0">
                          <a:effectLst/>
                          <a:latin typeface="Times New Roman" pitchFamily="18" charset="0"/>
                          <a:ea typeface="Calibri"/>
                          <a:cs typeface="Times New Roman" pitchFamily="18" charset="0"/>
                        </a:rPr>
                        <a:t>- Ví tiền nhóm con làm bằng chất liệu gì? Đựng đươc bao nhiêu đồng tiền, ví cầm tay hay treo được?</a:t>
                      </a:r>
                    </a:p>
                    <a:p>
                      <a:pPr>
                        <a:lnSpc>
                          <a:spcPct val="107000"/>
                        </a:lnSpc>
                        <a:spcAft>
                          <a:spcPts val="0"/>
                        </a:spcAft>
                      </a:pPr>
                      <a:r>
                        <a:rPr lang="en-US" sz="1800" dirty="0">
                          <a:effectLst/>
                          <a:latin typeface="Times New Roman" pitchFamily="18" charset="0"/>
                          <a:ea typeface="Calibri"/>
                          <a:cs typeface="Times New Roman" pitchFamily="18" charset="0"/>
                        </a:rPr>
                        <a:t>- Thiết kế cuối cùng có giống với bản thiết kế ban đầu của nhóm con không?</a:t>
                      </a:r>
                    </a:p>
                    <a:p>
                      <a:pPr>
                        <a:lnSpc>
                          <a:spcPct val="107000"/>
                        </a:lnSpc>
                        <a:spcAft>
                          <a:spcPts val="0"/>
                        </a:spcAft>
                      </a:pPr>
                      <a:r>
                        <a:rPr lang="en-US" sz="1800" dirty="0">
                          <a:effectLst/>
                          <a:latin typeface="Times New Roman" pitchFamily="18" charset="0"/>
                          <a:ea typeface="Calibri"/>
                          <a:cs typeface="Times New Roman" pitchFamily="18" charset="0"/>
                        </a:rPr>
                        <a:t>- Con đã thay đổi những gì so với thiết kế ban đầu?</a:t>
                      </a:r>
                    </a:p>
                    <a:p>
                      <a:pPr>
                        <a:lnSpc>
                          <a:spcPct val="107000"/>
                        </a:lnSpc>
                        <a:spcAft>
                          <a:spcPts val="0"/>
                        </a:spcAft>
                      </a:pPr>
                      <a:r>
                        <a:rPr lang="en-US" sz="1800" dirty="0">
                          <a:effectLst/>
                          <a:latin typeface="Times New Roman" pitchFamily="18" charset="0"/>
                          <a:ea typeface="Calibri"/>
                          <a:cs typeface="Times New Roman" pitchFamily="18" charset="0"/>
                        </a:rPr>
                        <a:t>* Giáo viên cho trẻ quan sát một lần nữa các ví tiền nhóm và hỏi trẻ: Trẻ thích nhất điều gì? Nếu được làm lại các con sẽ thay đổi cái gì?</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 Khen ngợi và công nhận tất cả những sản phẩm và những phát hiện mới của trẻ.?</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Có thể cho trẻ xem hoạt hình câu truyện “giá trị đồng tiền”</a:t>
                      </a:r>
                    </a:p>
                  </a:txBody>
                  <a:tcPr marL="50332" marR="5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Trẻ trả lời</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endParaRPr lang="en-US" sz="1800" dirty="0" smtClean="0">
                        <a:effectLst/>
                        <a:latin typeface="Times New Roman" pitchFamily="18" charset="0"/>
                        <a:ea typeface="Calibri"/>
                        <a:cs typeface="Times New Roman" pitchFamily="18" charset="0"/>
                      </a:endParaRPr>
                    </a:p>
                    <a:p>
                      <a:pPr>
                        <a:lnSpc>
                          <a:spcPct val="107000"/>
                        </a:lnSpc>
                        <a:spcBef>
                          <a:spcPts val="600"/>
                        </a:spcBef>
                        <a:spcAft>
                          <a:spcPts val="600"/>
                        </a:spcAft>
                      </a:pP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Chuyển hoạt động</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txBody>
                  <a:tcPr marL="50332" marR="5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37615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54" y="457200"/>
            <a:ext cx="4024745" cy="1981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54" y="2438401"/>
            <a:ext cx="4038600" cy="17526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9" y="457201"/>
            <a:ext cx="4419601" cy="1981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598" y="2410692"/>
            <a:ext cx="4419601" cy="178031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854" y="4195762"/>
            <a:ext cx="4000500" cy="182403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598" y="4230397"/>
            <a:ext cx="4419601" cy="1865603"/>
          </a:xfrm>
          <a:prstGeom prst="rect">
            <a:avLst/>
          </a:prstGeom>
        </p:spPr>
      </p:pic>
    </p:spTree>
    <p:extLst>
      <p:ext uri="{BB962C8B-B14F-4D97-AF65-F5344CB8AC3E}">
        <p14:creationId xmlns:p14="http://schemas.microsoft.com/office/powerpoint/2010/main" val="3777676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3400"/>
            <a:ext cx="2590800" cy="218172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000203"/>
            <a:ext cx="3543300" cy="2657475"/>
          </a:xfrm>
          <a:prstGeom prst="rect">
            <a:avLst/>
          </a:prstGeom>
        </p:spPr>
      </p:pic>
      <p:sp>
        <p:nvSpPr>
          <p:cNvPr id="9" name="AutoShape 4" descr="500.000 đồng (tiền Việt)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Users\ADMIN\Desktop\ví 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14784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98473" y="5450326"/>
            <a:ext cx="2438400" cy="369332"/>
          </a:xfrm>
          <a:prstGeom prst="rect">
            <a:avLst/>
          </a:prstGeom>
          <a:solidFill>
            <a:srgbClr val="FFFF00"/>
          </a:solidFill>
        </p:spPr>
        <p:txBody>
          <a:bodyPr wrap="square" rtlCol="0">
            <a:spAutoFit/>
          </a:bodyPr>
          <a:lstStyle/>
          <a:p>
            <a:r>
              <a:rPr lang="en-US" dirty="0" smtClean="0">
                <a:solidFill>
                  <a:srgbClr val="0070C0"/>
                </a:solidFill>
              </a:rPr>
              <a:t>Ví đựng tiền bằng vải dạ</a:t>
            </a:r>
            <a:endParaRPr lang="en-US" dirty="0">
              <a:solidFill>
                <a:srgbClr val="0070C0"/>
              </a:solidFill>
            </a:endParaRPr>
          </a:p>
        </p:txBody>
      </p:sp>
      <p:sp>
        <p:nvSpPr>
          <p:cNvPr id="8" name="TextBox 7"/>
          <p:cNvSpPr txBox="1"/>
          <p:nvPr/>
        </p:nvSpPr>
        <p:spPr>
          <a:xfrm>
            <a:off x="460375" y="5657678"/>
            <a:ext cx="2130425" cy="369332"/>
          </a:xfrm>
          <a:prstGeom prst="rect">
            <a:avLst/>
          </a:prstGeom>
          <a:solidFill>
            <a:srgbClr val="0070C0"/>
          </a:solidFill>
        </p:spPr>
        <p:txBody>
          <a:bodyPr wrap="square" rtlCol="0">
            <a:spAutoFit/>
          </a:bodyPr>
          <a:lstStyle/>
          <a:p>
            <a:r>
              <a:rPr lang="en-US" dirty="0" smtClean="0"/>
              <a:t>Ví đựng tiền bằng da</a:t>
            </a:r>
            <a:endParaRPr lang="en-US" dirty="0"/>
          </a:p>
        </p:txBody>
      </p:sp>
      <p:sp>
        <p:nvSpPr>
          <p:cNvPr id="10" name="TextBox 9"/>
          <p:cNvSpPr txBox="1"/>
          <p:nvPr/>
        </p:nvSpPr>
        <p:spPr>
          <a:xfrm>
            <a:off x="342900" y="2714761"/>
            <a:ext cx="2819400" cy="369332"/>
          </a:xfrm>
          <a:prstGeom prst="rect">
            <a:avLst/>
          </a:prstGeom>
          <a:solidFill>
            <a:srgbClr val="FFFF00"/>
          </a:solidFill>
        </p:spPr>
        <p:txBody>
          <a:bodyPr wrap="square" rtlCol="0">
            <a:spAutoFit/>
          </a:bodyPr>
          <a:lstStyle/>
          <a:p>
            <a:r>
              <a:rPr lang="en-US" dirty="0" smtClean="0"/>
              <a:t>Ví đựng tiền bằng vải nỉ</a:t>
            </a:r>
            <a:endParaRPr lang="en-US" dirty="0"/>
          </a:p>
        </p:txBody>
      </p:sp>
      <p:pic>
        <p:nvPicPr>
          <p:cNvPr id="5122" name="Picture 2" descr="C:\Users\ADMIN\Downloads\IMG-99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472" y="600576"/>
            <a:ext cx="3308927" cy="18612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7374" y="2590800"/>
            <a:ext cx="3308926" cy="369332"/>
          </a:xfrm>
          <a:prstGeom prst="rect">
            <a:avLst/>
          </a:prstGeom>
          <a:solidFill>
            <a:srgbClr val="00B050"/>
          </a:solidFill>
        </p:spPr>
        <p:txBody>
          <a:bodyPr wrap="square" rtlCol="0">
            <a:spAutoFit/>
          </a:bodyPr>
          <a:lstStyle/>
          <a:p>
            <a:r>
              <a:rPr lang="en-US" dirty="0" smtClean="0"/>
              <a:t>Gấp ví đựng tiền bằng giấy</a:t>
            </a:r>
            <a:endParaRPr lang="en-US" dirty="0"/>
          </a:p>
        </p:txBody>
      </p:sp>
    </p:spTree>
    <p:extLst>
      <p:ext uri="{BB962C8B-B14F-4D97-AF65-F5344CB8AC3E}">
        <p14:creationId xmlns:p14="http://schemas.microsoft.com/office/powerpoint/2010/main" val="285537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Á TRỊ CỦA ĐỒNG TIỀN - Phim Hoạt Hình - Truyện Cổ Tích - Khoảnh Khắc Kỳ Diệu 2019 - Phim Hay 20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68" y="0"/>
            <a:ext cx="9177867" cy="6858000"/>
          </a:xfrm>
          <a:prstGeom prst="rect">
            <a:avLst/>
          </a:prstGeom>
        </p:spPr>
      </p:pic>
    </p:spTree>
    <p:extLst>
      <p:ext uri="{BB962C8B-B14F-4D97-AF65-F5344CB8AC3E}">
        <p14:creationId xmlns:p14="http://schemas.microsoft.com/office/powerpoint/2010/main" val="3428994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6000" r="-36000"/>
          </a:stretch>
        </a:blipFill>
        <a:effectLst/>
      </p:bgPr>
    </p:bg>
    <p:spTree>
      <p:nvGrpSpPr>
        <p:cNvPr id="1" name=""/>
        <p:cNvGrpSpPr/>
        <p:nvPr/>
      </p:nvGrpSpPr>
      <p:grpSpPr>
        <a:xfrm>
          <a:off x="0" y="0"/>
          <a:ext cx="0" cy="0"/>
          <a:chOff x="0" y="0"/>
          <a:chExt cx="0" cy="0"/>
        </a:xfrm>
      </p:grpSpPr>
      <p:sp>
        <p:nvSpPr>
          <p:cNvPr id="5" name="TextBox 4"/>
          <p:cNvSpPr txBox="1"/>
          <p:nvPr/>
        </p:nvSpPr>
        <p:spPr>
          <a:xfrm>
            <a:off x="381000" y="2209800"/>
            <a:ext cx="8153400" cy="1015663"/>
          </a:xfrm>
          <a:prstGeom prst="rect">
            <a:avLst/>
          </a:prstGeom>
          <a:noFill/>
        </p:spPr>
        <p:txBody>
          <a:bodyPr wrap="square" rtlCol="0">
            <a:spAutoFit/>
          </a:bodyPr>
          <a:lstStyle/>
          <a:p>
            <a:r>
              <a:rPr lang="en-US" sz="6000" dirty="0" smtClean="0">
                <a:solidFill>
                  <a:srgbClr val="FF0000"/>
                </a:solidFill>
                <a:latin typeface="Times New Roman" pitchFamily="18" charset="0"/>
                <a:cs typeface="Times New Roman" pitchFamily="18" charset="0"/>
              </a:rPr>
              <a:t>Xin chân thành cảm ơn</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510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4267200" cy="1828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90524"/>
            <a:ext cx="4038600" cy="18192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44" y="2209800"/>
            <a:ext cx="4253345" cy="1905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2209799"/>
            <a:ext cx="3886200" cy="190500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44" y="4267200"/>
            <a:ext cx="4281056" cy="1828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0" y="4267199"/>
            <a:ext cx="4038600" cy="1820793"/>
          </a:xfrm>
          <a:prstGeom prst="rect">
            <a:avLst/>
          </a:prstGeom>
        </p:spPr>
      </p:pic>
    </p:spTree>
    <p:extLst>
      <p:ext uri="{BB962C8B-B14F-4D97-AF65-F5344CB8AC3E}">
        <p14:creationId xmlns:p14="http://schemas.microsoft.com/office/powerpoint/2010/main" val="410017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990600"/>
            <a:ext cx="6277131" cy="3810000"/>
          </a:xfrm>
          <a:prstGeom prst="rect">
            <a:avLst/>
          </a:prstGeom>
        </p:spPr>
      </p:pic>
    </p:spTree>
    <p:extLst>
      <p:ext uri="{BB962C8B-B14F-4D97-AF65-F5344CB8AC3E}">
        <p14:creationId xmlns:p14="http://schemas.microsoft.com/office/powerpoint/2010/main" val="2567768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5693866"/>
          </a:xfrm>
          <a:prstGeom prst="rect">
            <a:avLst/>
          </a:prstGeom>
        </p:spPr>
        <p:txBody>
          <a:bodyPr wrap="square">
            <a:spAutoFit/>
          </a:bodyPr>
          <a:lstStyle/>
          <a:p>
            <a:r>
              <a:rPr lang="en-US" b="1" dirty="0"/>
              <a:t>1</a:t>
            </a:r>
            <a:r>
              <a:rPr lang="en-US" sz="2800" b="1" dirty="0">
                <a:latin typeface="Times New Roman" pitchFamily="18" charset="0"/>
                <a:cs typeface="Times New Roman" pitchFamily="18" charset="0"/>
              </a:rPr>
              <a:t>. Các lĩnh vực hướng tới</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1.1. (S)Khoa học: </a:t>
            </a:r>
            <a:r>
              <a:rPr lang="en-US" sz="2800" dirty="0">
                <a:latin typeface="Times New Roman" pitchFamily="18" charset="0"/>
                <a:cs typeface="Times New Roman" pitchFamily="18" charset="0"/>
              </a:rPr>
              <a:t>Khám phá về các chất liệu để làm ví tiền.</a:t>
            </a:r>
          </a:p>
          <a:p>
            <a:r>
              <a:rPr lang="en-US" sz="2800" b="1" i="1" dirty="0">
                <a:latin typeface="Times New Roman" pitchFamily="18" charset="0"/>
                <a:cs typeface="Times New Roman" pitchFamily="18" charset="0"/>
              </a:rPr>
              <a:t>1.2 (T)Công nghệ: </a:t>
            </a:r>
            <a:r>
              <a:rPr lang="en-US" sz="2800" dirty="0">
                <a:latin typeface="Times New Roman" pitchFamily="18" charset="0"/>
                <a:cs typeface="Times New Roman" pitchFamily="18" charset="0"/>
              </a:rPr>
              <a:t>Sử dụng internet , kéo, băng dính,vải, dây, giấy, băng dính, dập lỗ, dây duy băng, len..</a:t>
            </a:r>
          </a:p>
          <a:p>
            <a:r>
              <a:rPr lang="en-US" sz="2800" b="1" i="1" dirty="0">
                <a:latin typeface="Times New Roman" pitchFamily="18" charset="0"/>
                <a:cs typeface="Times New Roman" pitchFamily="18" charset="0"/>
              </a:rPr>
              <a:t>1.3(E)Kỹ thuật: </a:t>
            </a:r>
            <a:r>
              <a:rPr lang="en-US" sz="2800" dirty="0">
                <a:latin typeface="Times New Roman" pitchFamily="18" charset="0"/>
                <a:cs typeface="Times New Roman" pitchFamily="18" charset="0"/>
              </a:rPr>
              <a:t>Thiết kế ví tiền bằng các nguyên vật liệu để đựng được tiền. </a:t>
            </a:r>
          </a:p>
          <a:p>
            <a:r>
              <a:rPr lang="en-US" sz="2800" b="1" i="1" dirty="0">
                <a:latin typeface="Times New Roman" pitchFamily="18" charset="0"/>
                <a:cs typeface="Times New Roman" pitchFamily="18" charset="0"/>
              </a:rPr>
              <a:t>1.4(A) Nghệ thuật</a:t>
            </a:r>
            <a:r>
              <a:rPr lang="en-US" sz="2800" dirty="0">
                <a:latin typeface="Times New Roman" pitchFamily="18" charset="0"/>
                <a:cs typeface="Times New Roman" pitchFamily="18" charset="0"/>
              </a:rPr>
              <a:t>:Vẽ, dán, dính, in buộc, khâu luồn..và trang trí  ví tiền.</a:t>
            </a:r>
          </a:p>
          <a:p>
            <a:r>
              <a:rPr lang="en-US" sz="2800" b="1" i="1" dirty="0">
                <a:latin typeface="Times New Roman" pitchFamily="18" charset="0"/>
                <a:cs typeface="Times New Roman" pitchFamily="18" charset="0"/>
              </a:rPr>
              <a:t>1.5. (M)Toán học</a:t>
            </a:r>
            <a:r>
              <a:rPr lang="en-US" sz="2800" dirty="0">
                <a:latin typeface="Times New Roman" pitchFamily="18" charset="0"/>
                <a:cs typeface="Times New Roman" pitchFamily="18" charset="0"/>
              </a:rPr>
              <a:t>: Dạy trẻ đo kích thước các cạnh của ví tiền, sắp xếp, đếm các ngăn to nhỏ trong ví, hình dạng của ví tiền, đếm số tiền để được trong ví.</a:t>
            </a:r>
          </a:p>
          <a:p>
            <a:r>
              <a:rPr lang="en-US" sz="2800" b="1" i="1" dirty="0">
                <a:latin typeface="Times New Roman" pitchFamily="18" charset="0"/>
                <a:cs typeface="Times New Roman" pitchFamily="18" charset="0"/>
              </a:rPr>
              <a:t>Ngoài ra: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611161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5567871"/>
          </a:xfrm>
          <a:prstGeom prst="rect">
            <a:avLst/>
          </a:prstGeom>
        </p:spPr>
        <p:txBody>
          <a:bodyPr wrap="square">
            <a:spAutoFit/>
          </a:bodyPr>
          <a:lstStyle/>
          <a:p>
            <a:pPr>
              <a:lnSpc>
                <a:spcPct val="120000"/>
              </a:lnSpc>
              <a:spcAft>
                <a:spcPts val="0"/>
              </a:spcAft>
            </a:pPr>
            <a:r>
              <a:rPr lang="en-US" sz="2800" b="1" i="1" dirty="0">
                <a:latin typeface="Times New Roman" pitchFamily="18" charset="0"/>
                <a:ea typeface="Calibri"/>
                <a:cs typeface="Times New Roman" pitchFamily="18" charset="0"/>
              </a:rPr>
              <a:t>+ Ngôn ngữ</a:t>
            </a:r>
            <a:r>
              <a:rPr lang="en-US" sz="2800" dirty="0">
                <a:latin typeface="Times New Roman" pitchFamily="18" charset="0"/>
                <a:ea typeface="Calibri"/>
                <a:cs typeface="Times New Roman" pitchFamily="18" charset="0"/>
              </a:rPr>
              <a:t>: Phát triển ngôn ngữ mạch lạc thông qua hoạt động giải thích, trình bày sản phẩm của mình, kỹ năng đặt câu hỏi.</a:t>
            </a:r>
          </a:p>
          <a:p>
            <a:pPr>
              <a:lnSpc>
                <a:spcPct val="120000"/>
              </a:lnSpc>
              <a:spcAft>
                <a:spcPts val="0"/>
              </a:spcAft>
            </a:pPr>
            <a:r>
              <a:rPr lang="en-US" sz="2800" dirty="0">
                <a:latin typeface="Times New Roman" pitchFamily="18" charset="0"/>
                <a:ea typeface="Calibri"/>
                <a:cs typeface="Times New Roman" pitchFamily="18" charset="0"/>
              </a:rPr>
              <a:t>+ Cảm xúc: Trẻ thích thú khi thiết kế ra được sản phẩm ví tiền, đếm số tiền đựng đươc trong ví, hứng thú khi tham gia hoạt động.</a:t>
            </a:r>
          </a:p>
          <a:p>
            <a:pPr>
              <a:lnSpc>
                <a:spcPct val="130000"/>
              </a:lnSpc>
              <a:spcAft>
                <a:spcPts val="0"/>
              </a:spcAft>
            </a:pPr>
            <a:r>
              <a:rPr lang="en-US" sz="2800" dirty="0">
                <a:latin typeface="Times New Roman" pitchFamily="18" charset="0"/>
                <a:ea typeface="Calibri"/>
                <a:cs typeface="Times New Roman" pitchFamily="18" charset="0"/>
              </a:rPr>
              <a:t>-</a:t>
            </a:r>
            <a:r>
              <a:rPr lang="en-US" sz="2800" b="1" dirty="0">
                <a:latin typeface="Times New Roman" pitchFamily="18" charset="0"/>
                <a:ea typeface="Calibri"/>
                <a:cs typeface="Times New Roman" pitchFamily="18" charset="0"/>
              </a:rPr>
              <a:t> Cảm xúc, kỹ năng xã hội </a:t>
            </a:r>
            <a:endParaRPr lang="en-US" sz="2800" dirty="0">
              <a:latin typeface="Times New Roman" pitchFamily="18" charset="0"/>
              <a:ea typeface="Calibri"/>
              <a:cs typeface="Times New Roman" pitchFamily="18" charset="0"/>
            </a:endParaRPr>
          </a:p>
          <a:p>
            <a:pPr algn="just">
              <a:lnSpc>
                <a:spcPct val="107000"/>
              </a:lnSpc>
              <a:spcAft>
                <a:spcPts val="0"/>
              </a:spcAft>
            </a:pPr>
            <a:r>
              <a:rPr lang="en-US" sz="2800" b="1" i="1" dirty="0">
                <a:latin typeface="Times New Roman" pitchFamily="18" charset="0"/>
                <a:ea typeface="Calibri"/>
                <a:cs typeface="Times New Roman" pitchFamily="18" charset="0"/>
              </a:rPr>
              <a:t>- </a:t>
            </a:r>
            <a:r>
              <a:rPr lang="en-US" sz="2800" dirty="0">
                <a:latin typeface="Times New Roman" pitchFamily="18" charset="0"/>
                <a:ea typeface="Calibri"/>
                <a:cs typeface="Times New Roman" pitchFamily="18" charset="0"/>
              </a:rPr>
              <a:t> Thích thú khi tạo ra sản phẩm, biết dùng ví tiền để đựng tiền tiết kiệm…</a:t>
            </a:r>
          </a:p>
          <a:p>
            <a:pPr algn="just">
              <a:lnSpc>
                <a:spcPct val="107000"/>
              </a:lnSpc>
              <a:spcAft>
                <a:spcPts val="0"/>
              </a:spcAft>
            </a:pPr>
            <a:r>
              <a:rPr lang="en-US" sz="2800" dirty="0">
                <a:latin typeface="Times New Roman" pitchFamily="18" charset="0"/>
                <a:ea typeface="Calibri"/>
                <a:cs typeface="Times New Roman" pitchFamily="18" charset="0"/>
              </a:rPr>
              <a:t>- Chia sẻ cảm xúc với cô và các bạn, chia sẻ cảm xúc của bản thân khi làm được ví tiền.</a:t>
            </a:r>
          </a:p>
        </p:txBody>
      </p:sp>
    </p:spTree>
    <p:extLst>
      <p:ext uri="{BB962C8B-B14F-4D97-AF65-F5344CB8AC3E}">
        <p14:creationId xmlns:p14="http://schemas.microsoft.com/office/powerpoint/2010/main" val="760487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81000"/>
            <a:ext cx="8305800" cy="4401205"/>
          </a:xfrm>
          <a:prstGeom prst="rect">
            <a:avLst/>
          </a:prstGeom>
        </p:spPr>
        <p:txBody>
          <a:bodyPr wrap="square">
            <a:spAutoFit/>
          </a:bodyPr>
          <a:lstStyle/>
          <a:p>
            <a:r>
              <a:rPr lang="en-US" sz="2800" b="1" dirty="0">
                <a:latin typeface="Times New Roman" pitchFamily="18" charset="0"/>
                <a:cs typeface="Times New Roman" pitchFamily="18" charset="0"/>
              </a:rPr>
              <a:t>2. Các kỹ năng và nội dung chính:</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2.1. Các kỹ năng thế kỷ 21: </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Sáng tạo: Trẻ lựa chọn nguyên liệu, hình dáng, màu sắc</a:t>
            </a:r>
          </a:p>
          <a:p>
            <a:r>
              <a:rPr lang="en-US" sz="2800" dirty="0">
                <a:latin typeface="Times New Roman" pitchFamily="18" charset="0"/>
                <a:cs typeface="Times New Roman" pitchFamily="18" charset="0"/>
              </a:rPr>
              <a:t>- Hợp tác: Trao đổi, chia sẻ để chọn ra nguyên liệu phù hợp</a:t>
            </a:r>
          </a:p>
          <a:p>
            <a:r>
              <a:rPr lang="en-US" sz="2800" dirty="0">
                <a:latin typeface="Times New Roman" pitchFamily="18" charset="0"/>
                <a:cs typeface="Times New Roman" pitchFamily="18" charset="0"/>
              </a:rPr>
              <a:t>- Giao tiếp, tình cảm xã hội: Thích thú, hào hứng, băn khoăn, lo lắng với yêu cầu đưa ra và hạnh phúc khi hoàn thành sản phẩm</a:t>
            </a:r>
          </a:p>
          <a:p>
            <a:r>
              <a:rPr lang="en-US" sz="2800" dirty="0">
                <a:latin typeface="Times New Roman" pitchFamily="18" charset="0"/>
                <a:cs typeface="Times New Roman" pitchFamily="18" charset="0"/>
              </a:rPr>
              <a:t>-  Tư duy phản biện; Đưa ra ý kiến, phân tích, tranh luận, tổng hợp ý kiến, thống nhất ý tưởng.</a:t>
            </a:r>
          </a:p>
        </p:txBody>
      </p:sp>
    </p:spTree>
    <p:extLst>
      <p:ext uri="{BB962C8B-B14F-4D97-AF65-F5344CB8AC3E}">
        <p14:creationId xmlns:p14="http://schemas.microsoft.com/office/powerpoint/2010/main" val="201056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6124754"/>
          </a:xfrm>
          <a:prstGeom prst="rect">
            <a:avLst/>
          </a:prstGeom>
        </p:spPr>
        <p:txBody>
          <a:bodyPr wrap="square">
            <a:spAutoFit/>
          </a:bodyPr>
          <a:lstStyle/>
          <a:p>
            <a:r>
              <a:rPr lang="en-US" sz="2800" b="1" i="1" dirty="0">
                <a:latin typeface="Times New Roman" pitchFamily="18" charset="0"/>
                <a:cs typeface="Times New Roman" pitchFamily="18" charset="0"/>
              </a:rPr>
              <a:t>2.2. Nội dung kiến thức, kỹ năng mà trẻ cần biết và được mở rộng để phục vụ cho việc tạo ra sản phẩm:</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*Kiến thức: </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 </a:t>
            </a:r>
            <a:r>
              <a:rPr lang="en-US" sz="2800" dirty="0">
                <a:latin typeface="Times New Roman" pitchFamily="18" charset="0"/>
                <a:cs typeface="Times New Roman" pitchFamily="18" charset="0"/>
              </a:rPr>
              <a:t>Trẻ biết các chất liệu nào phù hợp để làm được ví tiền: Vải dạ, vải nỉ mỏng, da tổng hợp, bìà màu, xốp nhũ màu sắc phù hợp,</a:t>
            </a:r>
          </a:p>
          <a:p>
            <a:r>
              <a:rPr lang="en-US" sz="2800" dirty="0">
                <a:latin typeface="Times New Roman" pitchFamily="18" charset="0"/>
                <a:cs typeface="Times New Roman" pitchFamily="18" charset="0"/>
              </a:rPr>
              <a:t>- Trẻ biết hình dạng, cấu tạo, ứng dụng của ví tiền</a:t>
            </a:r>
          </a:p>
          <a:p>
            <a:r>
              <a:rPr lang="en-US" sz="2800" dirty="0">
                <a:latin typeface="Times New Roman" pitchFamily="18" charset="0"/>
                <a:cs typeface="Times New Roman" pitchFamily="18" charset="0"/>
              </a:rPr>
              <a:t>- Trẻ biết sử dụng các nguyên liệu khác nhau để làm ví tiền, trang trí ví tiền</a:t>
            </a:r>
          </a:p>
          <a:p>
            <a:r>
              <a:rPr lang="en-US" sz="2800" b="1" i="1" dirty="0">
                <a:latin typeface="Times New Roman" pitchFamily="18" charset="0"/>
                <a:cs typeface="Times New Roman" pitchFamily="18" charset="0"/>
              </a:rPr>
              <a:t>  *Kỹ năng:</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 </a:t>
            </a:r>
            <a:r>
              <a:rPr lang="en-US" sz="2800" dirty="0">
                <a:latin typeface="Times New Roman" pitchFamily="18" charset="0"/>
                <a:cs typeface="Times New Roman" pitchFamily="18" charset="0"/>
              </a:rPr>
              <a:t>Thực hiện quy trình thiết kế kĩ thuật: Làm ví tiền </a:t>
            </a:r>
          </a:p>
          <a:p>
            <a:r>
              <a:rPr lang="en-US" sz="2800" dirty="0">
                <a:latin typeface="Times New Roman" pitchFamily="18" charset="0"/>
                <a:cs typeface="Times New Roman" pitchFamily="18" charset="0"/>
              </a:rPr>
              <a:t>- Trẻ có kĩ năng chế tạo sản phẩm: Đo, sắp xếp to nhỏ, đếm, cắt, gấp, dán, dập lỗ, khâu khuy luồn chỉ….tạo thành ví tiền </a:t>
            </a:r>
          </a:p>
        </p:txBody>
      </p:sp>
    </p:spTree>
    <p:extLst>
      <p:ext uri="{BB962C8B-B14F-4D97-AF65-F5344CB8AC3E}">
        <p14:creationId xmlns:p14="http://schemas.microsoft.com/office/powerpoint/2010/main" val="1748276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57200"/>
            <a:ext cx="8305800" cy="5693866"/>
          </a:xfrm>
          <a:prstGeom prst="rect">
            <a:avLst/>
          </a:prstGeom>
        </p:spPr>
        <p:txBody>
          <a:bodyPr wrap="square">
            <a:spAutoFit/>
          </a:bodyPr>
          <a:lstStyle/>
          <a:p>
            <a:r>
              <a:rPr lang="en-US" sz="2600" dirty="0">
                <a:latin typeface="Times New Roman" pitchFamily="18" charset="0"/>
                <a:cs typeface="Times New Roman" pitchFamily="18" charset="0"/>
              </a:rPr>
              <a:t>- Lựa chọn hình dạng ví tiền phù hợp: Hình vuông, chữ nhật, hình tam giác..</a:t>
            </a:r>
          </a:p>
          <a:p>
            <a:r>
              <a:rPr lang="en-US" sz="2600" dirty="0">
                <a:latin typeface="Times New Roman" pitchFamily="18" charset="0"/>
                <a:cs typeface="Times New Roman" pitchFamily="18" charset="0"/>
              </a:rPr>
              <a:t>- Tạo ra bằng nguyên vật liệu khác nhau theo đúng bản thiết kế .</a:t>
            </a:r>
          </a:p>
          <a:p>
            <a:r>
              <a:rPr lang="en-US" sz="2600" dirty="0">
                <a:latin typeface="Times New Roman" pitchFamily="18" charset="0"/>
                <a:cs typeface="Times New Roman" pitchFamily="18" charset="0"/>
              </a:rPr>
              <a:t>- Trẻ có kỹ năng làm ví tiền đầy đủ các tiêu chí: đựng được tiền nhiều nhất có thể, cầm tay được, cất vào túi áo, quần hoặc treo được..</a:t>
            </a:r>
          </a:p>
          <a:p>
            <a:r>
              <a:rPr lang="en-US" sz="2600" dirty="0">
                <a:latin typeface="Times New Roman" pitchFamily="18" charset="0"/>
                <a:cs typeface="Times New Roman" pitchFamily="18" charset="0"/>
              </a:rPr>
              <a:t>- Trình bày được ý tưởng về sản phẩm của mình. </a:t>
            </a:r>
          </a:p>
          <a:p>
            <a:r>
              <a:rPr lang="en-US" sz="2600" b="1" i="1" dirty="0">
                <a:latin typeface="Times New Roman" pitchFamily="18" charset="0"/>
                <a:cs typeface="Times New Roman" pitchFamily="18" charset="0"/>
              </a:rPr>
              <a:t>* Thái độ:</a:t>
            </a:r>
            <a:endParaRPr lang="en-US" sz="2600" dirty="0">
              <a:latin typeface="Times New Roman" pitchFamily="18" charset="0"/>
              <a:cs typeface="Times New Roman" pitchFamily="18" charset="0"/>
            </a:endParaRPr>
          </a:p>
          <a:p>
            <a:r>
              <a:rPr lang="en-US" sz="2600" dirty="0">
                <a:latin typeface="Times New Roman" pitchFamily="18" charset="0"/>
                <a:cs typeface="Times New Roman" pitchFamily="18" charset="0"/>
              </a:rPr>
              <a:t>- Trẻ hứng thú tham gia vào hoạt động.</a:t>
            </a:r>
          </a:p>
          <a:p>
            <a:r>
              <a:rPr lang="en-US" sz="2600" dirty="0">
                <a:latin typeface="Times New Roman" pitchFamily="18" charset="0"/>
                <a:cs typeface="Times New Roman" pitchFamily="18" charset="0"/>
              </a:rPr>
              <a:t>- Biết chia sẻ sản phẩm của mình cho cô và bạn.</a:t>
            </a:r>
          </a:p>
          <a:p>
            <a:r>
              <a:rPr lang="en-US" sz="2600" b="1" i="1" dirty="0">
                <a:latin typeface="Times New Roman" pitchFamily="18" charset="0"/>
                <a:cs typeface="Times New Roman" pitchFamily="18" charset="0"/>
              </a:rPr>
              <a:t>+ Mở rộng:</a:t>
            </a:r>
            <a:endParaRPr lang="en-US" sz="2600" dirty="0">
              <a:latin typeface="Times New Roman" pitchFamily="18" charset="0"/>
              <a:cs typeface="Times New Roman" pitchFamily="18" charset="0"/>
            </a:endParaRPr>
          </a:p>
          <a:p>
            <a:r>
              <a:rPr lang="en-US" sz="2600" b="1" i="1" dirty="0">
                <a:latin typeface="Times New Roman" pitchFamily="18" charset="0"/>
                <a:cs typeface="Times New Roman" pitchFamily="18" charset="0"/>
              </a:rPr>
              <a:t> </a:t>
            </a:r>
            <a:r>
              <a:rPr lang="en-US" sz="2600" dirty="0">
                <a:latin typeface="Times New Roman" pitchFamily="18" charset="0"/>
                <a:cs typeface="Times New Roman" pitchFamily="18" charset="0"/>
              </a:rPr>
              <a:t>Cho trẻ xem hình ảnh về các loại ví tiền trên thực tế sử dụng phù hợp với trang phục khác nhau.</a:t>
            </a:r>
          </a:p>
        </p:txBody>
      </p:sp>
    </p:spTree>
    <p:extLst>
      <p:ext uri="{BB962C8B-B14F-4D97-AF65-F5344CB8AC3E}">
        <p14:creationId xmlns:p14="http://schemas.microsoft.com/office/powerpoint/2010/main" val="2520506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TotalTime>
  <Words>2439</Words>
  <Application>Microsoft Office PowerPoint</Application>
  <PresentationFormat>On-screen Show (4:3)</PresentationFormat>
  <Paragraphs>297</Paragraphs>
  <Slides>22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#9Slide03 Ample</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Nguyên vật liệu: </vt:lpstr>
      <vt:lpstr>PowerPoint Presentation</vt:lpstr>
      <vt:lpstr>5. Bài học 5E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OSAKA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cp:lastModifiedBy>
  <cp:revision>98</cp:revision>
  <dcterms:created xsi:type="dcterms:W3CDTF">2021-08-04T08:56:37Z</dcterms:created>
  <dcterms:modified xsi:type="dcterms:W3CDTF">2023-11-22T14:39:32Z</dcterms:modified>
</cp:coreProperties>
</file>