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8" r:id="rId5"/>
    <p:sldId id="261" r:id="rId6"/>
    <p:sldId id="262" r:id="rId7"/>
    <p:sldId id="263" r:id="rId8"/>
    <p:sldId id="264"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372"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EE622-3E14-4018-8775-5DD1F74CD9D3}" type="datetimeFigureOut">
              <a:rPr lang="en-US" smtClean="0"/>
              <a:t>2/23/2023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3A27CB-35D2-4E30-8C6B-1E810AFA0223}" type="slidenum">
              <a:rPr lang="en-US" smtClean="0"/>
              <a:t>‹#›</a:t>
            </a:fld>
            <a:endParaRPr lang="en-US"/>
          </a:p>
        </p:txBody>
      </p:sp>
    </p:spTree>
    <p:extLst>
      <p:ext uri="{BB962C8B-B14F-4D97-AF65-F5344CB8AC3E}">
        <p14:creationId xmlns:p14="http://schemas.microsoft.com/office/powerpoint/2010/main" val="196028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4BBA266-12BA-42EB-94BE-82D46C2DE972}" type="slidenum">
              <a:rPr lang="en-US">
                <a:solidFill>
                  <a:srgbClr val="000000"/>
                </a:solidFill>
              </a:rPr>
              <a:pPr/>
              <a:t>1</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19E6A8-E9AD-42D8-AAB9-50802A1C89D3}" type="slidenum">
              <a:rPr lang="en-US">
                <a:solidFill>
                  <a:srgbClr val="000000"/>
                </a:solidFill>
              </a:rPr>
              <a:pPr eaLnBrk="1" hangingPunct="1"/>
              <a:t>5</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5DC28C-0D7A-4944-8393-750617D851A1}" type="slidenum">
              <a:rPr lang="en-US">
                <a:solidFill>
                  <a:srgbClr val="000000"/>
                </a:solidFill>
              </a:rPr>
              <a:pPr eaLnBrk="1" hangingPunct="1"/>
              <a:t>6</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74FFD2-535D-4C52-B73F-A22DAE2BC8E4}" type="slidenum">
              <a:rPr lang="en-US">
                <a:solidFill>
                  <a:srgbClr val="000000"/>
                </a:solidFill>
              </a:rPr>
              <a:pPr eaLnBrk="1" hangingPunct="1"/>
              <a:t>7</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A796CC-250C-46B2-A69D-578678AD2824}" type="slidenum">
              <a:rPr lang="en-US">
                <a:solidFill>
                  <a:srgbClr val="000000"/>
                </a:solidFill>
              </a:rPr>
              <a:pPr eaLnBrk="1" hangingPunct="1"/>
              <a:t>9</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B3E21C-7DC9-409F-9513-37BFC93A1ABE}"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52954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3E21C-7DC9-409F-9513-37BFC93A1ABE}"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21799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3E21C-7DC9-409F-9513-37BFC93A1ABE}"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80228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3E21C-7DC9-409F-9513-37BFC93A1ABE}"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285326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B3E21C-7DC9-409F-9513-37BFC93A1ABE}"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282749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B3E21C-7DC9-409F-9513-37BFC93A1ABE}"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140624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B3E21C-7DC9-409F-9513-37BFC93A1ABE}" type="datetimeFigureOut">
              <a:rPr lang="en-US" smtClean="0"/>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252739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B3E21C-7DC9-409F-9513-37BFC93A1ABE}"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270549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3E21C-7DC9-409F-9513-37BFC93A1ABE}" type="datetimeFigureOut">
              <a:rPr lang="en-US" smtClean="0"/>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351246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3E21C-7DC9-409F-9513-37BFC93A1ABE}"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358293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3E21C-7DC9-409F-9513-37BFC93A1ABE}"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A83-7D96-495E-9510-E03609E0DD1D}" type="slidenum">
              <a:rPr lang="en-US" smtClean="0"/>
              <a:t>‹#›</a:t>
            </a:fld>
            <a:endParaRPr lang="en-US"/>
          </a:p>
        </p:txBody>
      </p:sp>
    </p:spTree>
    <p:extLst>
      <p:ext uri="{BB962C8B-B14F-4D97-AF65-F5344CB8AC3E}">
        <p14:creationId xmlns:p14="http://schemas.microsoft.com/office/powerpoint/2010/main" val="404045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3E21C-7DC9-409F-9513-37BFC93A1ABE}" type="datetimeFigureOut">
              <a:rPr lang="en-US" smtClean="0"/>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E2A83-7D96-495E-9510-E03609E0DD1D}" type="slidenum">
              <a:rPr lang="en-US" smtClean="0"/>
              <a:t>‹#›</a:t>
            </a:fld>
            <a:endParaRPr lang="en-US"/>
          </a:p>
        </p:txBody>
      </p:sp>
    </p:spTree>
    <p:extLst>
      <p:ext uri="{BB962C8B-B14F-4D97-AF65-F5344CB8AC3E}">
        <p14:creationId xmlns:p14="http://schemas.microsoft.com/office/powerpoint/2010/main" val="1035877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audio" Target="file:///G:\GVGCQ\gi&#225;o%20&#225;n%20t&#432;&#417;i%20s&#7917;a\GVGCQ\GA&#272;T\Dieu-ky-la-quanh-ta-Top-thieu-nhi.mp3"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5.mp3"/><Relationship Id="rId7" Type="http://schemas.openxmlformats.org/officeDocument/2006/relationships/slideLayout" Target="../slideLayouts/slideLayout7.xml"/><Relationship Id="rId12" Type="http://schemas.openxmlformats.org/officeDocument/2006/relationships/image" Target="../media/image10.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video" Target="../media/media6.mp4"/><Relationship Id="rId11" Type="http://schemas.openxmlformats.org/officeDocument/2006/relationships/image" Target="../media/image3.png"/><Relationship Id="rId5" Type="http://schemas.microsoft.com/office/2007/relationships/media" Target="../media/media6.mp4"/><Relationship Id="rId10" Type="http://schemas.openxmlformats.org/officeDocument/2006/relationships/image" Target="../media/image9.png"/><Relationship Id="rId4" Type="http://schemas.openxmlformats.org/officeDocument/2006/relationships/audio" Target="../media/media5.mp3"/><Relationship Id="rId9"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p3"/><Relationship Id="rId7" Type="http://schemas.openxmlformats.org/officeDocument/2006/relationships/image" Target="../media/image12.gif"/><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3.png"/><Relationship Id="rId2" Type="http://schemas.microsoft.com/office/2007/relationships/media" Target="../media/media7.mp3"/><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en-US" smtClean="0"/>
          </a:p>
        </p:txBody>
      </p:sp>
      <p:pic>
        <p:nvPicPr>
          <p:cNvPr id="2" name="Dieu-ky-la-quanh-ta-Top-thieu-nhi.mp3">
            <a:hlinkClick r:id="" action="ppaction://media"/>
          </p:cNvPr>
          <p:cNvPicPr>
            <a:picLocks noGrp="1" noRot="1" noChangeAspect="1"/>
          </p:cNvPicPr>
          <p:nvPr>
            <p:ph idx="1"/>
            <a:audioFile r:link="rId1"/>
          </p:nvPr>
        </p:nvPicPr>
        <p:blipFill>
          <a:blip r:embed="rId6"/>
          <a:stretch>
            <a:fillRect/>
          </a:stretch>
        </p:blipFill>
        <p:spPr>
          <a:xfrm>
            <a:off x="4267200" y="3695700"/>
            <a:ext cx="609600" cy="609600"/>
          </a:xfrm>
          <a:prstGeom prst="rect">
            <a:avLst/>
          </a:prstGeom>
        </p:spPr>
      </p:pic>
      <p:pic>
        <p:nvPicPr>
          <p:cNvPr id="88068" name="Picture 2" descr="EJ023"/>
          <p:cNvPicPr>
            <a:picLocks noChangeAspect="1" noChangeArrowheads="1"/>
          </p:cNvPicPr>
          <p:nvPr/>
        </p:nvPicPr>
        <p:blipFill>
          <a:blip r:embed="rId7" cstate="print">
            <a:extLst>
              <a:ext uri="{28A0092B-C50C-407E-A947-70E740481C1C}">
                <a14:useLocalDpi xmlns:a14="http://schemas.microsoft.com/office/drawing/2010/main" val="0"/>
              </a:ext>
            </a:extLst>
          </a:blip>
          <a:srcRect l="10834" t="5556" r="5833" b="3333"/>
          <a:stretch>
            <a:fillRect/>
          </a:stretch>
        </p:blipFill>
        <p:spPr bwMode="auto">
          <a:xfrm>
            <a:off x="-631826" y="-357253"/>
            <a:ext cx="10233025" cy="73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1000" y="685800"/>
            <a:ext cx="6286453"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ỦY BAN NHÂN DÂN QUẬN LONG BIÊN</a:t>
            </a:r>
          </a:p>
          <a:p>
            <a:pPr algn="ctr" eaLnBrk="1" fontAlgn="auto" hangingPunct="1">
              <a:spcBef>
                <a:spcPts val="0"/>
              </a:spcBef>
              <a:spcAft>
                <a:spcPts val="0"/>
              </a:spcAft>
              <a:defRPr/>
            </a:pPr>
            <a:r>
              <a:rPr lang="en-US"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TRƯỜNG MẦM NON </a:t>
            </a:r>
            <a:r>
              <a:rPr lang="en-US" b="1" kern="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HOA PHƯỢNG</a:t>
            </a:r>
            <a:endParaRPr lang="en-US"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9" name="Rectangle 8"/>
          <p:cNvSpPr/>
          <p:nvPr/>
        </p:nvSpPr>
        <p:spPr>
          <a:xfrm>
            <a:off x="990601" y="2438400"/>
            <a:ext cx="716280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kern="0">
                <a:ln w="11430"/>
                <a:solidFill>
                  <a:srgbClr val="6600FF"/>
                </a:solidFill>
                <a:effectLst>
                  <a:outerShdw blurRad="50800" dist="39000" dir="5460000" algn="tl">
                    <a:srgbClr val="000000">
                      <a:alpha val="38000"/>
                    </a:srgbClr>
                  </a:outerShdw>
                </a:effectLst>
                <a:latin typeface="Times New Roman" pitchFamily="18" charset="0"/>
                <a:cs typeface="Times New Roman" pitchFamily="18" charset="0"/>
              </a:rPr>
              <a:t>KHÁM PHÁ KHOA HỌC</a:t>
            </a:r>
          </a:p>
          <a:p>
            <a:pPr algn="ctr" eaLnBrk="1" fontAlgn="auto" hangingPunct="1">
              <a:spcBef>
                <a:spcPts val="0"/>
              </a:spcBef>
              <a:spcAft>
                <a:spcPts val="0"/>
              </a:spcAft>
              <a:defRPr/>
            </a:pPr>
            <a:r>
              <a:rPr lang="en-US" sz="3600" b="1" kern="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ĐỀ </a:t>
            </a:r>
            <a:r>
              <a:rPr lang="en-US" sz="3600" b="1" kern="0" smtClean="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TÀI: SỰ KỲ DIỆU CỦA   </a:t>
            </a:r>
          </a:p>
          <a:p>
            <a:pPr algn="ctr" eaLnBrk="1" fontAlgn="auto" hangingPunct="1">
              <a:spcBef>
                <a:spcPts val="0"/>
              </a:spcBef>
              <a:spcAft>
                <a:spcPts val="0"/>
              </a:spcAft>
              <a:defRPr/>
            </a:pPr>
            <a:r>
              <a:rPr lang="en-US" sz="3600" b="1" kern="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kern="0" smtClean="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     NAM CHÂM</a:t>
            </a:r>
            <a:endParaRPr lang="en-US" sz="3600" b="1" kern="0"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4" name="Dieu-ky-la-quanh-ta-Top-thieu-nh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0" y="5926053"/>
            <a:ext cx="467544" cy="467544"/>
          </a:xfrm>
          <a:prstGeom prst="rect">
            <a:avLst/>
          </a:prstGeom>
          <a:solidFill>
            <a:srgbClr val="FF0000"/>
          </a:solidFill>
        </p:spPr>
      </p:pic>
    </p:spTree>
    <p:extLst>
      <p:ext uri="{BB962C8B-B14F-4D97-AF65-F5344CB8AC3E}">
        <p14:creationId xmlns:p14="http://schemas.microsoft.com/office/powerpoint/2010/main" val="3823602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45"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2000"/>
                                        <p:tgtEl>
                                          <p:spTgt spid="9">
                                            <p:txEl>
                                              <p:pRg st="0" end="0"/>
                                            </p:txEl>
                                          </p:spTgt>
                                        </p:tgtEl>
                                      </p:cBhvr>
                                    </p:animEffect>
                                    <p:anim calcmode="lin" valueType="num">
                                      <p:cBhvr>
                                        <p:cTn id="14"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9">
                                            <p:txEl>
                                              <p:pRg st="0" end="0"/>
                                            </p:txEl>
                                          </p:spTgt>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2000"/>
                                        <p:tgtEl>
                                          <p:spTgt spid="9">
                                            <p:txEl>
                                              <p:pRg st="1" end="1"/>
                                            </p:txEl>
                                          </p:spTgt>
                                        </p:tgtEl>
                                      </p:cBhvr>
                                    </p:animEffect>
                                    <p:anim calcmode="lin" valueType="num">
                                      <p:cBhvr>
                                        <p:cTn id="19"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20" dur="2000" fill="hold"/>
                                        <p:tgtEl>
                                          <p:spTgt spid="9">
                                            <p:txEl>
                                              <p:pRg st="1" end="1"/>
                                            </p:txEl>
                                          </p:spTgt>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2000"/>
                                        <p:tgtEl>
                                          <p:spTgt spid="9">
                                            <p:txEl>
                                              <p:pRg st="2" end="2"/>
                                            </p:txEl>
                                          </p:spTgt>
                                        </p:tgtEl>
                                      </p:cBhvr>
                                    </p:animEffect>
                                    <p:anim calcmode="lin" valueType="num">
                                      <p:cBhvr>
                                        <p:cTn id="24" dur="2000" fill="hold"/>
                                        <p:tgtEl>
                                          <p:spTgt spid="9">
                                            <p:txEl>
                                              <p:pRg st="2" end="2"/>
                                            </p:txEl>
                                          </p:spTgt>
                                        </p:tgtEl>
                                        <p:attrNameLst>
                                          <p:attrName>ppt_w</p:attrName>
                                        </p:attrNameLst>
                                      </p:cBhvr>
                                      <p:tavLst>
                                        <p:tav tm="0" fmla="#ppt_w*sin(2.5*pi*$)">
                                          <p:val>
                                            <p:fltVal val="0"/>
                                          </p:val>
                                        </p:tav>
                                        <p:tav tm="100000">
                                          <p:val>
                                            <p:fltVal val="1"/>
                                          </p:val>
                                        </p:tav>
                                      </p:tavLst>
                                    </p:anim>
                                    <p:anim calcmode="lin" valueType="num">
                                      <p:cBhvr>
                                        <p:cTn id="25" dur="2000" fill="hold"/>
                                        <p:tgtEl>
                                          <p:spTgt spid="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75751"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0" y="228600"/>
            <a:ext cx="9144000" cy="5486400"/>
          </a:xfrm>
          <a:effectLst>
            <a:outerShdw dist="107763" dir="2700000" algn="ctr" rotWithShape="0">
              <a:schemeClr val="bg2">
                <a:alpha val="50000"/>
              </a:schemeClr>
            </a:outerShdw>
          </a:effectLst>
        </p:spPr>
        <p:txBody>
          <a:bodyPr/>
          <a:lstStyle/>
          <a:p>
            <a:pPr algn="ctr" eaLnBrk="1" hangingPunct="1">
              <a:lnSpc>
                <a:spcPct val="90000"/>
              </a:lnSpc>
              <a:buFontTx/>
              <a:buNone/>
            </a:pPr>
            <a:endParaRPr lang="en-US" sz="2400" b="1" smtClean="0">
              <a:solidFill>
                <a:srgbClr val="FF0000"/>
              </a:solidFill>
              <a:latin typeface="VNI-Avo" pitchFamily="2" charset="0"/>
            </a:endParaRPr>
          </a:p>
          <a:p>
            <a:pPr eaLnBrk="1" hangingPunct="1">
              <a:lnSpc>
                <a:spcPct val="90000"/>
              </a:lnSpc>
              <a:buFontTx/>
              <a:buNone/>
            </a:pPr>
            <a:r>
              <a:rPr lang="en-US" sz="4800" b="1" smtClean="0">
                <a:solidFill>
                  <a:srgbClr val="FF0066"/>
                </a:solidFill>
              </a:rPr>
              <a:t>         </a:t>
            </a:r>
            <a:endParaRPr lang="en-US" sz="4000" b="1" smtClean="0">
              <a:solidFill>
                <a:srgbClr val="FF0066"/>
              </a:solidFill>
              <a:latin typeface=".VnAvant" pitchFamily="34" charset="0"/>
            </a:endParaRPr>
          </a:p>
        </p:txBody>
      </p:sp>
      <p:pic>
        <p:nvPicPr>
          <p:cNvPr id="89106" name="Picture 1" descr="16.jpg"/>
          <p:cNvPicPr>
            <a:picLocks noGrp="1" noChangeAspect="1"/>
          </p:cNvPicPr>
          <p:nvPr isPhoto="1"/>
        </p:nvPicPr>
        <p:blipFill>
          <a:blip r:embed="rId6">
            <a:extLst>
              <a:ext uri="{28A0092B-C50C-407E-A947-70E740481C1C}">
                <a14:useLocalDpi xmlns:a14="http://schemas.microsoft.com/office/drawing/2010/main" val="0"/>
              </a:ext>
            </a:extLst>
          </a:blip>
          <a:srcRect/>
          <a:stretch>
            <a:fillRect/>
          </a:stretch>
        </p:blipFill>
        <p:spPr bwMode="auto">
          <a:xfrm>
            <a:off x="0" y="644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636" y="1865786"/>
            <a:ext cx="6552728" cy="1569660"/>
          </a:xfrm>
          <a:prstGeom prst="rect">
            <a:avLst/>
          </a:prstGeom>
          <a:noFill/>
        </p:spPr>
        <p:txBody>
          <a:bodyPr wrap="square" rtlCol="0">
            <a:spAutoFit/>
          </a:bodyPr>
          <a:lstStyle/>
          <a:p>
            <a:r>
              <a:rPr lang="en-US" sz="4800" b="1"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I. ỔN ĐỊNH TỔ CHỨC </a:t>
            </a:r>
          </a:p>
          <a:p>
            <a:r>
              <a:rPr lang="en-US" sz="4800" b="1" smtClean="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rPr>
              <a:t>Ảo thuật với nam châm</a:t>
            </a:r>
            <a:endParaRPr lang="en-US" sz="4800" b="1">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6" name="AO THUAT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5839397"/>
            <a:ext cx="431451" cy="431451"/>
          </a:xfrm>
          <a:prstGeom prst="rect">
            <a:avLst/>
          </a:prstGeom>
          <a:solidFill>
            <a:srgbClr val="00B0F0"/>
          </a:solidFill>
        </p:spPr>
      </p:pic>
      <p:pic>
        <p:nvPicPr>
          <p:cNvPr id="8" name="nhạc lấy và cất đồ dù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51994" y="5839397"/>
            <a:ext cx="222904" cy="293577"/>
          </a:xfrm>
          <a:prstGeom prst="rect">
            <a:avLst/>
          </a:prstGeom>
          <a:solidFill>
            <a:srgbClr val="FF0000"/>
          </a:solidFill>
        </p:spPr>
      </p:pic>
    </p:spTree>
    <p:extLst>
      <p:ext uri="{BB962C8B-B14F-4D97-AF65-F5344CB8AC3E}">
        <p14:creationId xmlns:p14="http://schemas.microsoft.com/office/powerpoint/2010/main" val="101731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9106"/>
                                        </p:tgtEl>
                                        <p:attrNameLst>
                                          <p:attrName>style.visibility</p:attrName>
                                        </p:attrNameLst>
                                      </p:cBhvr>
                                      <p:to>
                                        <p:strVal val="visible"/>
                                      </p:to>
                                    </p:set>
                                    <p:animEffect transition="in" filter="circle(in)">
                                      <p:cBhvr>
                                        <p:cTn id="7" dur="2000"/>
                                        <p:tgtEl>
                                          <p:spTgt spid="8910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7100"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5018"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2" descr="Kết quả hình ảnh cho hình nền giáo án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55"/>
            <a:ext cx="9144001"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657" y="1700808"/>
            <a:ext cx="8598684" cy="2185214"/>
          </a:xfrm>
          <a:prstGeom prst="rect">
            <a:avLst/>
          </a:prstGeom>
          <a:noFill/>
        </p:spPr>
        <p:txBody>
          <a:bodyPr wrap="square" rtlCol="0">
            <a:spAutoFit/>
          </a:bodyPr>
          <a:lstStyle/>
          <a:p>
            <a:r>
              <a:rPr lang="en-US" sz="4000" b="1" kern="10" smtClean="0">
                <a:ln/>
                <a:solidFill>
                  <a:srgbClr val="FF0000"/>
                </a:solidFill>
                <a:latin typeface="Times New Roman"/>
                <a:cs typeface="Times New Roman"/>
              </a:rPr>
              <a:t>II.TIẾN TRÌNH HOẠT ĐỘNG</a:t>
            </a:r>
            <a:endParaRPr lang="vi-VN" sz="4000" b="1" kern="10">
              <a:ln/>
              <a:solidFill>
                <a:srgbClr val="FF0000"/>
              </a:solidFill>
              <a:latin typeface="Times New Roman"/>
              <a:cs typeface="Times New Roman"/>
            </a:endParaRPr>
          </a:p>
          <a:p>
            <a:r>
              <a:rPr lang="en-US" sz="4800" b="1" kern="10" smtClean="0">
                <a:ln w="1905"/>
                <a:solidFill>
                  <a:srgbClr val="0070C0"/>
                </a:solidFill>
                <a:effectLst>
                  <a:innerShdw blurRad="69850" dist="43180" dir="5400000">
                    <a:srgbClr val="000000">
                      <a:alpha val="65000"/>
                    </a:srgbClr>
                  </a:innerShdw>
                </a:effectLst>
                <a:latin typeface="Times New Roman"/>
                <a:cs typeface="Times New Roman"/>
              </a:rPr>
              <a:t>a.</a:t>
            </a:r>
            <a:r>
              <a:rPr lang="vi-VN" sz="4800" b="1" kern="10" smtClean="0">
                <a:ln w="1905"/>
                <a:solidFill>
                  <a:srgbClr val="0070C0"/>
                </a:solidFill>
                <a:effectLst>
                  <a:innerShdw blurRad="69850" dist="43180" dir="5400000">
                    <a:srgbClr val="000000">
                      <a:alpha val="65000"/>
                    </a:srgbClr>
                  </a:innerShdw>
                </a:effectLst>
                <a:latin typeface="Times New Roman"/>
                <a:cs typeface="Times New Roman"/>
              </a:rPr>
              <a:t>Khám </a:t>
            </a:r>
            <a:r>
              <a:rPr lang="vi-VN" sz="4800" b="1" kern="10">
                <a:ln w="1905"/>
                <a:solidFill>
                  <a:srgbClr val="0070C0"/>
                </a:solidFill>
                <a:effectLst>
                  <a:innerShdw blurRad="69850" dist="43180" dir="5400000">
                    <a:srgbClr val="000000">
                      <a:alpha val="65000"/>
                    </a:srgbClr>
                  </a:innerShdw>
                </a:effectLst>
                <a:latin typeface="Times New Roman"/>
                <a:cs typeface="Times New Roman"/>
              </a:rPr>
              <a:t>phá đặc </a:t>
            </a:r>
            <a:r>
              <a:rPr lang="vi-VN" sz="4800" b="1" kern="10" smtClean="0">
                <a:ln w="1905"/>
                <a:solidFill>
                  <a:srgbClr val="0070C0"/>
                </a:solidFill>
                <a:effectLst>
                  <a:innerShdw blurRad="69850" dist="43180" dir="5400000">
                    <a:srgbClr val="000000">
                      <a:alpha val="65000"/>
                    </a:srgbClr>
                  </a:innerShdw>
                </a:effectLst>
                <a:latin typeface="Times New Roman"/>
                <a:cs typeface="Times New Roman"/>
              </a:rPr>
              <a:t>điểm</a:t>
            </a:r>
            <a:r>
              <a:rPr lang="en-US" sz="4800" b="1" kern="10" smtClean="0">
                <a:ln w="1905"/>
                <a:solidFill>
                  <a:srgbClr val="0070C0"/>
                </a:solidFill>
                <a:effectLst>
                  <a:innerShdw blurRad="69850" dist="43180" dir="5400000">
                    <a:srgbClr val="000000">
                      <a:alpha val="65000"/>
                    </a:srgbClr>
                  </a:innerShdw>
                </a:effectLst>
                <a:latin typeface="Times New Roman"/>
                <a:cs typeface="Times New Roman"/>
              </a:rPr>
              <a:t>,</a:t>
            </a:r>
            <a:r>
              <a:rPr lang="vi-VN" sz="4800" b="1" kern="10" smtClean="0">
                <a:ln w="1905"/>
                <a:solidFill>
                  <a:srgbClr val="0070C0"/>
                </a:solidFill>
                <a:effectLst>
                  <a:innerShdw blurRad="69850" dist="43180" dir="5400000">
                    <a:srgbClr val="000000">
                      <a:alpha val="65000"/>
                    </a:srgbClr>
                  </a:innerShdw>
                </a:effectLst>
                <a:latin typeface="Times New Roman"/>
                <a:cs typeface="Times New Roman"/>
              </a:rPr>
              <a:t> </a:t>
            </a:r>
            <a:endParaRPr lang="en-US" sz="4800" b="1" kern="10" smtClean="0">
              <a:ln w="1905"/>
              <a:solidFill>
                <a:srgbClr val="0070C0"/>
              </a:solidFill>
              <a:effectLst>
                <a:innerShdw blurRad="69850" dist="43180" dir="5400000">
                  <a:srgbClr val="000000">
                    <a:alpha val="65000"/>
                  </a:srgbClr>
                </a:innerShdw>
              </a:effectLst>
              <a:latin typeface="Times New Roman"/>
              <a:cs typeface="Times New Roman"/>
            </a:endParaRPr>
          </a:p>
          <a:p>
            <a:r>
              <a:rPr lang="en-US" sz="4800" b="1" kern="10" smtClean="0">
                <a:ln w="1905"/>
                <a:solidFill>
                  <a:srgbClr val="0070C0"/>
                </a:solidFill>
                <a:effectLst>
                  <a:innerShdw blurRad="69850" dist="43180" dir="5400000">
                    <a:srgbClr val="000000">
                      <a:alpha val="65000"/>
                    </a:srgbClr>
                  </a:innerShdw>
                </a:effectLst>
                <a:latin typeface="Times New Roman"/>
                <a:cs typeface="Times New Roman"/>
              </a:rPr>
              <a:t>tính chất </a:t>
            </a:r>
            <a:r>
              <a:rPr lang="en-US" sz="4800" b="1" kern="10">
                <a:ln w="1905"/>
                <a:solidFill>
                  <a:srgbClr val="0070C0"/>
                </a:solidFill>
                <a:effectLst>
                  <a:innerShdw blurRad="69850" dist="43180" dir="5400000">
                    <a:srgbClr val="000000">
                      <a:alpha val="65000"/>
                    </a:srgbClr>
                  </a:innerShdw>
                </a:effectLst>
                <a:latin typeface="Times New Roman"/>
                <a:cs typeface="Times New Roman"/>
              </a:rPr>
              <a:t>của nam </a:t>
            </a:r>
            <a:r>
              <a:rPr lang="en-US" sz="4800" b="1" kern="10" smtClean="0">
                <a:ln w="1905"/>
                <a:solidFill>
                  <a:srgbClr val="0070C0"/>
                </a:solidFill>
                <a:effectLst>
                  <a:innerShdw blurRad="69850" dist="43180" dir="5400000">
                    <a:srgbClr val="000000">
                      <a:alpha val="65000"/>
                    </a:srgbClr>
                  </a:innerShdw>
                </a:effectLst>
                <a:latin typeface="Times New Roman"/>
                <a:cs typeface="Times New Roman"/>
              </a:rPr>
              <a:t>châm.</a:t>
            </a:r>
            <a:endParaRPr lang="en-US" sz="4800" b="1" kern="10">
              <a:ln w="1905"/>
              <a:solidFill>
                <a:srgbClr val="0070C0"/>
              </a:solidFill>
              <a:effectLst>
                <a:innerShdw blurRad="69850" dist="43180" dir="5400000">
                  <a:srgbClr val="000000">
                    <a:alpha val="65000"/>
                  </a:srgbClr>
                </a:innerShdw>
              </a:effectLst>
              <a:latin typeface="Times New Roman"/>
              <a:cs typeface="Times New Roman"/>
            </a:endParaRPr>
          </a:p>
        </p:txBody>
      </p:sp>
      <p:sp>
        <p:nvSpPr>
          <p:cNvPr id="2" name="TextBox 1"/>
          <p:cNvSpPr txBox="1"/>
          <p:nvPr/>
        </p:nvSpPr>
        <p:spPr>
          <a:xfrm>
            <a:off x="13854" y="4077072"/>
            <a:ext cx="8460432" cy="2031325"/>
          </a:xfrm>
          <a:prstGeom prst="rect">
            <a:avLst/>
          </a:prstGeom>
          <a:noFill/>
        </p:spPr>
        <p:txBody>
          <a:bodyPr wrap="square" rtlCol="0">
            <a:spAutoFit/>
          </a:bodyPr>
          <a:lstStyle/>
          <a:p>
            <a:r>
              <a:rPr lang="en-US" sz="3600" b="1" i="1">
                <a:solidFill>
                  <a:srgbClr val="FF0000"/>
                </a:solidFill>
                <a:latin typeface="Times New Roman" pitchFamily="18" charset="0"/>
                <a:cs typeface="Times New Roman" pitchFamily="18" charset="0"/>
              </a:rPr>
              <a:t>Nam </a:t>
            </a:r>
            <a:r>
              <a:rPr lang="en-US" sz="3600" b="1" i="1" smtClean="0">
                <a:solidFill>
                  <a:srgbClr val="FF0000"/>
                </a:solidFill>
                <a:latin typeface="Times New Roman" pitchFamily="18" charset="0"/>
                <a:cs typeface="Times New Roman" pitchFamily="18" charset="0"/>
              </a:rPr>
              <a:t>châm </a:t>
            </a:r>
            <a:r>
              <a:rPr lang="en-US" sz="3600" b="1" i="1">
                <a:solidFill>
                  <a:srgbClr val="FF0000"/>
                </a:solidFill>
                <a:latin typeface="Times New Roman" pitchFamily="18" charset="0"/>
                <a:cs typeface="Times New Roman" pitchFamily="18" charset="0"/>
              </a:rPr>
              <a:t>cứng, </a:t>
            </a:r>
            <a:r>
              <a:rPr lang="en-US" sz="3600" b="1" i="1" smtClean="0">
                <a:solidFill>
                  <a:srgbClr val="FF0000"/>
                </a:solidFill>
                <a:latin typeface="Times New Roman" pitchFamily="18" charset="0"/>
                <a:cs typeface="Times New Roman" pitchFamily="18" charset="0"/>
              </a:rPr>
              <a:t>có </a:t>
            </a:r>
            <a:r>
              <a:rPr lang="en-US" sz="3600" b="1" i="1">
                <a:solidFill>
                  <a:srgbClr val="FF0000"/>
                </a:solidFill>
                <a:latin typeface="Times New Roman" pitchFamily="18" charset="0"/>
                <a:cs typeface="Times New Roman" pitchFamily="18" charset="0"/>
              </a:rPr>
              <a:t>đường bao cong tròn. Ngoài ra còn có dạng nam châm hình chữ nhật và dài nữa đấy.</a:t>
            </a:r>
          </a:p>
          <a:p>
            <a:endParaRPr lang="en-US"/>
          </a:p>
        </p:txBody>
      </p:sp>
    </p:spTree>
    <p:extLst>
      <p:ext uri="{BB962C8B-B14F-4D97-AF65-F5344CB8AC3E}">
        <p14:creationId xmlns:p14="http://schemas.microsoft.com/office/powerpoint/2010/main" val="4029111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amond(in)">
                                      <p:cBhvr>
                                        <p:cTn id="7" dur="2000"/>
                                        <p:tgtEl>
                                          <p:spTgt spid="901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500"/>
                                        <p:tgtEl>
                                          <p:spTgt spid="6">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titled-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62" y="-63796"/>
            <a:ext cx="9982200" cy="6858000"/>
          </a:xfrm>
          <a:prstGeom prst="rect">
            <a:avLst/>
          </a:prstGeom>
          <a:solidFill>
            <a:srgbClr val="FF0066"/>
          </a:solidFill>
          <a:ln w="9525">
            <a:solidFill>
              <a:srgbClr val="FF0066"/>
            </a:solidFill>
            <a:miter lim="800000"/>
            <a:headEnd/>
            <a:tailEnd/>
          </a:ln>
        </p:spPr>
      </p:pic>
      <p:sp>
        <p:nvSpPr>
          <p:cNvPr id="3" name="Rectangle 2"/>
          <p:cNvSpPr/>
          <p:nvPr/>
        </p:nvSpPr>
        <p:spPr>
          <a:xfrm>
            <a:off x="2411760" y="1268760"/>
            <a:ext cx="6942619" cy="3170099"/>
          </a:xfrm>
          <a:prstGeom prst="rect">
            <a:avLst/>
          </a:prstGeom>
        </p:spPr>
        <p:txBody>
          <a:bodyPr wrap="square">
            <a:spAutoFit/>
          </a:bodyPr>
          <a:lstStyle/>
          <a:p>
            <a:r>
              <a:rPr lang="en-US" sz="4000" b="1" i="1" smtClean="0">
                <a:solidFill>
                  <a:srgbClr val="0070C0"/>
                </a:solidFill>
                <a:latin typeface="Times New Roman" pitchFamily="18" charset="0"/>
                <a:cs typeface="Times New Roman" pitchFamily="18" charset="0"/>
              </a:rPr>
              <a:t>* Nam châm hút được vật gì không hút được vật gì?</a:t>
            </a:r>
          </a:p>
          <a:p>
            <a:r>
              <a:rPr lang="en-US" sz="4000" b="1" i="1" smtClean="0">
                <a:solidFill>
                  <a:srgbClr val="0070C0"/>
                </a:solidFill>
                <a:latin typeface="Times New Roman" pitchFamily="18" charset="0"/>
                <a:cs typeface="Times New Roman" pitchFamily="18" charset="0"/>
              </a:rPr>
              <a:t>* Nam châm di chuyển được các vật bằng sắt.</a:t>
            </a:r>
          </a:p>
          <a:p>
            <a:r>
              <a:rPr lang="en-US" sz="4000" b="1" i="1" smtClean="0">
                <a:solidFill>
                  <a:srgbClr val="0070C0"/>
                </a:solidFill>
                <a:latin typeface="Times New Roman" pitchFamily="18" charset="0"/>
                <a:cs typeface="Times New Roman" pitchFamily="18" charset="0"/>
              </a:rPr>
              <a:t>* </a:t>
            </a:r>
            <a:r>
              <a:rPr lang="en-US" sz="4000" b="1" i="1">
                <a:solidFill>
                  <a:srgbClr val="0070C0"/>
                </a:solidFill>
                <a:latin typeface="Times New Roman" pitchFamily="18" charset="0"/>
                <a:cs typeface="Times New Roman" pitchFamily="18" charset="0"/>
              </a:rPr>
              <a:t>Nam châm </a:t>
            </a:r>
            <a:r>
              <a:rPr lang="en-US" sz="4000" b="1" i="1" smtClean="0">
                <a:solidFill>
                  <a:srgbClr val="0070C0"/>
                </a:solidFill>
                <a:latin typeface="Times New Roman" pitchFamily="18" charset="0"/>
                <a:cs typeface="Times New Roman" pitchFamily="18" charset="0"/>
              </a:rPr>
              <a:t>với nam châm.</a:t>
            </a:r>
            <a:endParaRPr lang="en-US" sz="4000">
              <a:solidFill>
                <a:srgbClr val="0070C0"/>
              </a:solidFill>
              <a:latin typeface="Times New Roman" pitchFamily="18" charset="0"/>
              <a:cs typeface="Times New Roman" pitchFamily="18" charset="0"/>
            </a:endParaRPr>
          </a:p>
        </p:txBody>
      </p:sp>
      <p:pic>
        <p:nvPicPr>
          <p:cNvPr id="4" name="nhạc hoạt động họ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332656"/>
            <a:ext cx="609600" cy="609600"/>
          </a:xfrm>
          <a:prstGeom prst="rect">
            <a:avLst/>
          </a:prstGeom>
          <a:solidFill>
            <a:srgbClr val="FF0000"/>
          </a:solidFill>
        </p:spPr>
      </p:pic>
    </p:spTree>
    <p:extLst>
      <p:ext uri="{BB962C8B-B14F-4D97-AF65-F5344CB8AC3E}">
        <p14:creationId xmlns:p14="http://schemas.microsoft.com/office/powerpoint/2010/main" val="1516032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6"/>
          <p:cNvGraphicFramePr>
            <a:graphicFrameLocks noGrp="1" noChangeAspect="1"/>
          </p:cNvGraphicFramePr>
          <p:nvPr>
            <p:ph idx="4294967295"/>
          </p:nvPr>
        </p:nvGraphicFramePr>
        <p:xfrm>
          <a:off x="76200" y="0"/>
          <a:ext cx="9067800" cy="6792913"/>
        </p:xfrm>
        <a:graphic>
          <a:graphicData uri="http://schemas.openxmlformats.org/presentationml/2006/ole">
            <mc:AlternateContent xmlns:mc="http://schemas.openxmlformats.org/markup-compatibility/2006">
              <mc:Choice xmlns:v="urn:schemas-microsoft-com:vml" Requires="v">
                <p:oleObj spid="_x0000_s1039" name="Bitmap Image" r:id="rId9" imgW="4761905" imgH="3877216" progId="Paint.Picture">
                  <p:embed/>
                </p:oleObj>
              </mc:Choice>
              <mc:Fallback>
                <p:oleObj name="Bitmap Image" r:id="rId9" imgW="4761905" imgH="3877216"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0"/>
                        <a:ext cx="9067800" cy="679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3" name="WordArt 5"/>
          <p:cNvSpPr>
            <a:spLocks noChangeArrowheads="1" noChangeShapeType="1" noTextEdit="1"/>
          </p:cNvSpPr>
          <p:nvPr/>
        </p:nvSpPr>
        <p:spPr bwMode="auto">
          <a:xfrm>
            <a:off x="1619672" y="764704"/>
            <a:ext cx="6192688" cy="587152"/>
          </a:xfrm>
          <a:prstGeom prst="rect">
            <a:avLst/>
          </a:prstGeom>
        </p:spPr>
        <p:txBody>
          <a:bodyPr wrap="none" fromWordArt="1">
            <a:prstTxWarp prst="textPlain">
              <a:avLst>
                <a:gd name="adj" fmla="val 50000"/>
              </a:avLst>
            </a:prstTxWarp>
          </a:bodyPr>
          <a:lstStyle/>
          <a:p>
            <a:pPr algn="ctr"/>
            <a:r>
              <a:rPr lang="en-US" sz="1400" b="1" kern="10">
                <a:ln w="9525">
                  <a:solidFill>
                    <a:srgbClr val="000000"/>
                  </a:solidFill>
                  <a:round/>
                  <a:headEnd/>
                  <a:tailEnd/>
                </a:ln>
                <a:solidFill>
                  <a:srgbClr val="9933FF"/>
                </a:solidFill>
                <a:latin typeface="Times New Roman"/>
                <a:cs typeface="Times New Roman"/>
              </a:rPr>
              <a:t>b</a:t>
            </a:r>
            <a:r>
              <a:rPr lang="en-US" sz="1400" b="1" kern="10" smtClean="0">
                <a:ln w="9525">
                  <a:solidFill>
                    <a:srgbClr val="000000"/>
                  </a:solidFill>
                  <a:round/>
                  <a:headEnd/>
                  <a:tailEnd/>
                </a:ln>
                <a:solidFill>
                  <a:srgbClr val="9933FF"/>
                </a:solidFill>
                <a:latin typeface="Times New Roman"/>
                <a:cs typeface="Times New Roman"/>
              </a:rPr>
              <a:t>.Ứng </a:t>
            </a:r>
            <a:r>
              <a:rPr lang="en-US" sz="1400" b="1" kern="10">
                <a:ln w="9525">
                  <a:solidFill>
                    <a:srgbClr val="000000"/>
                  </a:solidFill>
                  <a:round/>
                  <a:headEnd/>
                  <a:tailEnd/>
                </a:ln>
                <a:solidFill>
                  <a:srgbClr val="9933FF"/>
                </a:solidFill>
                <a:latin typeface="Times New Roman"/>
                <a:cs typeface="Times New Roman"/>
              </a:rPr>
              <a:t>dụng của nam châm</a:t>
            </a:r>
          </a:p>
        </p:txBody>
      </p:sp>
      <p:pic>
        <p:nvPicPr>
          <p:cNvPr id="3" name="Những Bản Nhạc Không Lời Nhẹ Nhàng Thư Thái Hay Nhất Mp3 -Nhac.vn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87824" y="6021288"/>
            <a:ext cx="609600" cy="609600"/>
          </a:xfrm>
          <a:prstGeom prst="rect">
            <a:avLst/>
          </a:prstGeom>
        </p:spPr>
      </p:pic>
      <p:pic>
        <p:nvPicPr>
          <p:cNvPr id="2" name="chuan  video nhac111111.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95536" y="1604166"/>
            <a:ext cx="7843487" cy="4417122"/>
          </a:xfrm>
          <a:prstGeom prst="rect">
            <a:avLst/>
          </a:prstGeom>
        </p:spPr>
      </p:pic>
    </p:spTree>
    <p:custDataLst>
      <p:tags r:id="rId2"/>
    </p:custDataLst>
    <p:extLst>
      <p:ext uri="{BB962C8B-B14F-4D97-AF65-F5344CB8AC3E}">
        <p14:creationId xmlns:p14="http://schemas.microsoft.com/office/powerpoint/2010/main" val="131101561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100000">
                <p:cTn id="13"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17.png"/>
          <p:cNvPicPr>
            <a:picLocks noGrp="1" noChangeAspect="1"/>
          </p:cNvPicPr>
          <p:nvPr isPhoto="1">
            <p:ph type="body" idx="4294967295"/>
          </p:nvPr>
        </p:nvPicPr>
        <p:blipFill>
          <a:blip r:embed="rId6">
            <a:extLst>
              <a:ext uri="{28A0092B-C50C-407E-A947-70E740481C1C}">
                <a14:useLocalDpi xmlns:a14="http://schemas.microsoft.com/office/drawing/2010/main" val="0"/>
              </a:ext>
            </a:extLst>
          </a:blip>
          <a:srcRect/>
          <a:stretch>
            <a:fillRect/>
          </a:stretch>
        </p:blipFill>
        <p:spPr>
          <a:xfrm>
            <a:off x="1588" y="0"/>
            <a:ext cx="9448800" cy="7391400"/>
          </a:xfrm>
          <a:noFill/>
        </p:spPr>
      </p:pic>
      <p:sp>
        <p:nvSpPr>
          <p:cNvPr id="93187" name="WordArt 5"/>
          <p:cNvSpPr>
            <a:spLocks noChangeArrowheads="1" noChangeShapeType="1" noTextEdit="1"/>
          </p:cNvSpPr>
          <p:nvPr/>
        </p:nvSpPr>
        <p:spPr bwMode="auto">
          <a:xfrm>
            <a:off x="1656606" y="1527448"/>
            <a:ext cx="6477000" cy="10668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0000"/>
                </a:solidFill>
                <a:latin typeface="Times New Roman"/>
                <a:cs typeface="Times New Roman"/>
              </a:rPr>
              <a:t>TC: Thi xem ai </a:t>
            </a:r>
            <a:r>
              <a:rPr lang="en-US" sz="3600" b="1" kern="10" smtClean="0">
                <a:ln w="9525">
                  <a:solidFill>
                    <a:srgbClr val="000000"/>
                  </a:solidFill>
                  <a:round/>
                  <a:headEnd/>
                  <a:tailEnd/>
                </a:ln>
                <a:solidFill>
                  <a:srgbClr val="FF0000"/>
                </a:solidFill>
                <a:latin typeface="Times New Roman"/>
                <a:cs typeface="Times New Roman"/>
              </a:rPr>
              <a:t>nhanh</a:t>
            </a:r>
            <a:endParaRPr lang="en-US" sz="3600" b="1" kern="10">
              <a:ln w="9525">
                <a:solidFill>
                  <a:srgbClr val="000000"/>
                </a:solidFill>
                <a:round/>
                <a:headEnd/>
                <a:tailEnd/>
              </a:ln>
              <a:solidFill>
                <a:srgbClr val="FF0000"/>
              </a:solidFill>
              <a:latin typeface="Times New Roman"/>
              <a:cs typeface="Times New Roman"/>
            </a:endParaRPr>
          </a:p>
        </p:txBody>
      </p:sp>
      <p:pic>
        <p:nvPicPr>
          <p:cNvPr id="93188" name="Picture 7" descr="tro c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82888" y="332656"/>
            <a:ext cx="388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2482" y="2996952"/>
            <a:ext cx="7847012" cy="3046988"/>
          </a:xfrm>
          <a:prstGeom prst="rect">
            <a:avLst/>
          </a:prstGeom>
          <a:noFill/>
        </p:spPr>
        <p:txBody>
          <a:bodyPr wrap="square" rtlCol="0">
            <a:spAutoFit/>
          </a:bodyPr>
          <a:lstStyle/>
          <a:p>
            <a:r>
              <a:rPr lang="en-US" sz="2400" b="1">
                <a:solidFill>
                  <a:srgbClr val="002060"/>
                </a:solidFill>
                <a:latin typeface="Times New Roman" pitchFamily="18" charset="0"/>
                <a:cs typeface="Times New Roman" pitchFamily="18" charset="0"/>
              </a:rPr>
              <a:t>CC: Để chơi được trò chơi này cô mời các con chia thành hai đội chơi.Đội xanh đứng tay trái, đội đỏ đứng tay phải của cô.  Trên bảng đã gắn sẵn Nhiệm vụ của hai đội đi xung quanh lớp tìm cho cô những đồ vật đồ chơi mà nam châm hút được sau đó gắn đồ vật đó lên bảng của đội mình bằng nam châm.</a:t>
            </a:r>
          </a:p>
          <a:p>
            <a:r>
              <a:rPr lang="en-US" sz="2400" b="1">
                <a:solidFill>
                  <a:srgbClr val="002060"/>
                </a:solidFill>
                <a:latin typeface="Times New Roman" pitchFamily="18" charset="0"/>
                <a:cs typeface="Times New Roman" pitchFamily="18" charset="0"/>
              </a:rPr>
              <a:t>LC: Thời gian là 1 bản nhạc, đội nào tìm đúng đồ vật đồ chơi mà cô yêu cầu sẽ giành chiến thắng.</a:t>
            </a:r>
          </a:p>
        </p:txBody>
      </p:sp>
      <p:pic>
        <p:nvPicPr>
          <p:cNvPr id="3" name="nhạc lấy và cất đồ dùng.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83568" y="301483"/>
            <a:ext cx="423714" cy="423714"/>
          </a:xfrm>
          <a:prstGeom prst="rect">
            <a:avLst/>
          </a:prstGeom>
          <a:solidFill>
            <a:srgbClr val="FF0000"/>
          </a:solidFill>
        </p:spPr>
      </p:pic>
    </p:spTree>
    <p:custDataLst>
      <p:tags r:id="rId1"/>
    </p:custDataLst>
    <p:extLst>
      <p:ext uri="{BB962C8B-B14F-4D97-AF65-F5344CB8AC3E}">
        <p14:creationId xmlns:p14="http://schemas.microsoft.com/office/powerpoint/2010/main" val="418475812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Untitled-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0"/>
            <a:ext cx="9982200" cy="6858000"/>
          </a:xfrm>
          <a:prstGeom prst="rect">
            <a:avLst/>
          </a:prstGeom>
          <a:solidFill>
            <a:srgbClr val="FF0066"/>
          </a:solidFill>
          <a:ln w="9525">
            <a:solidFill>
              <a:srgbClr val="FF0066"/>
            </a:solidFill>
            <a:miter lim="800000"/>
            <a:headEnd/>
            <a:tailEnd/>
          </a:ln>
        </p:spPr>
      </p:pic>
      <p:sp>
        <p:nvSpPr>
          <p:cNvPr id="94211" name="WordArt 7"/>
          <p:cNvSpPr>
            <a:spLocks noChangeArrowheads="1" noChangeShapeType="1" noTextEdit="1"/>
          </p:cNvSpPr>
          <p:nvPr/>
        </p:nvSpPr>
        <p:spPr bwMode="auto">
          <a:xfrm>
            <a:off x="539552" y="260648"/>
            <a:ext cx="8244408" cy="14478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B0F0"/>
                </a:solidFill>
                <a:latin typeface="Times New Roman"/>
                <a:cs typeface="Times New Roman"/>
              </a:rPr>
              <a:t>TC: Ứng dụng của nam châm trong cuộc sống</a:t>
            </a:r>
          </a:p>
        </p:txBody>
      </p:sp>
      <p:sp>
        <p:nvSpPr>
          <p:cNvPr id="2" name="TextBox 1"/>
          <p:cNvSpPr txBox="1"/>
          <p:nvPr/>
        </p:nvSpPr>
        <p:spPr>
          <a:xfrm>
            <a:off x="0" y="1988840"/>
            <a:ext cx="9144000" cy="4247317"/>
          </a:xfrm>
          <a:prstGeom prst="rect">
            <a:avLst/>
          </a:prstGeom>
          <a:noFill/>
        </p:spPr>
        <p:txBody>
          <a:bodyPr wrap="square" rtlCol="0">
            <a:spAutoFit/>
          </a:bodyPr>
          <a:lstStyle/>
          <a:p>
            <a:r>
              <a:rPr lang="en-US" sz="2800" b="1" i="1">
                <a:solidFill>
                  <a:srgbClr val="002060"/>
                </a:solidFill>
              </a:rPr>
              <a:t>* Nhóm 1 : Ghép tranh trên bảng sắt</a:t>
            </a:r>
            <a:endParaRPr lang="en-US" sz="2800" b="1">
              <a:solidFill>
                <a:srgbClr val="002060"/>
              </a:solidFill>
            </a:endParaRPr>
          </a:p>
          <a:p>
            <a:r>
              <a:rPr lang="en-US" sz="2800" b="1">
                <a:solidFill>
                  <a:srgbClr val="002060"/>
                </a:solidFill>
              </a:rPr>
              <a:t>- Nhệm vụ của các con là ghép các miếng ghép sao cho tạo thành bức tranh hoàn chỉnh theo mẫu.</a:t>
            </a:r>
          </a:p>
          <a:p>
            <a:r>
              <a:rPr lang="en-US" sz="2800" b="1" i="1">
                <a:solidFill>
                  <a:srgbClr val="002060"/>
                </a:solidFill>
              </a:rPr>
              <a:t>* Nhóm 2: Vẽ tranh cát.</a:t>
            </a:r>
            <a:endParaRPr lang="en-US" sz="2800" b="1">
              <a:solidFill>
                <a:srgbClr val="002060"/>
              </a:solidFill>
            </a:endParaRPr>
          </a:p>
          <a:p>
            <a:r>
              <a:rPr lang="en-US" sz="2800" b="1">
                <a:solidFill>
                  <a:srgbClr val="002060"/>
                </a:solidFill>
              </a:rPr>
              <a:t>- Nhiệm vụ của các bạn là dùng nam châm vẽ được những bức tranh cát theo ý thích của mình.</a:t>
            </a:r>
          </a:p>
          <a:p>
            <a:r>
              <a:rPr lang="en-US" sz="2800" b="1" i="1">
                <a:solidFill>
                  <a:srgbClr val="002060"/>
                </a:solidFill>
              </a:rPr>
              <a:t>* Nhóm 3 : Câu cá</a:t>
            </a:r>
            <a:endParaRPr lang="en-US" sz="2800" b="1">
              <a:solidFill>
                <a:srgbClr val="002060"/>
              </a:solidFill>
            </a:endParaRPr>
          </a:p>
          <a:p>
            <a:r>
              <a:rPr lang="en-US" sz="2800" b="1">
                <a:solidFill>
                  <a:srgbClr val="002060"/>
                </a:solidFill>
              </a:rPr>
              <a:t>- Nhiệm vụ của các bạn là dùng chiếc cần câu đặc biệt và thật khéo léo câu làm sao để được nhiều cá nhất.</a:t>
            </a:r>
          </a:p>
          <a:p>
            <a:endParaRPr lang="en-US">
              <a:solidFill>
                <a:srgbClr val="002060"/>
              </a:solidFill>
            </a:endParaRPr>
          </a:p>
        </p:txBody>
      </p:sp>
      <p:pic>
        <p:nvPicPr>
          <p:cNvPr id="3" name="PhepLaHangNgay-Bibi_4ck6p.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9511" y="6079695"/>
            <a:ext cx="461261" cy="461261"/>
          </a:xfrm>
          <a:prstGeom prst="rect">
            <a:avLst/>
          </a:prstGeom>
          <a:solidFill>
            <a:srgbClr val="FF0000"/>
          </a:solidFill>
        </p:spPr>
      </p:pic>
    </p:spTree>
    <p:custDataLst>
      <p:tags r:id="rId1"/>
    </p:custDataLst>
    <p:extLst>
      <p:ext uri="{BB962C8B-B14F-4D97-AF65-F5344CB8AC3E}">
        <p14:creationId xmlns:p14="http://schemas.microsoft.com/office/powerpoint/2010/main" val="413210688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psds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127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WordArt 8" descr="Narrow vertical"/>
          <p:cNvSpPr>
            <a:spLocks noChangeArrowheads="1" noChangeShapeType="1" noTextEdit="1"/>
          </p:cNvSpPr>
          <p:nvPr/>
        </p:nvSpPr>
        <p:spPr bwMode="auto">
          <a:xfrm>
            <a:off x="2057400" y="2800350"/>
            <a:ext cx="5291138" cy="1257300"/>
          </a:xfrm>
          <a:prstGeom prst="rect">
            <a:avLst/>
          </a:prstGeom>
        </p:spPr>
        <p:txBody>
          <a:bodyPr wrap="none" fromWordArt="1">
            <a:prstTxWarp prst="textCurveUp">
              <a:avLst>
                <a:gd name="adj" fmla="val 40356"/>
              </a:avLst>
            </a:prstTxWarp>
          </a:bodyPr>
          <a:lstStyle/>
          <a:p>
            <a:pPr algn="ctr"/>
            <a:r>
              <a:rPr lang="en-US"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rPr>
              <a:t>Kết thúc</a:t>
            </a:r>
          </a:p>
        </p:txBody>
      </p:sp>
    </p:spTree>
    <p:extLst>
      <p:ext uri="{BB962C8B-B14F-4D97-AF65-F5344CB8AC3E}">
        <p14:creationId xmlns:p14="http://schemas.microsoft.com/office/powerpoint/2010/main" val="463121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Bamboo_Frame (2) [Converted].png"/>
          <p:cNvPicPr>
            <a:picLocks noGrp="1" noChangeAspect="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0" y="-15875"/>
            <a:ext cx="9144000" cy="6873875"/>
          </a:xfrm>
          <a:noFill/>
        </p:spPr>
      </p:pic>
      <p:sp>
        <p:nvSpPr>
          <p:cNvPr id="96259" name="WordArt 11"/>
          <p:cNvSpPr>
            <a:spLocks noChangeArrowheads="1" noChangeShapeType="1" noTextEdit="1"/>
          </p:cNvSpPr>
          <p:nvPr/>
        </p:nvSpPr>
        <p:spPr bwMode="auto">
          <a:xfrm>
            <a:off x="3733800" y="2286000"/>
            <a:ext cx="4095750" cy="601663"/>
          </a:xfrm>
          <a:prstGeom prst="rect">
            <a:avLst/>
          </a:prstGeom>
        </p:spPr>
        <p:txBody>
          <a:bodyPr wrap="none" fromWordArt="1">
            <a:prstTxWarp prst="textDoubleWave1">
              <a:avLst>
                <a:gd name="adj1" fmla="val 6500"/>
                <a:gd name="adj2" fmla="val 0"/>
              </a:avLst>
            </a:prstTxWarp>
          </a:bodyPr>
          <a:lstStyle/>
          <a:p>
            <a:pPr algn="ctr"/>
            <a:r>
              <a:rPr lang="vi-VN" sz="3600" b="1" kern="10" spc="-360">
                <a:ln w="12700">
                  <a:solidFill>
                    <a:srgbClr val="000099"/>
                  </a:solidFill>
                  <a:round/>
                  <a:headEnd/>
                  <a:tailEnd/>
                </a:ln>
                <a:solidFill>
                  <a:srgbClr val="FF0000"/>
                </a:solidFill>
                <a:effectLst>
                  <a:outerShdw dist="125724" dir="18900000" algn="ctr" rotWithShape="0">
                    <a:srgbClr val="000099"/>
                  </a:outerShdw>
                </a:effectLst>
                <a:latin typeface="Times New Roman"/>
                <a:cs typeface="Times New Roman"/>
              </a:rPr>
              <a:t>Xin chân thành cảm ơn!</a:t>
            </a:r>
            <a:endParaRPr lang="en-US" sz="3600" b="1" kern="10" spc="-360">
              <a:ln w="12700">
                <a:solidFill>
                  <a:srgbClr val="000099"/>
                </a:solidFill>
                <a:round/>
                <a:headEnd/>
                <a:tailEnd/>
              </a:ln>
              <a:solidFill>
                <a:srgbClr val="FF0000"/>
              </a:solidFill>
              <a:effectLst>
                <a:outerShdw dist="125724" dir="18900000" algn="ctr" rotWithShape="0">
                  <a:srgbClr val="000099"/>
                </a:outerShdw>
              </a:effectLst>
              <a:latin typeface="Times New Roman"/>
              <a:cs typeface="Times New Roman"/>
            </a:endParaRPr>
          </a:p>
        </p:txBody>
      </p:sp>
      <p:pic>
        <p:nvPicPr>
          <p:cNvPr id="96260" name="Picture 3" descr="14.png"/>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1828800" y="4953000"/>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3932499"/>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Video quá trình của con bướm"/>
  <p:tag name="GENSWF_ADVANCE_TIME" val="349.92"/>
  <p:tag name="ISPRING_SLIDE_INDENT_LEVEL" val="0"/>
  <p:tag name="ISPRING_SLIDE_ID_2" val="{FA631E88-70AE-492B-A15B-059A47D5EF2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huẩn bị"/>
  <p:tag name="ISPRING_SLIDE_INDENT_LEVEL" val="0"/>
  <p:tag name="GENSWF_ADVANCE_TIME" val="42.083"/>
  <p:tag name="ISPRING_SLIDE_ID_2" val="{738CFC80-0826-4C60-A2A9-BEE294F8DDEB}"/>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2"/>
  <p:tag name="GENSWF_ADVANCE_TIME" val="10.79"/>
  <p:tag name="ISPRING_SLIDE_INDENT_LEVEL" val="0"/>
  <p:tag name="ISPRING_SLIDE_ID_2" val="{22D6DF23-1184-48B3-ACEF-873CCD8C82D3}"/>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ìm hiểu con ong"/>
  <p:tag name="ISPRING_SLIDE_INDENT_LEVEL" val="0"/>
  <p:tag name="GENSWF_ADVANCE_TIME" val="24.424"/>
  <p:tag name="ISPRING_SLIDE_ID_2" val="{B289B3CA-13D5-4D40-B2A3-DEFC79CAF7E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335</Words>
  <Application>Microsoft Office PowerPoint</Application>
  <PresentationFormat>On-screen Show (4:3)</PresentationFormat>
  <Paragraphs>34</Paragraphs>
  <Slides>9</Slides>
  <Notes>5</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huy_ctn</cp:lastModifiedBy>
  <cp:revision>22</cp:revision>
  <dcterms:created xsi:type="dcterms:W3CDTF">2019-01-06T14:02:24Z</dcterms:created>
  <dcterms:modified xsi:type="dcterms:W3CDTF">2023-02-23T00:45:03Z</dcterms:modified>
</cp:coreProperties>
</file>