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58"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1981E3-8D41-47DC-BA49-69DA70DA8874}">
          <p14:sldIdLst>
            <p14:sldId id="256"/>
            <p14:sldId id="257"/>
            <p14:sldId id="259"/>
            <p14:sldId id="269"/>
            <p14:sldId id="258"/>
            <p14:sldId id="260"/>
            <p14:sldId id="261"/>
            <p14:sldId id="262"/>
            <p14:sldId id="263"/>
            <p14:sldId id="264"/>
            <p14:sldId id="26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Lst>
        </p14:section>
        <p14:section name="Untitled Section" id="{4E228746-2A69-4776-AF64-C6FE318B91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15" autoAdjust="0"/>
  </p:normalViewPr>
  <p:slideViewPr>
    <p:cSldViewPr>
      <p:cViewPr varScale="1">
        <p:scale>
          <a:sx n="86" d="100"/>
          <a:sy n="86" d="100"/>
        </p:scale>
        <p:origin x="15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14/06/2023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31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14/06/2023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97725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14/06/2023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1181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14/06/2023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41230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CD8C8-4B29-46D1-A928-E9FBC53719A6}" type="datetimeFigureOut">
              <a:rPr lang="vi-VN" smtClean="0"/>
              <a:t>14/06/2023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07019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69CD8C8-4B29-46D1-A928-E9FBC53719A6}" type="datetimeFigureOut">
              <a:rPr lang="vi-VN" smtClean="0"/>
              <a:t>14/06/2023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69759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69CD8C8-4B29-46D1-A928-E9FBC53719A6}" type="datetimeFigureOut">
              <a:rPr lang="vi-VN" smtClean="0"/>
              <a:t>14/06/2023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795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69CD8C8-4B29-46D1-A928-E9FBC53719A6}" type="datetimeFigureOut">
              <a:rPr lang="vi-VN" smtClean="0"/>
              <a:t>14/06/2023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210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CD8C8-4B29-46D1-A928-E9FBC53719A6}" type="datetimeFigureOut">
              <a:rPr lang="vi-VN" smtClean="0"/>
              <a:t>14/06/2023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78701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14/06/2023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98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14/06/2023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8015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D8C8-4B29-46D1-A928-E9FBC53719A6}" type="datetimeFigureOut">
              <a:rPr lang="vi-VN" smtClean="0"/>
              <a:t>14/06/2023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57AD3-7411-4717-9313-7BB2E7F06AAF}" type="slidenum">
              <a:rPr lang="vi-VN" smtClean="0"/>
              <a:t>‹#›</a:t>
            </a:fld>
            <a:endParaRPr lang="vi-VN"/>
          </a:p>
        </p:txBody>
      </p:sp>
    </p:spTree>
    <p:extLst>
      <p:ext uri="{BB962C8B-B14F-4D97-AF65-F5344CB8AC3E}">
        <p14:creationId xmlns:p14="http://schemas.microsoft.com/office/powerpoint/2010/main" val="342588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6.xml"/><Relationship Id="rId5" Type="http://schemas.openxmlformats.org/officeDocument/2006/relationships/slide" Target="slide19.xml"/><Relationship Id="rId10" Type="http://schemas.openxmlformats.org/officeDocument/2006/relationships/slide" Target="slide25.xml"/><Relationship Id="rId4" Type="http://schemas.openxmlformats.org/officeDocument/2006/relationships/slide" Target="slide18.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1.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1.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jpg"/><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21.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23.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0.jpe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6.png"/><Relationship Id="rId10" Type="http://schemas.openxmlformats.org/officeDocument/2006/relationships/slide" Target="slide16.xml"/><Relationship Id="rId4" Type="http://schemas.openxmlformats.org/officeDocument/2006/relationships/image" Target="../media/image6.jp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39.xml"/><Relationship Id="rId5" Type="http://schemas.openxmlformats.org/officeDocument/2006/relationships/slide" Target="slide31.xml"/><Relationship Id="rId10" Type="http://schemas.openxmlformats.org/officeDocument/2006/relationships/slide" Target="slide37.xml"/><Relationship Id="rId4" Type="http://schemas.openxmlformats.org/officeDocument/2006/relationships/slide" Target="slide30.xml"/><Relationship Id="rId9" Type="http://schemas.openxmlformats.org/officeDocument/2006/relationships/slide" Target="slide35.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 y="0"/>
            <a:ext cx="9131643" cy="6858000"/>
          </a:xfrm>
          <a:prstGeom prst="rect">
            <a:avLst/>
          </a:prstGeom>
        </p:spPr>
      </p:pic>
      <p:sp>
        <p:nvSpPr>
          <p:cNvPr id="6" name="TextBox 5"/>
          <p:cNvSpPr txBox="1"/>
          <p:nvPr/>
        </p:nvSpPr>
        <p:spPr>
          <a:xfrm>
            <a:off x="115313" y="3277391"/>
            <a:ext cx="8879417" cy="2531325"/>
          </a:xfrm>
          <a:prstGeom prst="rect">
            <a:avLst/>
          </a:prstGeom>
          <a:noFill/>
        </p:spPr>
        <p:txBody>
          <a:bodyPr wrap="none" rtlCol="0">
            <a:prstTxWarp prst="textArchUp">
              <a:avLst/>
            </a:prstTxWarp>
            <a:spAutoFit/>
          </a:bodyPr>
          <a:lstStyle/>
          <a:p>
            <a:pPr algn="ctr"/>
            <a:r>
              <a:rPr lang="vi-VN" sz="4500" b="1" dirty="0" smtClean="0">
                <a:solidFill>
                  <a:srgbClr val="FF0000"/>
                </a:solidFill>
                <a:latin typeface="Times New Roman" pitchFamily="18" charset="0"/>
                <a:cs typeface="Times New Roman" pitchFamily="18" charset="0"/>
              </a:rPr>
              <a:t>  </a:t>
            </a:r>
            <a:r>
              <a:rPr lang="en-US" sz="3500" b="1" dirty="0" smtClean="0">
                <a:solidFill>
                  <a:srgbClr val="FF0000"/>
                </a:solidFill>
                <a:latin typeface="Times New Roman" pitchFamily="18" charset="0"/>
                <a:cs typeface="Times New Roman" pitchFamily="18" charset="0"/>
              </a:rPr>
              <a:t>BÉ VỚI AN TOÀN GIAO THÔNG</a:t>
            </a:r>
            <a:endParaRPr lang="vi-VN" sz="3500" b="1" dirty="0">
              <a:solidFill>
                <a:srgbClr val="FF0000"/>
              </a:solidFill>
              <a:latin typeface="Times New Roman" pitchFamily="18" charset="0"/>
              <a:cs typeface="Times New Roman" pitchFamily="18" charset="0"/>
            </a:endParaRPr>
          </a:p>
        </p:txBody>
      </p:sp>
      <p:pic>
        <p:nvPicPr>
          <p:cNvPr id="9" name="Picture 8"/>
          <p:cNvPicPr>
            <a:picLocks noChangeAspect="1"/>
          </p:cNvPicPr>
          <p:nvPr/>
        </p:nvPicPr>
        <p:blipFill>
          <a:blip r:embed="rId3"/>
          <a:stretch>
            <a:fillRect/>
          </a:stretch>
        </p:blipFill>
        <p:spPr>
          <a:xfrm>
            <a:off x="2699792" y="3573725"/>
            <a:ext cx="3710460" cy="1656700"/>
          </a:xfrm>
          <a:prstGeom prst="rect">
            <a:avLst/>
          </a:prstGeom>
        </p:spPr>
      </p:pic>
      <p:sp>
        <p:nvSpPr>
          <p:cNvPr id="8" name="Title 4"/>
          <p:cNvSpPr txBox="1">
            <a:spLocks/>
          </p:cNvSpPr>
          <p:nvPr/>
        </p:nvSpPr>
        <p:spPr>
          <a:xfrm>
            <a:off x="348555" y="332656"/>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UBND </a:t>
            </a:r>
            <a:r>
              <a:rPr lang="en-US" sz="18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Quận</a:t>
            </a:r>
            <a:r>
              <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Long </a:t>
            </a:r>
            <a:r>
              <a:rPr lang="en-US" sz="18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Biên</a:t>
            </a:r>
            <a:endPar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en-US" sz="18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Trường</a:t>
            </a:r>
            <a:r>
              <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8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mâm</a:t>
            </a:r>
            <a:r>
              <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non </a:t>
            </a:r>
            <a:r>
              <a:rPr lang="en-US" sz="18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Hoa</a:t>
            </a:r>
            <a:r>
              <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8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Mộc</a:t>
            </a:r>
            <a:r>
              <a:rPr lang="en-US" sz="18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Lan</a:t>
            </a:r>
            <a:r>
              <a:rPr lang="en-US"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r>
            <a:br>
              <a:rPr lang="en-US"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endParaRPr lang="en-US" dirty="0"/>
          </a:p>
        </p:txBody>
      </p:sp>
      <p:sp>
        <p:nvSpPr>
          <p:cNvPr id="11" name="Title 4"/>
          <p:cNvSpPr txBox="1">
            <a:spLocks/>
          </p:cNvSpPr>
          <p:nvPr/>
        </p:nvSpPr>
        <p:spPr>
          <a:xfrm>
            <a:off x="283058" y="1902933"/>
            <a:ext cx="8543925"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Hoạt</a:t>
            </a:r>
            <a:r>
              <a:rPr lang="en-US" sz="40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40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động</a:t>
            </a:r>
            <a:r>
              <a:rPr lang="en-US" sz="40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40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trải</a:t>
            </a:r>
            <a:r>
              <a:rPr lang="en-US" sz="4000" b="1"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4000" b="1" dirty="0" err="1"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nghiệm</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1222" y="1226835"/>
            <a:ext cx="1218589" cy="1019955"/>
          </a:xfrm>
          <a:prstGeom prst="rect">
            <a:avLst/>
          </a:prstGeom>
        </p:spPr>
      </p:pic>
    </p:spTree>
    <p:extLst>
      <p:ext uri="{BB962C8B-B14F-4D97-AF65-F5344CB8AC3E}">
        <p14:creationId xmlns:p14="http://schemas.microsoft.com/office/powerpoint/2010/main" val="373523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2554545"/>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CÂU 6: </a:t>
            </a:r>
            <a:r>
              <a:rPr lang="en-US" sz="4000" b="1" dirty="0" err="1" smtClean="0">
                <a:solidFill>
                  <a:srgbClr val="FF0000"/>
                </a:solidFill>
                <a:latin typeface="Times New Roman" pitchFamily="18" charset="0"/>
                <a:cs typeface="Times New Roman" pitchFamily="18" charset="0"/>
              </a:rPr>
              <a:t>Khi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tham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gia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xe</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máy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người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lớn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bé</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phải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đội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mũ</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bảo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quai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đúng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cách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đúng</a:t>
            </a:r>
            <a:r>
              <a:rPr lang="en-US" sz="4000" b="1" dirty="0" smtClean="0">
                <a:solidFill>
                  <a:srgbClr val="FF0000"/>
                </a:solidFill>
                <a:latin typeface="Times New Roman" pitchFamily="18" charset="0"/>
                <a:cs typeface="Times New Roman" pitchFamily="18" charset="0"/>
              </a:rPr>
              <a:t> hay </a:t>
            </a:r>
            <a:r>
              <a:rPr lang="en-US" sz="4000" b="1" dirty="0" err="1" smtClean="0">
                <a:solidFill>
                  <a:srgbClr val="FF0000"/>
                </a:solidFill>
                <a:latin typeface="Times New Roman" pitchFamily="18" charset="0"/>
                <a:cs typeface="Times New Roman" pitchFamily="18" charset="0"/>
              </a:rPr>
              <a:t>sai</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89512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7: Khi ngồi tên ô tô bé được thò đầu, thò tay ra ngoài đúng hay sai?</a:t>
            </a:r>
            <a:endParaRPr lang="en-US" sz="4000" b="1">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0698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CÂU 8: </a:t>
            </a:r>
            <a:r>
              <a:rPr lang="en-US" sz="4000" b="1" dirty="0" err="1" smtClean="0">
                <a:solidFill>
                  <a:srgbClr val="FF0000"/>
                </a:solidFill>
                <a:latin typeface="Times New Roman" pitchFamily="18" charset="0"/>
                <a:cs typeface="Times New Roman" pitchFamily="18" charset="0"/>
              </a:rPr>
              <a:t>Khi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bộ</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đường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phải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vỉa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hè</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phải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đường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đúng</a:t>
            </a:r>
            <a:r>
              <a:rPr lang="en-US" sz="4000" b="1" dirty="0" smtClean="0">
                <a:solidFill>
                  <a:srgbClr val="FF0000"/>
                </a:solidFill>
                <a:latin typeface="Times New Roman" pitchFamily="18" charset="0"/>
                <a:cs typeface="Times New Roman" pitchFamily="18" charset="0"/>
              </a:rPr>
              <a:t> hay </a:t>
            </a:r>
            <a:r>
              <a:rPr lang="en-US" sz="4000" b="1" dirty="0" err="1" smtClean="0">
                <a:solidFill>
                  <a:srgbClr val="FF0000"/>
                </a:solidFill>
                <a:latin typeface="Times New Roman" pitchFamily="18" charset="0"/>
                <a:cs typeface="Times New Roman" pitchFamily="18" charset="0"/>
              </a:rPr>
              <a:t>sai</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6160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9: Các bé được tự ý đi bộ qua đường khi tín hiệu đèn đỏ bật lên đúng hay sai?</a:t>
            </a:r>
            <a:endParaRPr lang="en-US" sz="4000" b="1">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61019" y="4810546"/>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7331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317009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10: Khi tham gia giao thông các phương tiện giao thông được phép dàn hàng ngang cầm ô, không đội mũ bảo hiểm đúng hay sai?</a:t>
            </a:r>
            <a:endParaRPr lang="en-US" sz="4000" b="1">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59632" y="4615061"/>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51575" y="4615061"/>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5043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9"/>
            <a:ext cx="9144000" cy="6860480"/>
          </a:xfrm>
          <a:prstGeom prst="rect">
            <a:avLst/>
          </a:prstGeom>
        </p:spPr>
      </p:pic>
      <p:sp>
        <p:nvSpPr>
          <p:cNvPr id="4" name="TextBox 3"/>
          <p:cNvSpPr txBox="1"/>
          <p:nvPr/>
        </p:nvSpPr>
        <p:spPr>
          <a:xfrm flipH="1">
            <a:off x="827584" y="2420888"/>
            <a:ext cx="7848873" cy="2708434"/>
          </a:xfrm>
          <a:prstGeom prst="rect">
            <a:avLst/>
          </a:prstGeom>
          <a:noFill/>
        </p:spPr>
        <p:txBody>
          <a:bodyPr wrap="square" rtlCol="0">
            <a:spAutoFit/>
          </a:bodyPr>
          <a:lstStyle/>
          <a:p>
            <a:pPr algn="ctr"/>
            <a:r>
              <a:rPr lang="en-US" sz="5000" b="1" u="sng" dirty="0" smtClean="0">
                <a:solidFill>
                  <a:srgbClr val="FF0000"/>
                </a:solidFill>
                <a:latin typeface="Times New Roman" pitchFamily="18" charset="0"/>
                <a:cs typeface="Times New Roman" pitchFamily="18" charset="0"/>
              </a:rPr>
              <a:t>GÓI CÂU HỎI SỐ 2: </a:t>
            </a:r>
            <a:endParaRPr lang="en-US" sz="5000" b="1" u="sng" dirty="0" smtClean="0">
              <a:solidFill>
                <a:srgbClr val="FF0000"/>
              </a:solidFill>
              <a:latin typeface="Times New Roman" pitchFamily="18" charset="0"/>
              <a:cs typeface="Times New Roman" pitchFamily="18" charset="0"/>
            </a:endParaRPr>
          </a:p>
          <a:p>
            <a:pPr algn="ctr"/>
            <a:endParaRPr lang="en-US" sz="7000" b="1" u="sng" dirty="0" smtClean="0">
              <a:solidFill>
                <a:srgbClr val="FF0000"/>
              </a:solidFill>
              <a:latin typeface="Times New Roman" pitchFamily="18" charset="0"/>
              <a:cs typeface="Times New Roman" pitchFamily="18" charset="0"/>
            </a:endParaRPr>
          </a:p>
          <a:p>
            <a:pPr algn="ctr"/>
            <a:r>
              <a:rPr lang="en-US" sz="5000" b="1" dirty="0" smtClean="0">
                <a:solidFill>
                  <a:srgbClr val="002060"/>
                </a:solidFill>
                <a:latin typeface="Times New Roman" pitchFamily="18" charset="0"/>
                <a:cs typeface="Times New Roman" pitchFamily="18" charset="0"/>
              </a:rPr>
              <a:t>GỒM </a:t>
            </a:r>
            <a:r>
              <a:rPr lang="en-US" sz="5000" b="1" dirty="0" smtClean="0">
                <a:solidFill>
                  <a:srgbClr val="002060"/>
                </a:solidFill>
                <a:latin typeface="Times New Roman" pitchFamily="18" charset="0"/>
                <a:cs typeface="Times New Roman" pitchFamily="18" charset="0"/>
              </a:rPr>
              <a:t>10 CÂU HỎI</a:t>
            </a:r>
            <a:endParaRPr lang="en-US" sz="5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835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6879367" y="364674"/>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23528" y="404664"/>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519089" y="350371"/>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28945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a:hlinkClick r:id="rId7" action="ppaction://hlinksldjump"/>
          </p:cNvPr>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a:t>
            </a:r>
            <a:r>
              <a:rPr lang="en-US" sz="2500" b="1" smtClean="0">
                <a:solidFill>
                  <a:srgbClr val="002060"/>
                </a:solidFill>
                <a:latin typeface="Times New Roman" pitchFamily="18" charset="0"/>
                <a:cs typeface="Times New Roman" pitchFamily="18" charset="0"/>
              </a:rPr>
              <a:t>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0450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2999" y="-1143000"/>
            <a:ext cx="6858000" cy="9144002"/>
          </a:xfrm>
          <a:prstGeom prst="rect">
            <a:avLst/>
          </a:prstGeom>
        </p:spPr>
      </p:pic>
      <p:sp>
        <p:nvSpPr>
          <p:cNvPr id="2" name="TextBox 1"/>
          <p:cNvSpPr txBox="1"/>
          <p:nvPr/>
        </p:nvSpPr>
        <p:spPr>
          <a:xfrm flipH="1">
            <a:off x="827299" y="1052736"/>
            <a:ext cx="7501756" cy="707886"/>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1: </a:t>
            </a:r>
            <a:r>
              <a:rPr lang="en-US" sz="4000" b="1" smtClean="0">
                <a:solidFill>
                  <a:srgbClr val="4F81BD">
                    <a:lumMod val="50000"/>
                  </a:srgbClr>
                </a:solidFill>
                <a:latin typeface="Times New Roman" pitchFamily="18" charset="0"/>
                <a:cs typeface="Times New Roman" pitchFamily="18" charset="0"/>
              </a:rPr>
              <a:t>Đâu là biển báo cấm?</a:t>
            </a:r>
            <a:endParaRPr lang="en-US" sz="4000" b="1">
              <a:solidFill>
                <a:srgbClr val="4F81BD">
                  <a:lumMod val="50000"/>
                </a:srgbClr>
              </a:solidFill>
              <a:latin typeface="Times New Roman" pitchFamily="18" charset="0"/>
              <a:cs typeface="Times New Roman" pitchFamily="18" charset="0"/>
            </a:endParaRPr>
          </a:p>
        </p:txBody>
      </p:sp>
      <p:pic>
        <p:nvPicPr>
          <p:cNvPr id="1026" name="Picture 2" descr="Biển báo Đường cấ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132856"/>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660" y="2265587"/>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ển Báo Hiệu Giao Thông Báo Nguy Hiểm 247 Chú Ý Xe Đ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132856"/>
            <a:ext cx="2148296" cy="2148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660837" y="4794456"/>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970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47196"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Đâu là biển báo cấm xe máy?</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496099"/>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ển Báo Cấm Xe Gắn Má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19" y="2476953"/>
            <a:ext cx="1957483" cy="1957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259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827299" y="1052736"/>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Đâu là biển báo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425" y="2636912"/>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ình ảnh Cấm Người đi Bộ Băng Qua Biểu Tượng Album Biển Báo, Cấm Người đi Bộ  Băng Qua, Biểu Tượng, Album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81347"/>
            <a:ext cx="2265412" cy="2265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223859" y="2582155"/>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5" name="Left Arrow 14">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1222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27584" y="1628800"/>
            <a:ext cx="7200801" cy="3170099"/>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GỒM BA PHẦN THI</a:t>
            </a:r>
          </a:p>
          <a:p>
            <a:pPr algn="ctr"/>
            <a:endParaRPr lang="en-US" sz="4000" b="1" dirty="0" smtClean="0">
              <a:solidFill>
                <a:srgbClr val="FF0000"/>
              </a:solidFill>
              <a:latin typeface="Times New Roman" pitchFamily="18" charset="0"/>
              <a:cs typeface="Times New Roman" pitchFamily="18" charset="0"/>
            </a:endParaRPr>
          </a:p>
          <a:p>
            <a:pPr marL="400050" indent="-400050">
              <a:buAutoNum type="romanUcPeriod"/>
            </a:pPr>
            <a:r>
              <a:rPr lang="en-US" sz="4000" b="1" dirty="0" err="1" smtClean="0">
                <a:solidFill>
                  <a:srgbClr val="FF0000"/>
                </a:solidFill>
                <a:latin typeface="Times New Roman" pitchFamily="18" charset="0"/>
                <a:cs typeface="Times New Roman" pitchFamily="18" charset="0"/>
              </a:rPr>
              <a:t>Phần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Đồng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diễn</a:t>
            </a:r>
            <a:endParaRPr lang="en-US" sz="4000" b="1" dirty="0" smtClean="0">
              <a:solidFill>
                <a:srgbClr val="FF0000"/>
              </a:solidFill>
              <a:latin typeface="Times New Roman" pitchFamily="18" charset="0"/>
              <a:cs typeface="Times New Roman" pitchFamily="18" charset="0"/>
            </a:endParaRPr>
          </a:p>
          <a:p>
            <a:r>
              <a:rPr lang="en-US" sz="4000" b="1" dirty="0" smtClean="0">
                <a:solidFill>
                  <a:srgbClr val="FF0000"/>
                </a:solidFill>
                <a:latin typeface="Times New Roman" pitchFamily="18" charset="0"/>
                <a:cs typeface="Times New Roman" pitchFamily="18" charset="0"/>
              </a:rPr>
              <a:t>II. </a:t>
            </a:r>
            <a:r>
              <a:rPr lang="en-US" sz="4000" b="1" dirty="0" err="1" smtClean="0">
                <a:solidFill>
                  <a:srgbClr val="FF0000"/>
                </a:solidFill>
                <a:latin typeface="Times New Roman" pitchFamily="18" charset="0"/>
                <a:cs typeface="Times New Roman" pitchFamily="18" charset="0"/>
              </a:rPr>
              <a:t>Phần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bé</a:t>
            </a:r>
            <a:r>
              <a:rPr lang="en-US" sz="4000" b="1" dirty="0" smtClean="0">
                <a:solidFill>
                  <a:srgbClr val="FF0000"/>
                </a:solidFill>
                <a:latin typeface="Times New Roman" pitchFamily="18" charset="0"/>
                <a:cs typeface="Times New Roman" pitchFamily="18" charset="0"/>
              </a:rPr>
              <a:t>.</a:t>
            </a:r>
          </a:p>
          <a:p>
            <a:r>
              <a:rPr lang="en-US" sz="4000" b="1" dirty="0" smtClean="0">
                <a:solidFill>
                  <a:srgbClr val="FF0000"/>
                </a:solidFill>
                <a:latin typeface="Times New Roman" pitchFamily="18" charset="0"/>
                <a:cs typeface="Times New Roman" pitchFamily="18" charset="0"/>
              </a:rPr>
              <a:t>III. </a:t>
            </a:r>
            <a:r>
              <a:rPr lang="en-US" sz="4000" b="1" dirty="0" err="1" smtClean="0">
                <a:solidFill>
                  <a:srgbClr val="FF0000"/>
                </a:solidFill>
                <a:latin typeface="Times New Roman" pitchFamily="18" charset="0"/>
                <a:cs typeface="Times New Roman" pitchFamily="18" charset="0"/>
              </a:rPr>
              <a:t>Phần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Năng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khiếu</a:t>
            </a:r>
            <a:r>
              <a:rPr lang="en-US" sz="40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6574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4: Cột đèn tín hiệu có màu nào thì các phương tiện giao thông được phép đi?</a:t>
            </a:r>
            <a:endParaRPr lang="en-US" sz="4000" b="1">
              <a:solidFill>
                <a:srgbClr val="4F81BD">
                  <a:lumMod val="50000"/>
                </a:srgbClr>
              </a:solidFill>
              <a:latin typeface="Times New Roman" pitchFamily="18" charset="0"/>
              <a:cs typeface="Times New Roman" pitchFamily="18" charset="0"/>
            </a:endParaRPr>
          </a:p>
        </p:txBody>
      </p:sp>
      <p:pic>
        <p:nvPicPr>
          <p:cNvPr id="4098" name="Picture 2" descr="Ba ngọn đèn – Chia sẻ kiến thức đời sống"/>
          <p:cNvPicPr>
            <a:picLocks noChangeAspect="1" noChangeArrowheads="1"/>
          </p:cNvPicPr>
          <p:nvPr/>
        </p:nvPicPr>
        <p:blipFill rotWithShape="1">
          <a:blip r:embed="rId5">
            <a:extLst>
              <a:ext uri="{28A0092B-C50C-407E-A947-70E740481C1C}">
                <a14:useLocalDpi xmlns:a14="http://schemas.microsoft.com/office/drawing/2010/main" val="0"/>
              </a:ext>
            </a:extLst>
          </a:blip>
          <a:srcRect l="30299" r="29573"/>
          <a:stretch/>
        </p:blipFill>
        <p:spPr bwMode="auto">
          <a:xfrm>
            <a:off x="1792726" y="2780928"/>
            <a:ext cx="129614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r="69730"/>
          <a:stretch/>
        </p:blipFill>
        <p:spPr bwMode="auto">
          <a:xfrm>
            <a:off x="4582881" y="2780928"/>
            <a:ext cx="90264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l="69392"/>
          <a:stretch/>
        </p:blipFill>
        <p:spPr bwMode="auto">
          <a:xfrm>
            <a:off x="6948264" y="2786668"/>
            <a:ext cx="93610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9"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5375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5</a:t>
            </a:r>
            <a:r>
              <a:rPr lang="en-US" sz="4000" b="1" smtClean="0">
                <a:solidFill>
                  <a:srgbClr val="4F81BD">
                    <a:lumMod val="50000"/>
                  </a:srgbClr>
                </a:solidFill>
                <a:latin typeface="Times New Roman" pitchFamily="18" charset="0"/>
                <a:cs typeface="Times New Roman" pitchFamily="18" charset="0"/>
              </a:rPr>
              <a:t>: Biển báo nào báo hiệu các phương tiện giao thông phải dùng lại?</a:t>
            </a:r>
            <a:endParaRPr lang="en-US" sz="4000" b="1">
              <a:solidFill>
                <a:srgbClr val="4F81BD">
                  <a:lumMod val="50000"/>
                </a:srgbClr>
              </a:solidFill>
              <a:latin typeface="Times New Roman" pitchFamily="18" charset="0"/>
              <a:cs typeface="Times New Roman" pitchFamily="18" charset="0"/>
            </a:endParaRPr>
          </a:p>
        </p:txBody>
      </p:sp>
      <p:pic>
        <p:nvPicPr>
          <p:cNvPr id="5122" name="Picture 2" descr="biển báo dừng l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58" y="2637508"/>
            <a:ext cx="2428844" cy="20240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iển Báo Hiệu Giao Thông Báo Nguy Hiểm W.233 Nguy Hiểm Kh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126" name="Picture 6" descr="Danh sách các biển báo nguy hiểm tài xế cần ghi nh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637508"/>
            <a:ext cx="2309402" cy="19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167844" y="2524833"/>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54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6: Biển báo hiệu nào cấm đi thẳng?</a:t>
            </a:r>
            <a:endParaRPr lang="en-US" sz="4000" b="1">
              <a:solidFill>
                <a:srgbClr val="4F81BD">
                  <a:lumMod val="50000"/>
                </a:srgbClr>
              </a:solidFill>
              <a:latin typeface="Times New Roman" pitchFamily="18" charset="0"/>
              <a:cs typeface="Times New Roman" pitchFamily="18" charset="0"/>
            </a:endParaRPr>
          </a:p>
        </p:txBody>
      </p:sp>
      <p:pic>
        <p:nvPicPr>
          <p:cNvPr id="6146" name="Picture 2" descr="Biển báo cấm đi thẳ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42" y="2557654"/>
            <a:ext cx="1964510" cy="1964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ển báo cấm – Ý nghĩa từng lo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64" y="2681929"/>
            <a:ext cx="1840235" cy="18402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ển báo cấ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31640" y="4767394"/>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678362" y="4767394"/>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442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7</a:t>
            </a:r>
            <a:r>
              <a:rPr lang="en-US" sz="4000" b="1" smtClean="0">
                <a:solidFill>
                  <a:srgbClr val="4F81BD">
                    <a:lumMod val="50000"/>
                  </a:srgbClr>
                </a:solidFill>
                <a:latin typeface="Times New Roman" pitchFamily="18" charset="0"/>
                <a:cs typeface="Times New Roman" pitchFamily="18" charset="0"/>
              </a:rPr>
              <a:t>: Đâu là biển báo cấm đi ngược chiều?</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cấ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iển báo giao thông: 66 biển báo cấm mới nhất 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7" y="2376949"/>
            <a:ext cx="2094549" cy="209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99516" y="4727043"/>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395243" y="4766955"/>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52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Đâu là biển báo đường dành cho người đi bộ?</a:t>
            </a:r>
            <a:endParaRPr lang="en-US" sz="4000" b="1">
              <a:solidFill>
                <a:srgbClr val="4F81BD">
                  <a:lumMod val="50000"/>
                </a:srgbClr>
              </a:solidFill>
              <a:latin typeface="Times New Roman" pitchFamily="18" charset="0"/>
              <a:cs typeface="Times New Roman" pitchFamily="18" charset="0"/>
            </a:endParaRPr>
          </a:p>
        </p:txBody>
      </p:sp>
      <p:pic>
        <p:nvPicPr>
          <p:cNvPr id="8194" name="Picture 2" descr="Biển báo Đường dành cho người đi b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418975"/>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cấ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3" y="2418975"/>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ác loại biển báo khi tham gia giao thông nhất định phải biết"/>
          <p:cNvPicPr>
            <a:picLocks noChangeAspect="1" noChangeArrowheads="1"/>
          </p:cNvPicPr>
          <p:nvPr/>
        </p:nvPicPr>
        <p:blipFill rotWithShape="1">
          <a:blip r:embed="rId7">
            <a:extLst>
              <a:ext uri="{28A0092B-C50C-407E-A947-70E740481C1C}">
                <a14:useLocalDpi xmlns:a14="http://schemas.microsoft.com/office/drawing/2010/main" val="0"/>
              </a:ext>
            </a:extLst>
          </a:blip>
          <a:srcRect l="30951" r="30966" b="50000"/>
          <a:stretch/>
        </p:blipFill>
        <p:spPr bwMode="auto">
          <a:xfrm>
            <a:off x="3754760" y="2587058"/>
            <a:ext cx="2090280" cy="192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754760" y="4782096"/>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5188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9</a:t>
            </a:r>
            <a:r>
              <a:rPr lang="en-US" sz="4000" b="1" smtClean="0">
                <a:solidFill>
                  <a:srgbClr val="4F81BD">
                    <a:lumMod val="50000"/>
                  </a:srgbClr>
                </a:solidFill>
                <a:latin typeface="Times New Roman" pitchFamily="18" charset="0"/>
                <a:cs typeface="Times New Roman" pitchFamily="18" charset="0"/>
              </a:rPr>
              <a:t>: Biển nào cấm dùng và đỗ xe?</a:t>
            </a:r>
            <a:endParaRPr lang="en-US" sz="4000" b="1">
              <a:solidFill>
                <a:srgbClr val="4F81BD">
                  <a:lumMod val="50000"/>
                </a:srgbClr>
              </a:solidFill>
              <a:latin typeface="Times New Roman" pitchFamily="18" charset="0"/>
              <a:cs typeface="Times New Roman" pitchFamily="18" charset="0"/>
            </a:endParaRPr>
          </a:p>
        </p:txBody>
      </p:sp>
      <p:pic>
        <p:nvPicPr>
          <p:cNvPr id="6" name="Picture 4" descr="Biển cấm đi ngược chiều - Thiết Bị An Toàn Giao Th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1" y="22945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giao thông: 66 biển báo cấm mới nhất 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22" y="2415902"/>
            <a:ext cx="1883511" cy="18835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iển báo Cấm đi xe đạ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398173"/>
            <a:ext cx="2461196" cy="2043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75544" y="4635843"/>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700314" y="4654391"/>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108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Biển nào sau đây là biển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10242" name="Picture 2" descr="Biển báo giao thông cấm người đi bộ | Biển báo giao thông"/>
          <p:cNvPicPr>
            <a:picLocks noChangeAspect="1" noChangeArrowheads="1"/>
          </p:cNvPicPr>
          <p:nvPr/>
        </p:nvPicPr>
        <p:blipFill rotWithShape="1">
          <a:blip r:embed="rId5">
            <a:extLst>
              <a:ext uri="{28A0092B-C50C-407E-A947-70E740481C1C}">
                <a14:useLocalDpi xmlns:a14="http://schemas.microsoft.com/office/drawing/2010/main" val="0"/>
              </a:ext>
            </a:extLst>
          </a:blip>
          <a:srcRect l="16004" t="24478" r="9014"/>
          <a:stretch/>
        </p:blipFill>
        <p:spPr bwMode="auto">
          <a:xfrm>
            <a:off x="683568" y="2428530"/>
            <a:ext cx="2622650" cy="2584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dành cho người đi b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090" y="2410994"/>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iển cấm ô tô - Biển báo cấm số hiệu 103a - Luật giao thông đường bộ, các biển  báo giao thô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4157" y="2514429"/>
            <a:ext cx="2146275" cy="2146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7651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827584" y="2420888"/>
            <a:ext cx="7848873" cy="2708434"/>
          </a:xfrm>
          <a:prstGeom prst="rect">
            <a:avLst/>
          </a:prstGeom>
          <a:noFill/>
        </p:spPr>
        <p:txBody>
          <a:bodyPr wrap="square" rtlCol="0">
            <a:spAutoFit/>
          </a:bodyPr>
          <a:lstStyle/>
          <a:p>
            <a:pPr algn="ctr"/>
            <a:r>
              <a:rPr lang="en-US" sz="5000" b="1" u="sng" dirty="0" smtClean="0">
                <a:solidFill>
                  <a:srgbClr val="FF0000"/>
                </a:solidFill>
                <a:latin typeface="Times New Roman" pitchFamily="18" charset="0"/>
                <a:cs typeface="Times New Roman" pitchFamily="18" charset="0"/>
              </a:rPr>
              <a:t>GÓI CÂU HỎI SỐ 3: </a:t>
            </a:r>
            <a:endParaRPr lang="en-US" sz="5000" b="1" u="sng" dirty="0" smtClean="0">
              <a:solidFill>
                <a:srgbClr val="FF0000"/>
              </a:solidFill>
              <a:latin typeface="Times New Roman" pitchFamily="18" charset="0"/>
              <a:cs typeface="Times New Roman" pitchFamily="18" charset="0"/>
            </a:endParaRPr>
          </a:p>
          <a:p>
            <a:pPr algn="ctr"/>
            <a:endParaRPr lang="en-US" sz="7000" b="1" u="sng" dirty="0" smtClean="0">
              <a:solidFill>
                <a:srgbClr val="FF0000"/>
              </a:solidFill>
              <a:latin typeface="Times New Roman" pitchFamily="18" charset="0"/>
              <a:cs typeface="Times New Roman" pitchFamily="18" charset="0"/>
            </a:endParaRPr>
          </a:p>
          <a:p>
            <a:pPr algn="ctr"/>
            <a:r>
              <a:rPr lang="en-US" sz="5000" b="1" dirty="0" smtClean="0">
                <a:solidFill>
                  <a:srgbClr val="002060"/>
                </a:solidFill>
                <a:latin typeface="Times New Roman" pitchFamily="18" charset="0"/>
                <a:cs typeface="Times New Roman" pitchFamily="18" charset="0"/>
              </a:rPr>
              <a:t>GỒM </a:t>
            </a:r>
            <a:r>
              <a:rPr lang="en-US" sz="5000" b="1" dirty="0" smtClean="0">
                <a:solidFill>
                  <a:srgbClr val="002060"/>
                </a:solidFill>
                <a:latin typeface="Times New Roman" pitchFamily="18" charset="0"/>
                <a:cs typeface="Times New Roman" pitchFamily="18" charset="0"/>
              </a:rPr>
              <a:t>10 CÂU HỎI</a:t>
            </a:r>
            <a:endParaRPr lang="en-US" sz="5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9070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7020272" y="555261"/>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37749" y="555261"/>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483768" y="516225"/>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55526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hlinkClick r:id="rId7" action="ppaction://hlinksldjump"/>
              </a:rPr>
              <a:t>CÂU</a:t>
            </a:r>
            <a:r>
              <a:rPr lang="en-US" sz="2500" b="1">
                <a:solidFill>
                  <a:srgbClr val="002060"/>
                </a:solidFill>
                <a:latin typeface="Times New Roman" pitchFamily="18" charset="0"/>
                <a:cs typeface="Times New Roman" pitchFamily="18" charset="0"/>
              </a:rPr>
              <a:t>: 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187624" y="4941168"/>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6166340" y="4919185"/>
            <a:ext cx="1983858" cy="1678167"/>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a:t>
            </a:r>
            <a:r>
              <a:rPr lang="en-US" sz="2500" b="1" smtClean="0">
                <a:solidFill>
                  <a:prstClr val="white"/>
                </a:solidFill>
                <a:latin typeface="Times New Roman" pitchFamily="18" charset="0"/>
                <a:cs typeface="Times New Roman" pitchFamily="18" charset="0"/>
              </a:rPr>
              <a:t>11</a:t>
            </a:r>
            <a:endParaRPr lang="vi-VN" sz="2500" b="1">
              <a:solidFill>
                <a:prstClr val="white"/>
              </a:solidFill>
              <a:latin typeface="Times New Roman" pitchFamily="18" charset="0"/>
              <a:cs typeface="Times New Roman" pitchFamily="18" charset="0"/>
            </a:endParaRPr>
          </a:p>
        </p:txBody>
      </p:sp>
      <p:sp>
        <p:nvSpPr>
          <p:cNvPr id="26" name="Flowchart: Connector 25">
            <a:hlinkClick r:id="rId12" action="ppaction://hlinksldjump"/>
          </p:cNvPr>
          <p:cNvSpPr/>
          <p:nvPr/>
        </p:nvSpPr>
        <p:spPr>
          <a:xfrm>
            <a:off x="348034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508360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0"/>
                                        </p:tgtEl>
                                        <p:attrNameLst>
                                          <p:attrName>ppt_x</p:attrName>
                                        </p:attrNameLst>
                                      </p:cBhvr>
                                      <p:tavLst>
                                        <p:tav tm="0">
                                          <p:val>
                                            <p:strVal val="ppt_x"/>
                                          </p:val>
                                        </p:tav>
                                        <p:tav tm="100000">
                                          <p:val>
                                            <p:strVal val="ppt_x"/>
                                          </p:val>
                                        </p:tav>
                                      </p:tavLst>
                                    </p:anim>
                                    <p:anim calcmode="lin" valueType="num">
                                      <p:cBhvr additive="base">
                                        <p:cTn id="14" dur="500"/>
                                        <p:tgtEl>
                                          <p:spTgt spid="20"/>
                                        </p:tgtEl>
                                        <p:attrNameLst>
                                          <p:attrName>ppt_y</p:attrName>
                                        </p:attrNameLst>
                                      </p:cBhvr>
                                      <p:tavLst>
                                        <p:tav tm="0">
                                          <p:val>
                                            <p:strVal val="ppt_y"/>
                                          </p:val>
                                        </p:tav>
                                        <p:tav tm="100000">
                                          <p:val>
                                            <p:strVal val="1+ppt_h/2"/>
                                          </p:val>
                                        </p:tav>
                                      </p:tavLst>
                                    </p:anim>
                                    <p:set>
                                      <p:cBhvr>
                                        <p:cTn id="1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8"/>
                                        </p:tgtEl>
                                        <p:attrNameLst>
                                          <p:attrName>ppt_x</p:attrName>
                                        </p:attrNameLst>
                                      </p:cBhvr>
                                      <p:tavLst>
                                        <p:tav tm="0">
                                          <p:val>
                                            <p:strVal val="ppt_x"/>
                                          </p:val>
                                        </p:tav>
                                        <p:tav tm="100000">
                                          <p:val>
                                            <p:strVal val="ppt_x"/>
                                          </p:val>
                                        </p:tav>
                                      </p:tavLst>
                                    </p:anim>
                                    <p:anim calcmode="lin" valueType="num">
                                      <p:cBhvr additive="base">
                                        <p:cTn id="28" dur="500"/>
                                        <p:tgtEl>
                                          <p:spTgt spid="18"/>
                                        </p:tgtEl>
                                        <p:attrNameLst>
                                          <p:attrName>ppt_y</p:attrName>
                                        </p:attrNameLst>
                                      </p:cBhvr>
                                      <p:tavLst>
                                        <p:tav tm="0">
                                          <p:val>
                                            <p:strVal val="ppt_y"/>
                                          </p:val>
                                        </p:tav>
                                        <p:tav tm="100000">
                                          <p:val>
                                            <p:strVal val="1+ppt_h/2"/>
                                          </p:val>
                                        </p:tav>
                                      </p:tavLst>
                                    </p:anim>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3"/>
                                        </p:tgtEl>
                                        <p:attrNameLst>
                                          <p:attrName>ppt_x</p:attrName>
                                        </p:attrNameLst>
                                      </p:cBhvr>
                                      <p:tavLst>
                                        <p:tav tm="0">
                                          <p:val>
                                            <p:strVal val="ppt_x"/>
                                          </p:val>
                                        </p:tav>
                                        <p:tav tm="100000">
                                          <p:val>
                                            <p:strVal val="ppt_x"/>
                                          </p:val>
                                        </p:tav>
                                      </p:tavLst>
                                    </p:anim>
                                    <p:anim calcmode="lin" valueType="num">
                                      <p:cBhvr additive="base">
                                        <p:cTn id="35" dur="500"/>
                                        <p:tgtEl>
                                          <p:spTgt spid="23"/>
                                        </p:tgtEl>
                                        <p:attrNameLst>
                                          <p:attrName>ppt_y</p:attrName>
                                        </p:attrNameLst>
                                      </p:cBhvr>
                                      <p:tavLst>
                                        <p:tav tm="0">
                                          <p:val>
                                            <p:strVal val="ppt_y"/>
                                          </p:val>
                                        </p:tav>
                                        <p:tav tm="100000">
                                          <p:val>
                                            <p:strVal val="1+ppt_h/2"/>
                                          </p:val>
                                        </p:tav>
                                      </p:tavLst>
                                    </p:anim>
                                    <p:set>
                                      <p:cBhvr>
                                        <p:cTn id="3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4"/>
                                        </p:tgtEl>
                                        <p:attrNameLst>
                                          <p:attrName>ppt_x</p:attrName>
                                        </p:attrNameLst>
                                      </p:cBhvr>
                                      <p:tavLst>
                                        <p:tav tm="0">
                                          <p:val>
                                            <p:strVal val="ppt_x"/>
                                          </p:val>
                                        </p:tav>
                                        <p:tav tm="100000">
                                          <p:val>
                                            <p:strVal val="ppt_x"/>
                                          </p:val>
                                        </p:tav>
                                      </p:tavLst>
                                    </p:anim>
                                    <p:anim calcmode="lin" valueType="num">
                                      <p:cBhvr additive="base">
                                        <p:cTn id="42" dur="500"/>
                                        <p:tgtEl>
                                          <p:spTgt spid="24"/>
                                        </p:tgtEl>
                                        <p:attrNameLst>
                                          <p:attrName>ppt_y</p:attrName>
                                        </p:attrNameLst>
                                      </p:cBhvr>
                                      <p:tavLst>
                                        <p:tav tm="0">
                                          <p:val>
                                            <p:strVal val="ppt_y"/>
                                          </p:val>
                                        </p:tav>
                                        <p:tav tm="100000">
                                          <p:val>
                                            <p:strVal val="1+ppt_h/2"/>
                                          </p:val>
                                        </p:tav>
                                      </p:tavLst>
                                    </p:anim>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27"/>
                                        </p:tgtEl>
                                        <p:attrNameLst>
                                          <p:attrName>ppt_x</p:attrName>
                                        </p:attrNameLst>
                                      </p:cBhvr>
                                      <p:tavLst>
                                        <p:tav tm="0">
                                          <p:val>
                                            <p:strVal val="ppt_x"/>
                                          </p:val>
                                        </p:tav>
                                        <p:tav tm="100000">
                                          <p:val>
                                            <p:strVal val="ppt_x"/>
                                          </p:val>
                                        </p:tav>
                                      </p:tavLst>
                                    </p:anim>
                                    <p:anim calcmode="lin" valueType="num">
                                      <p:cBhvr additive="base">
                                        <p:cTn id="63" dur="500"/>
                                        <p:tgtEl>
                                          <p:spTgt spid="27"/>
                                        </p:tgtEl>
                                        <p:attrNameLst>
                                          <p:attrName>ppt_y</p:attrName>
                                        </p:attrNameLst>
                                      </p:cBhvr>
                                      <p:tavLst>
                                        <p:tav tm="0">
                                          <p:val>
                                            <p:strVal val="ppt_y"/>
                                          </p:val>
                                        </p:tav>
                                        <p:tav tm="100000">
                                          <p:val>
                                            <p:strVal val="1+ppt_h/2"/>
                                          </p:val>
                                        </p:tav>
                                      </p:tavLst>
                                    </p:anim>
                                    <p:set>
                                      <p:cBhvr>
                                        <p:cTn id="6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26"/>
                                        </p:tgtEl>
                                        <p:attrNameLst>
                                          <p:attrName>ppt_x</p:attrName>
                                        </p:attrNameLst>
                                      </p:cBhvr>
                                      <p:tavLst>
                                        <p:tav tm="0">
                                          <p:val>
                                            <p:strVal val="ppt_x"/>
                                          </p:val>
                                        </p:tav>
                                        <p:tav tm="100000">
                                          <p:val>
                                            <p:strVal val="ppt_x"/>
                                          </p:val>
                                        </p:tav>
                                      </p:tavLst>
                                    </p:anim>
                                    <p:anim calcmode="lin" valueType="num">
                                      <p:cBhvr additive="base">
                                        <p:cTn id="70" dur="500"/>
                                        <p:tgtEl>
                                          <p:spTgt spid="26"/>
                                        </p:tgtEl>
                                        <p:attrNameLst>
                                          <p:attrName>ppt_y</p:attrName>
                                        </p:attrNameLst>
                                      </p:cBhvr>
                                      <p:tavLst>
                                        <p:tav tm="0">
                                          <p:val>
                                            <p:strVal val="ppt_y"/>
                                          </p:val>
                                        </p:tav>
                                        <p:tav tm="100000">
                                          <p:val>
                                            <p:strVal val="1+ppt_h/2"/>
                                          </p:val>
                                        </p:tav>
                                      </p:tavLst>
                                    </p:anim>
                                    <p:set>
                                      <p:cBhvr>
                                        <p:cTn id="7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9"/>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grpId="0" nodeType="clickEffect">
                                  <p:stCondLst>
                                    <p:cond delay="0"/>
                                  </p:stCondLst>
                                  <p:childTnLst>
                                    <p:anim calcmode="lin" valueType="num">
                                      <p:cBhvr additive="base">
                                        <p:cTn id="76" dur="500"/>
                                        <p:tgtEl>
                                          <p:spTgt spid="29"/>
                                        </p:tgtEl>
                                        <p:attrNameLst>
                                          <p:attrName>ppt_x</p:attrName>
                                        </p:attrNameLst>
                                      </p:cBhvr>
                                      <p:tavLst>
                                        <p:tav tm="0">
                                          <p:val>
                                            <p:strVal val="ppt_x"/>
                                          </p:val>
                                        </p:tav>
                                        <p:tav tm="100000">
                                          <p:val>
                                            <p:strVal val="ppt_x"/>
                                          </p:val>
                                        </p:tav>
                                      </p:tavLst>
                                    </p:anim>
                                    <p:anim calcmode="lin" valueType="num">
                                      <p:cBhvr additive="base">
                                        <p:cTn id="77" dur="500"/>
                                        <p:tgtEl>
                                          <p:spTgt spid="29"/>
                                        </p:tgtEl>
                                        <p:attrNameLst>
                                          <p:attrName>ppt_y</p:attrName>
                                        </p:attrNameLst>
                                      </p:cBhvr>
                                      <p:tavLst>
                                        <p:tav tm="0">
                                          <p:val>
                                            <p:strVal val="ppt_y"/>
                                          </p:val>
                                        </p:tav>
                                        <p:tav tm="100000">
                                          <p:val>
                                            <p:strVal val="1+ppt_h/2"/>
                                          </p:val>
                                        </p:tav>
                                      </p:tavLst>
                                    </p:anim>
                                    <p:set>
                                      <p:cBhvr>
                                        <p:cTn id="7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 Theo em đi bộ ở đâu là an toàn nhất?</a:t>
            </a:r>
            <a:endParaRPr lang="en-US" sz="4000" b="1">
              <a:solidFill>
                <a:srgbClr val="4F81BD">
                  <a:lumMod val="50000"/>
                </a:srgbClr>
              </a:solidFill>
              <a:latin typeface="Times New Roman" pitchFamily="18" charset="0"/>
              <a:cs typeface="Times New Roman" pitchFamily="18" charset="0"/>
            </a:endParaRPr>
          </a:p>
        </p:txBody>
      </p:sp>
      <p:sp>
        <p:nvSpPr>
          <p:cNvPr id="4" name="Left Arrow 3">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1" y="2503929"/>
            <a:ext cx="4666662"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1. Lề đường bên trái</a:t>
            </a:r>
            <a:endParaRPr lang="vi-VN" sz="4000" b="1">
              <a:latin typeface="Times New Roman" pitchFamily="18" charset="0"/>
              <a:cs typeface="Times New Roman" pitchFamily="18" charset="0"/>
            </a:endParaRPr>
          </a:p>
        </p:txBody>
      </p:sp>
      <p:sp>
        <p:nvSpPr>
          <p:cNvPr id="8" name="TextBox 7"/>
          <p:cNvSpPr txBox="1"/>
          <p:nvPr/>
        </p:nvSpPr>
        <p:spPr>
          <a:xfrm>
            <a:off x="1274251" y="3182893"/>
            <a:ext cx="4419800"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2. Giữa lòng đường</a:t>
            </a:r>
            <a:endParaRPr lang="vi-VN" sz="4000" b="1">
              <a:latin typeface="Times New Roman" pitchFamily="18" charset="0"/>
              <a:cs typeface="Times New Roman" pitchFamily="18" charset="0"/>
            </a:endParaRPr>
          </a:p>
        </p:txBody>
      </p:sp>
      <p:sp>
        <p:nvSpPr>
          <p:cNvPr id="9" name="TextBox 8"/>
          <p:cNvSpPr txBox="1"/>
          <p:nvPr/>
        </p:nvSpPr>
        <p:spPr>
          <a:xfrm>
            <a:off x="1274251" y="3881647"/>
            <a:ext cx="6297237"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3. Vỉa hè, lề đường bên phải</a:t>
            </a: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32804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par>
                          <p:cTn id="9" fill="hold">
                            <p:stCondLst>
                              <p:cond delay="2000"/>
                            </p:stCondLst>
                            <p:childTnLst>
                              <p:par>
                                <p:cTn id="10" presetID="26" presetClass="emph" presetSubtype="0" repeatCount="5000" fill="hold" grpId="0"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nextCondLst>
                <p:cond evt="onClick" delay="0">
                  <p:tgtEl>
                    <p:spTgt spid="6"/>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flipH="1">
            <a:off x="827584" y="2420888"/>
            <a:ext cx="7848873" cy="2708434"/>
          </a:xfrm>
          <a:prstGeom prst="rect">
            <a:avLst/>
          </a:prstGeom>
          <a:noFill/>
        </p:spPr>
        <p:txBody>
          <a:bodyPr wrap="square" rtlCol="0">
            <a:spAutoFit/>
          </a:bodyPr>
          <a:lstStyle/>
          <a:p>
            <a:pPr algn="ctr"/>
            <a:r>
              <a:rPr lang="en-US" sz="5000" b="1" u="sng" dirty="0" smtClean="0">
                <a:solidFill>
                  <a:srgbClr val="FF0000"/>
                </a:solidFill>
                <a:latin typeface="Times New Roman" pitchFamily="18" charset="0"/>
                <a:cs typeface="Times New Roman" pitchFamily="18" charset="0"/>
              </a:rPr>
              <a:t>GÓI CÂU HỎI SỐ 1: </a:t>
            </a:r>
            <a:endParaRPr lang="en-US" sz="5000" b="1" u="sng" dirty="0" smtClean="0">
              <a:solidFill>
                <a:srgbClr val="FF0000"/>
              </a:solidFill>
              <a:latin typeface="Times New Roman" pitchFamily="18" charset="0"/>
              <a:cs typeface="Times New Roman" pitchFamily="18" charset="0"/>
            </a:endParaRPr>
          </a:p>
          <a:p>
            <a:pPr algn="ctr"/>
            <a:endParaRPr lang="en-US" sz="7000" b="1" u="sng" dirty="0" smtClean="0">
              <a:solidFill>
                <a:srgbClr val="FF0000"/>
              </a:solidFill>
              <a:latin typeface="Times New Roman" pitchFamily="18" charset="0"/>
              <a:cs typeface="Times New Roman" pitchFamily="18" charset="0"/>
            </a:endParaRPr>
          </a:p>
          <a:p>
            <a:pPr algn="ctr"/>
            <a:r>
              <a:rPr lang="en-US" sz="5000" b="1" dirty="0" smtClean="0">
                <a:solidFill>
                  <a:srgbClr val="002060"/>
                </a:solidFill>
                <a:latin typeface="Times New Roman" pitchFamily="18" charset="0"/>
                <a:cs typeface="Times New Roman" pitchFamily="18" charset="0"/>
              </a:rPr>
              <a:t>GỒM </a:t>
            </a:r>
            <a:r>
              <a:rPr lang="en-US" sz="5000" b="1" dirty="0" smtClean="0">
                <a:solidFill>
                  <a:srgbClr val="002060"/>
                </a:solidFill>
                <a:latin typeface="Times New Roman" pitchFamily="18" charset="0"/>
                <a:cs typeface="Times New Roman" pitchFamily="18" charset="0"/>
              </a:rPr>
              <a:t>10 CÂU HỎI</a:t>
            </a:r>
            <a:endParaRPr lang="en-US" sz="5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29607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Theo em chơi đùa ở đâu là an toàn nhất?</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1" y="2503929"/>
            <a:ext cx="7733912"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1. Trên hè phố và dưới lòng đường</a:t>
            </a:r>
            <a:endParaRPr lang="vi-VN" sz="4000" b="1">
              <a:latin typeface="Times New Roman" pitchFamily="18" charset="0"/>
              <a:cs typeface="Times New Roman" pitchFamily="18" charset="0"/>
            </a:endParaRPr>
          </a:p>
        </p:txBody>
      </p:sp>
      <p:sp>
        <p:nvSpPr>
          <p:cNvPr id="8" name="TextBox 7"/>
          <p:cNvSpPr txBox="1"/>
          <p:nvPr/>
        </p:nvSpPr>
        <p:spPr>
          <a:xfrm>
            <a:off x="1274251" y="3429000"/>
            <a:ext cx="4202817"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2. Trong công viên</a:t>
            </a:r>
            <a:endParaRPr lang="vi-VN" sz="4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2048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Khi đi xe máy cùng người lớn cần làm gì để đảm bảo an toàn?</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56872" y="3152001"/>
            <a:ext cx="6070893"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Đội mũ bảo hiểm, ngồi ngay ngắn</a:t>
            </a:r>
            <a:endParaRPr lang="vi-VN" sz="3000" b="1">
              <a:latin typeface="Times New Roman" pitchFamily="18" charset="0"/>
              <a:cs typeface="Times New Roman" pitchFamily="18" charset="0"/>
            </a:endParaRPr>
          </a:p>
        </p:txBody>
      </p:sp>
      <p:sp>
        <p:nvSpPr>
          <p:cNvPr id="8" name="TextBox 7"/>
          <p:cNvSpPr txBox="1"/>
          <p:nvPr/>
        </p:nvSpPr>
        <p:spPr>
          <a:xfrm>
            <a:off x="1274251" y="3933056"/>
            <a:ext cx="6731330"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Không đội mũ, ngồi không ngay ngắn</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77876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89248" y="-1089249"/>
            <a:ext cx="6858000" cy="9036499"/>
          </a:xfrm>
          <a:prstGeom prst="rect">
            <a:avLst/>
          </a:prstGeom>
        </p:spPr>
      </p:pic>
      <p:sp>
        <p:nvSpPr>
          <p:cNvPr id="2" name="TextBox 1"/>
          <p:cNvSpPr txBox="1"/>
          <p:nvPr/>
        </p:nvSpPr>
        <p:spPr>
          <a:xfrm flipH="1">
            <a:off x="797942" y="764704"/>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4</a:t>
            </a:r>
            <a:r>
              <a:rPr lang="en-US" sz="4000" b="1" smtClean="0">
                <a:solidFill>
                  <a:srgbClr val="4F81BD">
                    <a:lumMod val="50000"/>
                  </a:srgbClr>
                </a:solidFill>
                <a:latin typeface="Times New Roman" pitchFamily="18" charset="0"/>
                <a:cs typeface="Times New Roman" pitchFamily="18" charset="0"/>
              </a:rPr>
              <a:t>: Khi ngồi xe máy cùng người lớn, các bé ngồi phía trước người lớn có an toàn không?</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0" y="3065791"/>
            <a:ext cx="3004349"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Không an toàn</a:t>
            </a:r>
            <a:endParaRPr lang="vi-VN" sz="3000" b="1">
              <a:latin typeface="Times New Roman" pitchFamily="18" charset="0"/>
              <a:cs typeface="Times New Roman" pitchFamily="18" charset="0"/>
            </a:endParaRPr>
          </a:p>
        </p:txBody>
      </p:sp>
      <p:sp>
        <p:nvSpPr>
          <p:cNvPr id="8" name="TextBox 7"/>
          <p:cNvSpPr txBox="1"/>
          <p:nvPr/>
        </p:nvSpPr>
        <p:spPr>
          <a:xfrm>
            <a:off x="1291810" y="3731741"/>
            <a:ext cx="236314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Có an toàn</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00848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5: Khi đi tàu thuyền trên sông cháu phải làm gì?</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67877" y="3065791"/>
            <a:ext cx="7936788"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Đứng lên đi lại trên thuyền, chơi đùa với bạn</a:t>
            </a:r>
            <a:endParaRPr lang="vi-VN" sz="3000" b="1">
              <a:latin typeface="Times New Roman" pitchFamily="18" charset="0"/>
              <a:cs typeface="Times New Roman" pitchFamily="18" charset="0"/>
            </a:endParaRPr>
          </a:p>
        </p:txBody>
      </p:sp>
      <p:sp>
        <p:nvSpPr>
          <p:cNvPr id="8" name="TextBox 7"/>
          <p:cNvSpPr txBox="1"/>
          <p:nvPr/>
        </p:nvSpPr>
        <p:spPr>
          <a:xfrm>
            <a:off x="899925" y="3731741"/>
            <a:ext cx="636103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Ngồi yên và mặc áo phao bảo hiểm.</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6986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6</a:t>
            </a:r>
            <a:r>
              <a:rPr lang="en-US" sz="4000" b="1" smtClean="0">
                <a:solidFill>
                  <a:srgbClr val="4F81BD">
                    <a:lumMod val="50000"/>
                  </a:srgbClr>
                </a:solidFill>
                <a:latin typeface="Times New Roman" pitchFamily="18" charset="0"/>
                <a:cs typeface="Times New Roman" pitchFamily="18" charset="0"/>
              </a:rPr>
              <a:t>: Người điều khiển xe đạp được chở mấy người?</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3690434"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Được chở  2 người.</a:t>
            </a:r>
            <a:endParaRPr lang="vi-VN" sz="3000" b="1">
              <a:latin typeface="Times New Roman" pitchFamily="18" charset="0"/>
              <a:cs typeface="Times New Roman" pitchFamily="18" charset="0"/>
            </a:endParaRPr>
          </a:p>
        </p:txBody>
      </p:sp>
      <p:sp>
        <p:nvSpPr>
          <p:cNvPr id="8" name="TextBox 7"/>
          <p:cNvSpPr txBox="1"/>
          <p:nvPr/>
        </p:nvSpPr>
        <p:spPr>
          <a:xfrm>
            <a:off x="899925" y="3393843"/>
            <a:ext cx="4224233"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Chỉ được chở 1 người.</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12426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FF0000"/>
                </a:solidFill>
                <a:latin typeface="Times New Roman" pitchFamily="18" charset="0"/>
                <a:cs typeface="Times New Roman" pitchFamily="18" charset="0"/>
              </a:rPr>
              <a:t>CÂU </a:t>
            </a:r>
            <a:r>
              <a:rPr lang="en-US" sz="4000" b="1" smtClean="0">
                <a:solidFill>
                  <a:srgbClr val="FF0000"/>
                </a:solidFill>
                <a:latin typeface="Times New Roman" pitchFamily="18" charset="0"/>
                <a:cs typeface="Times New Roman" pitchFamily="18" charset="0"/>
              </a:rPr>
              <a:t>7: Hãy kể tên các loại xe có 2 bánh?</a:t>
            </a:r>
            <a:endParaRPr lang="en-US" sz="4000" b="1">
              <a:solidFill>
                <a:srgbClr val="FF0000"/>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316586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Xe đạp, xe máy.</a:t>
            </a:r>
            <a:endParaRPr lang="vi-VN" sz="3000" b="1">
              <a:latin typeface="Times New Roman" pitchFamily="18" charset="0"/>
              <a:cs typeface="Times New Roman" pitchFamily="18" charset="0"/>
            </a:endParaRPr>
          </a:p>
        </p:txBody>
      </p:sp>
      <p:sp>
        <p:nvSpPr>
          <p:cNvPr id="8" name="TextBox 7"/>
          <p:cNvSpPr txBox="1"/>
          <p:nvPr/>
        </p:nvSpPr>
        <p:spPr>
          <a:xfrm>
            <a:off x="899925" y="3393843"/>
            <a:ext cx="4427430"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Xe ô tô, xe máy, xe đạp.</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36845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Các loại xe nào được ưu tiên vượt đèn đỏ?</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962162" cy="1015663"/>
          </a:xfrm>
          <a:prstGeom prst="rect">
            <a:avLst/>
          </a:prstGeom>
          <a:noFill/>
        </p:spPr>
        <p:txBody>
          <a:bodyPr wrap="none" rtlCol="0">
            <a:spAutoFit/>
          </a:bodyPr>
          <a:lstStyle/>
          <a:p>
            <a:pPr marL="514350" indent="-514350">
              <a:buAutoNum type="arabicPeriod"/>
            </a:pPr>
            <a:r>
              <a:rPr lang="en-US" sz="3000" b="1" smtClean="0">
                <a:solidFill>
                  <a:prstClr val="black"/>
                </a:solidFill>
                <a:latin typeface="Times New Roman" pitchFamily="18" charset="0"/>
                <a:cs typeface="Times New Roman" pitchFamily="18" charset="0"/>
              </a:rPr>
              <a:t>Xe cứu thương, xe khách, xe cứu hỏa,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công an làm nhiệm vụ.</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5" y="3727365"/>
            <a:ext cx="517160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Xe cứu thương</a:t>
            </a:r>
            <a:r>
              <a:rPr lang="en-US" sz="3000" b="1" smtClean="0">
                <a:solidFill>
                  <a:prstClr val="black"/>
                </a:solidFill>
                <a:latin typeface="Times New Roman" pitchFamily="18" charset="0"/>
                <a:cs typeface="Times New Roman" pitchFamily="18" charset="0"/>
              </a:rPr>
              <a:t>, </a:t>
            </a:r>
            <a:r>
              <a:rPr lang="en-US" sz="3000" b="1">
                <a:solidFill>
                  <a:prstClr val="black"/>
                </a:solidFill>
                <a:latin typeface="Times New Roman" pitchFamily="18" charset="0"/>
                <a:cs typeface="Times New Roman" pitchFamily="18" charset="0"/>
              </a:rPr>
              <a:t>xe cứu hỏa, </a:t>
            </a:r>
            <a:endParaRPr lang="en-US" sz="3000" b="1" smtClean="0">
              <a:solidFill>
                <a:prstClr val="black"/>
              </a:solidFill>
              <a:latin typeface="Times New Roman" pitchFamily="18" charset="0"/>
              <a:cs typeface="Times New Roman" pitchFamily="18" charset="0"/>
            </a:endParaRP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a:t>
            </a:r>
            <a:r>
              <a:rPr lang="en-US" sz="3000" b="1">
                <a:solidFill>
                  <a:prstClr val="black"/>
                </a:solidFill>
                <a:latin typeface="Times New Roman" pitchFamily="18" charset="0"/>
                <a:cs typeface="Times New Roman" pitchFamily="18" charset="0"/>
              </a:rPr>
              <a:t>công an làm nhiệm vụ</a:t>
            </a:r>
            <a:r>
              <a:rPr lang="en-US" sz="3000" b="1" smtClean="0">
                <a:solidFill>
                  <a:prstClr val="black"/>
                </a:solidFill>
                <a:latin typeface="Times New Roman" pitchFamily="18" charset="0"/>
                <a:cs typeface="Times New Roman" pitchFamily="18" charset="0"/>
              </a:rPr>
              <a:t>.</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474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2999"/>
            <a:ext cx="6858000" cy="9144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9: Những việc không được làm khi bé ngồi trên ô tô?</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141425"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Không thò đầu, thò tay ra ngoài,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chạy nhảy trên xe.</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5" y="3727365"/>
            <a:ext cx="5788764"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Được </a:t>
            </a:r>
            <a:r>
              <a:rPr lang="en-US" sz="3000" b="1">
                <a:solidFill>
                  <a:prstClr val="black"/>
                </a:solidFill>
                <a:latin typeface="Times New Roman" pitchFamily="18" charset="0"/>
                <a:cs typeface="Times New Roman" pitchFamily="18" charset="0"/>
              </a:rPr>
              <a:t>thò đầu, thò tay ra ngoài, </a:t>
            </a:r>
          </a:p>
          <a:p>
            <a:pPr lvl="0"/>
            <a:r>
              <a:rPr lang="en-US" sz="3000" b="1">
                <a:solidFill>
                  <a:prstClr val="black"/>
                </a:solidFill>
                <a:latin typeface="Times New Roman" pitchFamily="18" charset="0"/>
                <a:cs typeface="Times New Roman" pitchFamily="18" charset="0"/>
              </a:rPr>
              <a:t>      chạy nhảy trên xe</a:t>
            </a:r>
            <a:r>
              <a:rPr lang="en-US" sz="3000" b="1" smtClean="0">
                <a:solidFill>
                  <a:prstClr val="black"/>
                </a:solidFill>
                <a:latin typeface="Times New Roman" pitchFamily="18" charset="0"/>
                <a:cs typeface="Times New Roman" pitchFamily="18" charset="0"/>
              </a:rPr>
              <a:t>.</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555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Khi muốn sang đường bé phải làm gì?</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4443845" cy="553998"/>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Tự ý chạy sang đường.</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7513595" cy="553998"/>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Phải đợi bố, mẹ, người lớn dắt qua đường.</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6611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11: Khi lên xuống xe ô tô bé phải làm như thế nào?</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883616"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Đợi xe dừng lại, quan sát không chen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lẫn xô đẩy xuống xe từ từ.</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695696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Xô đẩy, chen lẫn, nhảy vội vàng xuống </a:t>
            </a: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khi xe chưa dừng lại.</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9089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7020272" y="422378"/>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524315" y="422378"/>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1</a:t>
            </a:r>
            <a:endParaRPr lang="vi-VN" sz="2500" b="1">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699792" y="422378"/>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2</a:t>
            </a:r>
            <a:endParaRPr lang="vi-VN" sz="2500" b="1">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788024" y="422378"/>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8</a:t>
            </a:r>
            <a:endParaRPr lang="vi-VN" sz="2500" b="1">
              <a:latin typeface="Times New Roman" pitchFamily="18" charset="0"/>
              <a:cs typeface="Times New Roman" pitchFamily="18" charset="0"/>
            </a:endParaRPr>
          </a:p>
        </p:txBody>
      </p:sp>
      <p:sp>
        <p:nvSpPr>
          <p:cNvPr id="24" name="Flowchart: Connector 23"/>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a:t>
            </a:r>
            <a:r>
              <a:rPr lang="en-US" sz="2500" b="1" smtClean="0">
                <a:latin typeface="Times New Roman" pitchFamily="18" charset="0"/>
                <a:cs typeface="Times New Roman" pitchFamily="18" charset="0"/>
                <a:hlinkClick r:id="rId7" action="ppaction://hlinksldjump"/>
              </a:rPr>
              <a:t>:</a:t>
            </a:r>
            <a:r>
              <a:rPr lang="en-US" sz="2500" b="1" smtClean="0">
                <a:latin typeface="Times New Roman" pitchFamily="18" charset="0"/>
                <a:cs typeface="Times New Roman" pitchFamily="18" charset="0"/>
              </a:rPr>
              <a:t> 6</a:t>
            </a:r>
            <a:endParaRPr lang="vi-VN" sz="2500" b="1">
              <a:latin typeface="Times New Roman" pitchFamily="18" charset="0"/>
              <a:cs typeface="Times New Roman" pitchFamily="18" charset="0"/>
            </a:endParaRPr>
          </a:p>
        </p:txBody>
      </p:sp>
      <p:sp>
        <p:nvSpPr>
          <p:cNvPr id="25" name="Flowchart: Connector 24">
            <a:hlinkClick r:id="rId8"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7</a:t>
            </a:r>
            <a:endParaRPr lang="vi-VN" sz="2500" b="1">
              <a:latin typeface="Times New Roman" pitchFamily="18" charset="0"/>
              <a:cs typeface="Times New Roman" pitchFamily="18" charset="0"/>
            </a:endParaRPr>
          </a:p>
        </p:txBody>
      </p:sp>
      <p:sp>
        <p:nvSpPr>
          <p:cNvPr id="27" name="Flowchart: Connector 26">
            <a:hlinkClick r:id="rId9"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0"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10</a:t>
            </a:r>
            <a:endParaRPr lang="vi-VN" sz="2500" b="1">
              <a:latin typeface="Times New Roman" pitchFamily="18" charset="0"/>
              <a:cs typeface="Times New Roman" pitchFamily="18" charset="0"/>
            </a:endParaRPr>
          </a:p>
        </p:txBody>
      </p:sp>
      <p:sp>
        <p:nvSpPr>
          <p:cNvPr id="3" name="Oval 2"/>
          <p:cNvSpPr/>
          <p:nvPr/>
        </p:nvSpPr>
        <p:spPr>
          <a:xfrm>
            <a:off x="395536" y="2788490"/>
            <a:ext cx="1856971" cy="16810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CÂU 5</a:t>
            </a:r>
            <a:endParaRPr 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2367063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21"/>
                                        </p:tgtEl>
                                      </p:cBhvr>
                                    </p:animEffect>
                                    <p:anim calcmode="lin" valueType="num">
                                      <p:cBhvr>
                                        <p:cTn id="13" dur="1000"/>
                                        <p:tgtEl>
                                          <p:spTgt spid="21"/>
                                        </p:tgtEl>
                                        <p:attrNameLst>
                                          <p:attrName>ppt_x</p:attrName>
                                        </p:attrNameLst>
                                      </p:cBhvr>
                                      <p:tavLst>
                                        <p:tav tm="0">
                                          <p:val>
                                            <p:strVal val="ppt_x"/>
                                          </p:val>
                                        </p:tav>
                                        <p:tav tm="100000">
                                          <p:val>
                                            <p:strVal val="ppt_x"/>
                                          </p:val>
                                        </p:tav>
                                      </p:tavLst>
                                    </p:anim>
                                    <p:anim calcmode="lin" valueType="num">
                                      <p:cBhvr>
                                        <p:cTn id="14" dur="1000"/>
                                        <p:tgtEl>
                                          <p:spTgt spid="21"/>
                                        </p:tgtEl>
                                        <p:attrNameLst>
                                          <p:attrName>ppt_y</p:attrName>
                                        </p:attrNameLst>
                                      </p:cBhvr>
                                      <p:tavLst>
                                        <p:tav tm="0">
                                          <p:val>
                                            <p:strVal val="ppt_y"/>
                                          </p:val>
                                        </p:tav>
                                        <p:tav tm="100000">
                                          <p:val>
                                            <p:strVal val="ppt_y+.1"/>
                                          </p:val>
                                        </p:tav>
                                      </p:tavLst>
                                    </p:anim>
                                    <p:set>
                                      <p:cBhvr>
                                        <p:cTn id="1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6" presetClass="exit" presetSubtype="21" fill="hold" grpId="0" nodeType="clickEffect">
                                  <p:stCondLst>
                                    <p:cond delay="0"/>
                                  </p:stCondLst>
                                  <p:childTnLst>
                                    <p:animEffect transition="out" filter="barn(inVertic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16" presetClass="exit" presetSubtype="21" fill="hold" grpId="0" nodeType="clickEffect">
                                  <p:stCondLst>
                                    <p:cond delay="0"/>
                                  </p:stCondLst>
                                  <p:childTnLst>
                                    <p:animEffect transition="out" filter="barn(inVertical)">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0" nodeType="clickEffect">
                                  <p:stCondLst>
                                    <p:cond delay="0"/>
                                  </p:stCondLst>
                                  <p:childTnLst>
                                    <p:animEffect transition="out" filter="barn(inVertical)">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6" presetClass="exit" presetSubtype="21" fill="hold" grpId="0" nodeType="clickEffect">
                                  <p:stCondLst>
                                    <p:cond delay="0"/>
                                  </p:stCondLst>
                                  <p:childTnLst>
                                    <p:animEffect transition="out" filter="barn(inVertical)">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8" grpId="0" animBg="1"/>
      <p:bldP spid="19" grpId="1" animBg="1"/>
      <p:bldP spid="20" grpId="0" animBg="1"/>
      <p:bldP spid="21" grpId="0" animBg="1"/>
      <p:bldP spid="22" grpId="0" animBg="1"/>
      <p:bldP spid="24" grpId="0" animBg="1"/>
      <p:bldP spid="25" grpId="0" animBg="1"/>
      <p:bldP spid="27" grpId="0" animBg="1"/>
      <p:bldP spid="2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8" y="-1143000"/>
            <a:ext cx="6857999" cy="9144002"/>
          </a:xfrm>
          <a:prstGeom prst="rect">
            <a:avLst/>
          </a:prstGeom>
        </p:spPr>
      </p:pic>
      <p:sp>
        <p:nvSpPr>
          <p:cNvPr id="2" name="TextBox 1"/>
          <p:cNvSpPr txBox="1"/>
          <p:nvPr/>
        </p:nvSpPr>
        <p:spPr>
          <a:xfrm flipH="1">
            <a:off x="755574" y="1206570"/>
            <a:ext cx="7501756" cy="2554545"/>
          </a:xfrm>
          <a:prstGeom prst="rect">
            <a:avLst/>
          </a:prstGeom>
          <a:noFill/>
        </p:spPr>
        <p:txBody>
          <a:bodyPr wrap="square" rtlCol="0">
            <a:spAutoFit/>
          </a:bodyPr>
          <a:lstStyle/>
          <a:p>
            <a:pPr algn="ctr"/>
            <a:r>
              <a:rPr lang="en-US" sz="4000" b="1" smtClean="0">
                <a:solidFill>
                  <a:schemeClr val="accent1">
                    <a:lumMod val="50000"/>
                  </a:schemeClr>
                </a:solidFill>
                <a:latin typeface="Times New Roman" pitchFamily="18" charset="0"/>
                <a:cs typeface="Times New Roman" pitchFamily="18" charset="0"/>
              </a:rPr>
              <a:t>CÂU 1: Khi đèn tín hiệu giao thông có màu đỏ bật lên các phương tiện giao thông được phép đi tiếp đúng hay sai?</a:t>
            </a:r>
            <a:endParaRPr lang="en-US" sz="4000" b="1">
              <a:solidFill>
                <a:schemeClr val="accent1">
                  <a:lumMod val="50000"/>
                </a:schemeClr>
              </a:solidFill>
              <a:latin typeface="Times New Roman" pitchFamily="18" charset="0"/>
              <a:cs typeface="Times New Roman" pitchFamily="18" charset="0"/>
            </a:endParaRPr>
          </a:p>
        </p:txBody>
      </p:sp>
      <p:sp>
        <p:nvSpPr>
          <p:cNvPr id="4" name="Left Arrow 3">
            <a:hlinkClick r:id="rId3"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03070"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73133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07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8" restart="whenNotActive" fill="hold" evtFilter="cancelBubble" nodeType="interactiveSeq">
                <p:stCondLst>
                  <p:cond evt="onClick" delay="0">
                    <p:tgtEl>
                      <p:spTgt spid="10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9177" y="-1006812"/>
            <a:ext cx="6858000" cy="8871625"/>
          </a:xfrm>
          <a:prstGeom prst="rect">
            <a:avLst/>
          </a:prstGeom>
        </p:spPr>
      </p:pic>
      <p:sp>
        <p:nvSpPr>
          <p:cNvPr id="2" name="TextBox 1"/>
          <p:cNvSpPr txBox="1"/>
          <p:nvPr/>
        </p:nvSpPr>
        <p:spPr>
          <a:xfrm flipH="1">
            <a:off x="971598" y="1206570"/>
            <a:ext cx="7200801" cy="255454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2: Khi đèn tín hiệu giao thông có màu xanh bật lên các phương tiện giao thông được phép đi tiếp đúng hay sai?</a:t>
            </a:r>
            <a:endParaRPr lang="en-US" sz="4000" b="1">
              <a:solidFill>
                <a:srgbClr val="FF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094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3: Khi đi bộ qua đường bé phải nắm tay người lớn dắt qua đường đúng hay sai?</a:t>
            </a:r>
            <a:endParaRPr lang="en-US" sz="4000" b="1">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96877"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8650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4: Các bé được phép chơi đùa dưới lòng, lề đường đúng hay sai?</a:t>
            </a:r>
            <a:endParaRPr lang="en-US" sz="4000" b="1">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4998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1"/>
            <a:ext cx="6858000" cy="9144003"/>
          </a:xfrm>
          <a:prstGeom prst="rect">
            <a:avLst/>
          </a:prstGeom>
        </p:spPr>
      </p:pic>
      <p:sp>
        <p:nvSpPr>
          <p:cNvPr id="2" name="TextBox 1"/>
          <p:cNvSpPr txBox="1"/>
          <p:nvPr/>
        </p:nvSpPr>
        <p:spPr>
          <a:xfrm flipH="1">
            <a:off x="971598" y="1206570"/>
            <a:ext cx="7200801" cy="132343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5: Xe đạp được phép trở nhiều người đúng hay sai?</a:t>
            </a:r>
            <a:endParaRPr lang="en-US" sz="4000" b="1">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0591" y="4814118"/>
            <a:ext cx="1550242"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4752" y="4871969"/>
            <a:ext cx="1550242"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7668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1030</Words>
  <Application>Microsoft Office PowerPoint</Application>
  <PresentationFormat>On-screen Show (4:3)</PresentationFormat>
  <Paragraphs>151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Techsi.vn</cp:lastModifiedBy>
  <cp:revision>57</cp:revision>
  <dcterms:created xsi:type="dcterms:W3CDTF">2020-12-24T12:43:18Z</dcterms:created>
  <dcterms:modified xsi:type="dcterms:W3CDTF">2023-06-14T17:38:27Z</dcterms:modified>
</cp:coreProperties>
</file>