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9" r:id="rId3"/>
    <p:sldId id="270" r:id="rId4"/>
    <p:sldId id="257" r:id="rId5"/>
    <p:sldId id="272" r:id="rId6"/>
    <p:sldId id="261" r:id="rId7"/>
    <p:sldId id="263" r:id="rId8"/>
    <p:sldId id="264" r:id="rId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CC"/>
    <a:srgbClr val="FF3300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660"/>
  </p:normalViewPr>
  <p:slideViewPr>
    <p:cSldViewPr>
      <p:cViewPr varScale="1">
        <p:scale>
          <a:sx n="86" d="100"/>
          <a:sy n="86" d="100"/>
        </p:scale>
        <p:origin x="1554" y="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01CB9E-C3F6-41D0-AA1A-41F55CE1169E}" type="datetimeFigureOut">
              <a:rPr lang="en-US" smtClean="0"/>
              <a:t>6/14/2023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AE386-1972-4741-BD30-0465A1FF65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21450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01CB9E-C3F6-41D0-AA1A-41F55CE1169E}" type="datetimeFigureOut">
              <a:rPr lang="en-US" smtClean="0"/>
              <a:t>6/14/2023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AE386-1972-4741-BD30-0465A1FF65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4235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01CB9E-C3F6-41D0-AA1A-41F55CE1169E}" type="datetimeFigureOut">
              <a:rPr lang="en-US" smtClean="0"/>
              <a:t>6/14/2023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AE386-1972-4741-BD30-0465A1FF65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18607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01CB9E-C3F6-41D0-AA1A-41F55CE1169E}" type="datetimeFigureOut">
              <a:rPr lang="en-US" smtClean="0"/>
              <a:t>6/14/2023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AE386-1972-4741-BD30-0465A1FF65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18289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01CB9E-C3F6-41D0-AA1A-41F55CE1169E}" type="datetimeFigureOut">
              <a:rPr lang="en-US" smtClean="0"/>
              <a:t>6/14/2023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AE386-1972-4741-BD30-0465A1FF65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70891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01CB9E-C3F6-41D0-AA1A-41F55CE1169E}" type="datetimeFigureOut">
              <a:rPr lang="en-US" smtClean="0"/>
              <a:t>6/14/2023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AE386-1972-4741-BD30-0465A1FF65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16369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01CB9E-C3F6-41D0-AA1A-41F55CE1169E}" type="datetimeFigureOut">
              <a:rPr lang="en-US" smtClean="0"/>
              <a:t>6/14/2023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AE386-1972-4741-BD30-0465A1FF65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62988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01CB9E-C3F6-41D0-AA1A-41F55CE1169E}" type="datetimeFigureOut">
              <a:rPr lang="en-US" smtClean="0"/>
              <a:t>6/14/2023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AE386-1972-4741-BD30-0465A1FF65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17638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01CB9E-C3F6-41D0-AA1A-41F55CE1169E}" type="datetimeFigureOut">
              <a:rPr lang="en-US" smtClean="0"/>
              <a:t>6/14/2023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AE386-1972-4741-BD30-0465A1FF65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49575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01CB9E-C3F6-41D0-AA1A-41F55CE1169E}" type="datetimeFigureOut">
              <a:rPr lang="en-US" smtClean="0"/>
              <a:t>6/14/2023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AE386-1972-4741-BD30-0465A1FF65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53738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01CB9E-C3F6-41D0-AA1A-41F55CE1169E}" type="datetimeFigureOut">
              <a:rPr lang="en-US" smtClean="0"/>
              <a:t>6/14/2023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AE386-1972-4741-BD30-0465A1FF65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90061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01CB9E-C3F6-41D0-AA1A-41F55CE1169E}" type="datetimeFigureOut">
              <a:rPr lang="en-US" smtClean="0"/>
              <a:t>6/14/2023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BAE386-1972-4741-BD30-0465A1FF65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29850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media" Target="../media/media2.mp3"/><Relationship Id="rId7" Type="http://schemas.openxmlformats.org/officeDocument/2006/relationships/image" Target="../media/image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.jp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.mp3"/><Relationship Id="rId9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media" Target="../media/media4.mp3"/><Relationship Id="rId7" Type="http://schemas.openxmlformats.org/officeDocument/2006/relationships/image" Target="../media/image12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1.jp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4.mp3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581400" y="18288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7" name="WordArt 4"/>
          <p:cNvSpPr>
            <a:spLocks noChangeArrowheads="1" noChangeShapeType="1" noTextEdit="1"/>
          </p:cNvSpPr>
          <p:nvPr/>
        </p:nvSpPr>
        <p:spPr bwMode="auto">
          <a:xfrm>
            <a:off x="457200" y="304800"/>
            <a:ext cx="8323263" cy="3189753"/>
          </a:xfrm>
          <a:prstGeom prst="rect">
            <a:avLst/>
          </a:prstGeom>
        </p:spPr>
        <p:txBody>
          <a:bodyPr spcFirstLastPara="1" wrap="none" numCol="1" fromWordArt="1">
            <a:prstTxWarp prst="textArchUp">
              <a:avLst>
                <a:gd name="adj" fmla="val 10800004"/>
              </a:avLst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600" kern="10" dirty="0">
              <a:ln w="9525">
                <a:solidFill>
                  <a:srgbClr val="CC99FF"/>
                </a:solidFill>
                <a:round/>
                <a:headEnd/>
                <a:tailEnd/>
              </a:ln>
              <a:solidFill>
                <a:srgbClr val="0000FF"/>
              </a:solidFill>
              <a:effectLst>
                <a:outerShdw dist="53882" dir="2700000" algn="ctr" rotWithShape="0">
                  <a:srgbClr val="9999FF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057400" y="1751856"/>
            <a:ext cx="67230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 ĐỘNG 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NHẬN BIẾT PHÂN BIỆT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286000" y="5812176"/>
            <a:ext cx="640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2023 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2024</a:t>
            </a:r>
            <a:endParaRPr lang="en-US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151063" y="690780"/>
            <a:ext cx="66294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700" dirty="0">
                <a:solidFill>
                  <a:srgbClr val="002060"/>
                </a:solidFill>
                <a:latin typeface="+mj-lt"/>
              </a:rPr>
              <a:t>UBND QUẬN LONG BIÊN</a:t>
            </a:r>
          </a:p>
          <a:p>
            <a:pPr algn="ctr"/>
            <a:r>
              <a:rPr lang="vi-VN" sz="1700" b="1" dirty="0">
                <a:solidFill>
                  <a:srgbClr val="002060"/>
                </a:solidFill>
                <a:latin typeface="+mj-lt"/>
              </a:rPr>
              <a:t>TRƯỜNG </a:t>
            </a:r>
            <a:r>
              <a:rPr lang="en-US" sz="17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MN HOA </a:t>
            </a:r>
            <a:r>
              <a:rPr lang="en-US" sz="17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MỘC LAN</a:t>
            </a:r>
            <a:endParaRPr lang="en-US" sz="17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286000" y="3028375"/>
            <a:ext cx="672306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vuông</a:t>
            </a:r>
            <a:endParaRPr lang="en-US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Huyến</a:t>
            </a:r>
            <a:endParaRPr lang="en-US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Lứa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tuổi: Nhà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24</a:t>
            </a:r>
            <a:r>
              <a:rPr lang="vi-VN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-36 tháng</a:t>
            </a:r>
          </a:p>
          <a:p>
            <a:pPr algn="ctr"/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gian: 12-15 phút.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5623B3E3-39E4-4411-9874-87401E7721CB}"/>
              </a:ext>
            </a:extLst>
          </p:cNvPr>
          <p:cNvCxnSpPr/>
          <p:nvPr/>
        </p:nvCxnSpPr>
        <p:spPr>
          <a:xfrm>
            <a:off x="4495800" y="1295400"/>
            <a:ext cx="18288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1798308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152401"/>
            <a:ext cx="7924800" cy="1219200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I- MỤC ĐÍCH-YÊU CẦU:</a:t>
            </a:r>
            <a:endParaRPr lang="en-US" sz="4000" dirty="0">
              <a:solidFill>
                <a:srgbClr val="CC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58800" y="1600200"/>
            <a:ext cx="7696200" cy="3810000"/>
          </a:xfrm>
        </p:spPr>
        <p:txBody>
          <a:bodyPr>
            <a:noAutofit/>
          </a:bodyPr>
          <a:lstStyle/>
          <a:p>
            <a:pPr lvl="2" algn="l"/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</a:t>
            </a:r>
            <a:r>
              <a:rPr lang="vi-VN" sz="28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Kiến thức</a:t>
            </a:r>
            <a:r>
              <a:rPr lang="vi-VN" sz="28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l"/>
            <a:r>
              <a:rPr lang="vi-VN" sz="2400" dirty="0">
                <a:solidFill>
                  <a:schemeClr val="tx1"/>
                </a:solidFill>
                <a:latin typeface="+mj-lt"/>
              </a:rPr>
              <a:t>- Trẻ biết tên gọi , nhận biết, phân biệt được hình vuông.</a:t>
            </a:r>
          </a:p>
          <a:p>
            <a:pPr lvl="2" algn="l"/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</a:t>
            </a:r>
            <a:r>
              <a:rPr lang="vi-VN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Kỹ năng</a:t>
            </a:r>
            <a:r>
              <a:rPr lang="vi-VN" sz="28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l"/>
            <a:r>
              <a:rPr lang="vi-VN" sz="2400" dirty="0">
                <a:solidFill>
                  <a:schemeClr val="tx1"/>
                </a:solidFill>
                <a:latin typeface="+mj-lt"/>
              </a:rPr>
              <a:t>- Rèn kỹ năng nhận biết hình theo yêu cầu.</a:t>
            </a:r>
          </a:p>
          <a:p>
            <a:pPr lvl="2" algn="l"/>
            <a:r>
              <a:rPr lang="en-US" sz="2800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</a:t>
            </a:r>
            <a:r>
              <a:rPr lang="vi-VN" sz="2800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Thái độ:</a:t>
            </a:r>
          </a:p>
          <a:p>
            <a:pPr algn="l"/>
            <a:r>
              <a:rPr lang="vi-VN" sz="2400" dirty="0">
                <a:solidFill>
                  <a:schemeClr val="tx1"/>
                </a:solidFill>
                <a:latin typeface="+mj-lt"/>
              </a:rPr>
              <a:t>- Trẻ ngoan, hứng thú tham gia hoạt động.</a:t>
            </a:r>
          </a:p>
          <a:p>
            <a:pPr algn="l"/>
            <a:r>
              <a:rPr lang="vi-VN" sz="2400" dirty="0">
                <a:solidFill>
                  <a:schemeClr val="tx1"/>
                </a:solidFill>
                <a:latin typeface="+mj-lt"/>
              </a:rPr>
              <a:t>- Trẻ giữ gìn đồ chơi,cất dọn đồ chơi sau khi chơi</a:t>
            </a:r>
          </a:p>
        </p:txBody>
      </p:sp>
    </p:spTree>
    <p:extLst>
      <p:ext uri="{BB962C8B-B14F-4D97-AF65-F5344CB8AC3E}">
        <p14:creationId xmlns:p14="http://schemas.microsoft.com/office/powerpoint/2010/main" val="3517837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57400" y="228600"/>
            <a:ext cx="4038600" cy="1142999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II- CHUẨN BỊ:</a:t>
            </a:r>
            <a:endParaRPr lang="en-US" sz="4000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76400" y="1384299"/>
            <a:ext cx="7086600" cy="4267200"/>
          </a:xfrm>
        </p:spPr>
        <p:txBody>
          <a:bodyPr>
            <a:noAutofit/>
          </a:bodyPr>
          <a:lstStyle/>
          <a:p>
            <a:pPr lvl="2" algn="l"/>
            <a:r>
              <a:rPr lang="en-US" sz="28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8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8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8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800" dirty="0">
              <a:solidFill>
                <a:schemeClr val="accent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l"/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Búp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l"/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tết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l"/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l"/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2" algn="l"/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8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09730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[Nhạc không lời] Voi làm xiếc beat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552950" y="3414713"/>
            <a:ext cx="38100" cy="28575"/>
          </a:xfrm>
          <a:prstGeom prst="rect">
            <a:avLst/>
          </a:prstGeom>
        </p:spPr>
      </p:pic>
      <p:pic>
        <p:nvPicPr>
          <p:cNvPr id="8" name="[Nhạc không lời] Voi làm xiếc beat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552950" y="3414713"/>
            <a:ext cx="38100" cy="2857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93750" y="3622464"/>
            <a:ext cx="7848600" cy="9571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</a:pPr>
            <a:r>
              <a:rPr lang="pt-BR" sz="2800" b="1" dirty="0">
                <a:solidFill>
                  <a:srgbClr val="CC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Ổn định tổ chức:</a:t>
            </a:r>
            <a:endParaRPr lang="en-US" sz="2800" dirty="0">
              <a:solidFill>
                <a:srgbClr val="CC00CC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dắt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685925" y="2466038"/>
            <a:ext cx="5734050" cy="6096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4000" b="1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III. CÁCH TIẾN HÀNH:</a:t>
            </a:r>
            <a:endParaRPr lang="pt-BR" sz="4000" b="1" dirty="0">
              <a:solidFill>
                <a:srgbClr val="00B05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V.A – Bé Chúc Tế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505200" y="5029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1537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7123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609600" y="0"/>
            <a:ext cx="8077200" cy="16958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3">
              <a:lnSpc>
                <a:spcPct val="115000"/>
              </a:lnSpc>
            </a:pPr>
            <a:r>
              <a:rPr lang="pt-BR" sz="2800" b="1" dirty="0">
                <a:solidFill>
                  <a:srgbClr val="FF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Phương pháp hình thức tổ chức:  </a:t>
            </a:r>
          </a:p>
          <a:p>
            <a:r>
              <a:rPr lang="vi-VN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* Nhận biết hình vuông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vi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Sắp đến Tết rồi, bà có gói bánh chưng và tặng cho bạn búp bê 1 chiếc. Búp bê được bà tặng cho 1 chiếc bánh hình gì?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00" t="15201" r="9200" b="13999"/>
          <a:stretch/>
        </p:blipFill>
        <p:spPr>
          <a:xfrm>
            <a:off x="1981200" y="1828800"/>
            <a:ext cx="4953000" cy="449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03624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23218" cy="6858000"/>
          </a:xfrm>
        </p:spPr>
      </p:pic>
      <p:sp>
        <p:nvSpPr>
          <p:cNvPr id="6" name="TextBox 5"/>
          <p:cNvSpPr txBox="1"/>
          <p:nvPr/>
        </p:nvSpPr>
        <p:spPr>
          <a:xfrm>
            <a:off x="1143000" y="871538"/>
            <a:ext cx="6858000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đàm thoại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Cô đưa bánh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trưng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hình vuông hỏi trẻ tên hình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màu sắc?</a:t>
            </a:r>
          </a:p>
          <a:p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Cho trẻ sờ đường bao hình vuông. (có cạnh thẳng, không lăn được)</a:t>
            </a:r>
          </a:p>
          <a:p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Cô tặng cho bạn búp bê chiếc bánh hình vuông cô để vào chiếc hộp hình vuông.</a:t>
            </a:r>
          </a:p>
          <a:p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Cô gọi cá nhân trẻ lên chọn bánh hình vuông để tặng bạn búp bê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(Yêu cầu trẻ để bánh hình vuông sang chỗ bạn búp bê)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Mỗi câu hỏi, yêu cầu mời  4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 trẻ lên thực hiện.</a:t>
            </a:r>
          </a:p>
        </p:txBody>
      </p:sp>
    </p:spTree>
    <p:extLst>
      <p:ext uri="{BB962C8B-B14F-4D97-AF65-F5344CB8AC3E}">
        <p14:creationId xmlns:p14="http://schemas.microsoft.com/office/powerpoint/2010/main" val="33254721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[Nhạc không lời] Chú mèo con beat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552950" y="3414713"/>
            <a:ext cx="38100" cy="28575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33350" y="228600"/>
            <a:ext cx="891540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Trò chơi: Thi xem ai nhanh</a:t>
            </a:r>
            <a:endParaRPr lang="vi-VN" sz="28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Cô phát cho mỗi trẻ một rổ có hình vuông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hình tròn</a:t>
            </a:r>
          </a:p>
          <a:p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Cho trẻ chơi trò chơi" thi xem ai nhanh”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Lần 1: Trẻ giơ hình tròn giống cô.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Lần 2: Trẻ chọn hình tròn theo yêu cầu của cô trẻ nói tên hình và màu sắc.</a:t>
            </a:r>
          </a:p>
          <a:p>
            <a:r>
              <a:rPr lang="vi-VN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Trò chơi: Ai tinh mắt hơn</a:t>
            </a:r>
            <a:endParaRPr lang="vi-VN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Cô cho trẻ tìm đồ vật có hình vuông ở trong lớp.</a:t>
            </a:r>
          </a:p>
          <a:p>
            <a:r>
              <a:rPr lang="vi-VN" sz="2800" b="1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Trò chơi: Đi siêu thi</a:t>
            </a:r>
            <a:endParaRPr lang="vi-VN" sz="2800" b="1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 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Cô cho trẻ đi siêu thị mua hình vuông theo đúng màu sắc cô yêu cầu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Chúc Tết [ Beat Chuẩn ]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105400" y="5029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0876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156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57200" y="3124200"/>
            <a:ext cx="64770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pt-BR" sz="3200" b="1" dirty="0">
                <a:solidFill>
                  <a:srgbClr val="FF00FF"/>
                </a:solidFill>
                <a:latin typeface="Times New Roman"/>
                <a:ea typeface="Times New Roman"/>
              </a:rPr>
              <a:t>3. Kết thúc:</a:t>
            </a:r>
            <a:r>
              <a:rPr lang="pt-BR" sz="3200" dirty="0">
                <a:solidFill>
                  <a:srgbClr val="FF00FF"/>
                </a:solidFill>
                <a:latin typeface="Times New Roman"/>
                <a:ea typeface="Times New Roman"/>
              </a:rPr>
              <a:t> </a:t>
            </a:r>
          </a:p>
          <a:p>
            <a:pPr lvl="0" algn="ctr"/>
            <a:endParaRPr lang="pt-BR" sz="2400" dirty="0">
              <a:solidFill>
                <a:srgbClr val="FF00FF"/>
              </a:solidFill>
              <a:latin typeface="Times New Roman"/>
              <a:ea typeface="Times New Roman"/>
            </a:endParaRPr>
          </a:p>
          <a:p>
            <a:pPr lvl="0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khen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ngợi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pt-BR" sz="2400" dirty="0">
              <a:solidFill>
                <a:srgbClr val="FF00FF"/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450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957</TotalTime>
  <Words>329</Words>
  <Application>Microsoft Office PowerPoint</Application>
  <PresentationFormat>On-screen Show (4:3)</PresentationFormat>
  <Paragraphs>49</Paragraphs>
  <Slides>8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Arial</vt:lpstr>
      <vt:lpstr>Calibri</vt:lpstr>
      <vt:lpstr>Times New Roman</vt:lpstr>
      <vt:lpstr>Office Theme</vt:lpstr>
      <vt:lpstr>PowerPoint Presentation</vt:lpstr>
      <vt:lpstr>I- MỤC ĐÍCH-YÊU CẦU:</vt:lpstr>
      <vt:lpstr>II- CHUẨN BỊ: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huy_ctn</dc:creator>
  <cp:lastModifiedBy>Techsi.vn</cp:lastModifiedBy>
  <cp:revision>53</cp:revision>
  <dcterms:created xsi:type="dcterms:W3CDTF">2018-10-24T06:04:39Z</dcterms:created>
  <dcterms:modified xsi:type="dcterms:W3CDTF">2023-06-14T18:15:16Z</dcterms:modified>
</cp:coreProperties>
</file>