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75" r:id="rId5"/>
    <p:sldId id="276" r:id="rId6"/>
    <p:sldId id="270" r:id="rId7"/>
    <p:sldId id="271" r:id="rId8"/>
    <p:sldId id="267" r:id="rId9"/>
    <p:sldId id="261" r:id="rId10"/>
    <p:sldId id="262" r:id="rId11"/>
    <p:sldId id="268" r:id="rId12"/>
    <p:sldId id="263" r:id="rId13"/>
    <p:sldId id="264" r:id="rId14"/>
    <p:sldId id="265" r:id="rId15"/>
    <p:sldId id="266" r:id="rId16"/>
    <p:sldId id="274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1339-18D0-45DA-AD2B-9DEEDB9F2D2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6939-8624-4155-A3A0-3E5E7EE8A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291" y="25146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PHÁT TRIỂN NGÔN NGỮ 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Arian"/>
              </a:rPr>
              <a:t>Truyện</a:t>
            </a:r>
            <a:r>
              <a:rPr lang="en-US" sz="3600" dirty="0">
                <a:solidFill>
                  <a:srgbClr val="7030A0"/>
                </a:solidFill>
                <a:latin typeface="Arian"/>
              </a:rPr>
              <a:t> : </a:t>
            </a:r>
            <a:r>
              <a:rPr lang="en-US" sz="3600" dirty="0" err="1">
                <a:solidFill>
                  <a:srgbClr val="7030A0"/>
                </a:solidFill>
                <a:latin typeface="Arian"/>
              </a:rPr>
              <a:t>Thỏ</a:t>
            </a:r>
            <a:r>
              <a:rPr lang="en-US" sz="3600" dirty="0">
                <a:solidFill>
                  <a:srgbClr val="7030A0"/>
                </a:solidFill>
                <a:latin typeface="Ari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n"/>
              </a:rPr>
              <a:t>nói</a:t>
            </a:r>
            <a:r>
              <a:rPr lang="en-US" sz="3600" dirty="0">
                <a:solidFill>
                  <a:srgbClr val="7030A0"/>
                </a:solidFill>
                <a:latin typeface="Arian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Arian"/>
              </a:rPr>
              <a:t>dối</a:t>
            </a:r>
            <a:r>
              <a:rPr lang="en-US" sz="3600" dirty="0">
                <a:solidFill>
                  <a:srgbClr val="7030A0"/>
                </a:solidFill>
                <a:latin typeface="Arian"/>
              </a:rPr>
              <a:t> </a:t>
            </a:r>
            <a:endParaRPr lang="vi-VN" sz="3600" dirty="0">
              <a:solidFill>
                <a:srgbClr val="7030A0"/>
              </a:solidFill>
              <a:latin typeface="Arian"/>
            </a:endParaRPr>
          </a:p>
          <a:p>
            <a:pPr algn="ctr"/>
            <a:r>
              <a:rPr lang="vi-VN" sz="3600" dirty="0">
                <a:solidFill>
                  <a:srgbClr val="7030A0"/>
                </a:solidFill>
              </a:rPr>
              <a:t>Lứa tuổi : 4- 5 </a:t>
            </a:r>
            <a:r>
              <a:rPr lang="vi-VN" sz="3600">
                <a:solidFill>
                  <a:srgbClr val="7030A0"/>
                </a:solidFill>
              </a:rPr>
              <a:t>tuổi 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E1E3C-EDBE-932C-2348-10E2B863B454}"/>
              </a:ext>
            </a:extLst>
          </p:cNvPr>
          <p:cNvSpPr txBox="1"/>
          <p:nvPr/>
        </p:nvSpPr>
        <p:spPr>
          <a:xfrm>
            <a:off x="2105891" y="49161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UBND QUẬN LONG BIÊN</a:t>
            </a:r>
          </a:p>
          <a:p>
            <a:pPr algn="ctr"/>
            <a:r>
              <a:rPr lang="en-US"/>
              <a:t>TRƯỜNG MẦM NON HOA MỘC LAN</a:t>
            </a:r>
          </a:p>
        </p:txBody>
      </p:sp>
    </p:spTree>
    <p:extLst>
      <p:ext uri="{BB962C8B-B14F-4D97-AF65-F5344CB8AC3E}">
        <p14:creationId xmlns:p14="http://schemas.microsoft.com/office/powerpoint/2010/main" val="178841721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9143999" cy="68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199" y="0"/>
            <a:ext cx="3733799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thịt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mày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chừa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khoác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đ</a:t>
            </a:r>
            <a:r>
              <a:rPr lang="en-US" sz="2400" dirty="0">
                <a:solidFill>
                  <a:srgbClr val="FF0000"/>
                </a:solidFill>
              </a:rPr>
              <a:t>i  </a:t>
            </a:r>
          </a:p>
        </p:txBody>
      </p:sp>
    </p:spTree>
    <p:extLst>
      <p:ext uri="{BB962C8B-B14F-4D97-AF65-F5344CB8AC3E}">
        <p14:creationId xmlns:p14="http://schemas.microsoft.com/office/powerpoint/2010/main" val="335445956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3526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5804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5" y="491836"/>
            <a:ext cx="900853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10200" y="1676400"/>
            <a:ext cx="3733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Cháu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lỗi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bác</a:t>
            </a:r>
            <a:r>
              <a:rPr lang="en-US" sz="2400" dirty="0">
                <a:solidFill>
                  <a:srgbClr val="FF0000"/>
                </a:solidFill>
              </a:rPr>
              <a:t> , </a:t>
            </a:r>
            <a:r>
              <a:rPr lang="en-US" sz="2400" dirty="0" err="1">
                <a:solidFill>
                  <a:srgbClr val="FF0000"/>
                </a:solidFill>
              </a:rPr>
              <a:t>từ</a:t>
            </a:r>
            <a:r>
              <a:rPr lang="en-US" sz="2400" dirty="0">
                <a:solidFill>
                  <a:srgbClr val="FF0000"/>
                </a:solidFill>
              </a:rPr>
              <a:t> nay </a:t>
            </a:r>
            <a:r>
              <a:rPr lang="en-US" sz="2400" dirty="0" err="1">
                <a:solidFill>
                  <a:srgbClr val="FF0000"/>
                </a:solidFill>
              </a:rPr>
              <a:t>cháu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dối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nữa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3439" y="457200"/>
            <a:ext cx="68645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Tìm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nội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dung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câu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chuyện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99309" y="1137377"/>
            <a:ext cx="6172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chuyện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85453" y="2133600"/>
            <a:ext cx="618605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</a:rPr>
              <a:t>Thỏ</a:t>
            </a:r>
            <a:r>
              <a:rPr lang="en-US" sz="2800" dirty="0">
                <a:solidFill>
                  <a:srgbClr val="FFFF00"/>
                </a:solidFill>
              </a:rPr>
              <a:t> con </a:t>
            </a:r>
            <a:r>
              <a:rPr lang="vi-VN" sz="2800" dirty="0">
                <a:solidFill>
                  <a:srgbClr val="FFFF00"/>
                </a:solidFill>
              </a:rPr>
              <a:t>đã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nói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dối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mọi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ng</a:t>
            </a:r>
            <a:r>
              <a:rPr lang="vi-VN" sz="2800" dirty="0">
                <a:solidFill>
                  <a:srgbClr val="FFFF00"/>
                </a:solidFill>
              </a:rPr>
              <a:t>ười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vi-VN" sz="2800" dirty="0">
                <a:solidFill>
                  <a:srgbClr val="FFFF00"/>
                </a:solidFill>
              </a:rPr>
              <a:t>đ</a:t>
            </a:r>
            <a:r>
              <a:rPr lang="en-US" sz="2800" dirty="0" err="1">
                <a:solidFill>
                  <a:srgbClr val="FFFF00"/>
                </a:solidFill>
              </a:rPr>
              <a:t>iều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gì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33439" y="3200400"/>
            <a:ext cx="613807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F0"/>
                </a:solidFill>
              </a:rPr>
              <a:t>Khi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thấy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mọi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ng</a:t>
            </a:r>
            <a:r>
              <a:rPr lang="vi-VN" sz="2800" dirty="0">
                <a:solidFill>
                  <a:srgbClr val="00B0F0"/>
                </a:solidFill>
              </a:rPr>
              <a:t>ười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chạy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ra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cứu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mình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thỏ</a:t>
            </a:r>
            <a:r>
              <a:rPr lang="en-US" sz="2800" dirty="0">
                <a:solidFill>
                  <a:srgbClr val="00B0F0"/>
                </a:solidFill>
              </a:rPr>
              <a:t> con </a:t>
            </a:r>
            <a:r>
              <a:rPr lang="en-US" sz="2800" dirty="0" err="1">
                <a:solidFill>
                  <a:srgbClr val="00B0F0"/>
                </a:solidFill>
              </a:rPr>
              <a:t>nh</a:t>
            </a:r>
            <a:r>
              <a:rPr lang="vi-VN" sz="2800" dirty="0">
                <a:solidFill>
                  <a:srgbClr val="00B0F0"/>
                </a:solidFill>
              </a:rPr>
              <a:t>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thế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nào</a:t>
            </a:r>
            <a:r>
              <a:rPr lang="en-US" sz="28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20090" y="4267200"/>
            <a:ext cx="6151417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Tính</a:t>
            </a:r>
            <a:r>
              <a:rPr lang="en-US" sz="2800" dirty="0">
                <a:solidFill>
                  <a:srgbClr val="00B050"/>
                </a:solidFill>
              </a:rPr>
              <a:t> hay </a:t>
            </a:r>
            <a:r>
              <a:rPr lang="en-US" sz="2800" dirty="0" err="1">
                <a:solidFill>
                  <a:srgbClr val="00B050"/>
                </a:solidFill>
              </a:rPr>
              <a:t>nói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dối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vi-VN" sz="2800" dirty="0">
                <a:solidFill>
                  <a:srgbClr val="00B050"/>
                </a:solidFill>
              </a:rPr>
              <a:t>đã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hại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thỏ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B050"/>
                </a:solidFill>
              </a:rPr>
              <a:t>nh</a:t>
            </a:r>
            <a:r>
              <a:rPr lang="vi-VN" sz="2800" dirty="0">
                <a:solidFill>
                  <a:srgbClr val="00B050"/>
                </a:solidFill>
              </a:rPr>
              <a:t>ư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thế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nào</a:t>
            </a:r>
            <a:r>
              <a:rPr lang="en-US" sz="2800" dirty="0">
                <a:solidFill>
                  <a:srgbClr val="00B050"/>
                </a:solidFill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5001" y="5257800"/>
            <a:ext cx="6096507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Rất</a:t>
            </a:r>
            <a:r>
              <a:rPr lang="en-US" sz="2800" dirty="0">
                <a:solidFill>
                  <a:srgbClr val="7030A0"/>
                </a:solidFill>
              </a:rPr>
              <a:t> may </a:t>
            </a:r>
            <a:r>
              <a:rPr lang="en-US" sz="2800" dirty="0" err="1">
                <a:solidFill>
                  <a:srgbClr val="7030A0"/>
                </a:solidFill>
              </a:rPr>
              <a:t>cho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thỏ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khi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thỏ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gặp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ai</a:t>
            </a:r>
            <a:r>
              <a:rPr lang="en-US" sz="2800" dirty="0">
                <a:solidFill>
                  <a:srgbClr val="7030A0"/>
                </a:solidFill>
              </a:rPr>
              <a:t> ? </a:t>
            </a:r>
            <a:r>
              <a:rPr lang="en-US" sz="2800" dirty="0" err="1">
                <a:solidFill>
                  <a:srgbClr val="7030A0"/>
                </a:solidFill>
              </a:rPr>
              <a:t>Thỏ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vi-VN" sz="2800" dirty="0">
                <a:solidFill>
                  <a:srgbClr val="7030A0"/>
                </a:solidFill>
              </a:rPr>
              <a:t>đã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hứa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gì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bác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Gấu</a:t>
            </a:r>
            <a:r>
              <a:rPr lang="en-US" sz="2800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8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9" y="0"/>
            <a:ext cx="9170658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90600" y="2019300"/>
            <a:ext cx="70104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r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út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0869" y="853440"/>
            <a:ext cx="36822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áo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ục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8010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884" y="2106489"/>
            <a:ext cx="7681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ễn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ỏ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ói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ối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3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57" y="2505670"/>
            <a:ext cx="6811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́T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TH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ÚC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GI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Ờ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ỌC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8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5846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Mục đích yêu cầu </a:t>
            </a:r>
          </a:p>
          <a:p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1 .</a:t>
            </a: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Kiến thức :</a:t>
            </a:r>
          </a:p>
          <a:p>
            <a:r>
              <a:rPr lang="vi-VN" sz="2400" dirty="0">
                <a:latin typeface="+mj-lt"/>
              </a:rPr>
              <a:t>Trẻ biết tên </a:t>
            </a:r>
            <a:r>
              <a:rPr lang="en-US" sz="2400" dirty="0" err="1">
                <a:latin typeface="+mj-lt"/>
              </a:rPr>
              <a:t>truyện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Thỏ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dối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 err="1">
                <a:latin typeface="+mj-lt"/>
              </a:rPr>
              <a:t>Tên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trong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truyện</a:t>
            </a:r>
            <a:r>
              <a:rPr lang="en-US" sz="2400" dirty="0">
                <a:latin typeface="+mj-lt"/>
              </a:rPr>
              <a:t> :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thỏ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gấu</a:t>
            </a:r>
            <a:r>
              <a:rPr lang="en-US" sz="2400" dirty="0">
                <a:latin typeface="+mj-lt"/>
              </a:rPr>
              <a:t> , </a:t>
            </a:r>
            <a:r>
              <a:rPr lang="en-US" sz="2400" dirty="0" err="1">
                <a:latin typeface="+mj-lt"/>
              </a:rPr>
              <a:t>ch</a:t>
            </a:r>
            <a:r>
              <a:rPr lang="vi-VN" sz="2400" dirty="0">
                <a:latin typeface="+mj-lt"/>
              </a:rPr>
              <a:t>ó</a:t>
            </a:r>
            <a:r>
              <a:rPr lang="en-US" sz="2400" dirty="0">
                <a:latin typeface="+mj-lt"/>
              </a:rPr>
              <a:t> s</a:t>
            </a:r>
            <a:r>
              <a:rPr lang="vi-VN" sz="2400" dirty="0">
                <a:latin typeface="+mj-lt"/>
              </a:rPr>
              <a:t>ói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Trẻ hiểu nội dung </a:t>
            </a:r>
            <a:r>
              <a:rPr lang="en-US" sz="2400" dirty="0" err="1">
                <a:latin typeface="+mj-lt"/>
              </a:rPr>
              <a:t>câu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chuyện</a:t>
            </a:r>
            <a:r>
              <a:rPr lang="vi-VN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Câu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về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rất</a:t>
            </a:r>
            <a:r>
              <a:rPr lang="en-US" sz="2400" dirty="0">
                <a:latin typeface="+mj-lt"/>
              </a:rPr>
              <a:t> hay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dối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</a:t>
            </a:r>
            <a:r>
              <a:rPr lang="vi-VN" sz="2400" dirty="0">
                <a:latin typeface="+mj-lt"/>
              </a:rPr>
              <a:t>ười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vá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hậu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bị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sói</a:t>
            </a:r>
            <a:r>
              <a:rPr lang="en-US" sz="2400" dirty="0">
                <a:latin typeface="+mj-lt"/>
              </a:rPr>
              <a:t> b</a:t>
            </a:r>
            <a:r>
              <a:rPr lang="vi-VN" sz="2400" dirty="0">
                <a:latin typeface="+mj-lt"/>
              </a:rPr>
              <a:t>ăt</a:t>
            </a:r>
            <a:r>
              <a:rPr lang="en-US" sz="2400" dirty="0">
                <a:latin typeface="+mj-lt"/>
              </a:rPr>
              <a:t> may </a:t>
            </a:r>
            <a:r>
              <a:rPr lang="en-US" sz="2400" dirty="0" err="1">
                <a:latin typeface="+mj-lt"/>
              </a:rPr>
              <a:t>mà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gặp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Gấu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Thỏ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cứu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sống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từ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dối</a:t>
            </a:r>
            <a:r>
              <a:rPr lang="en-US" sz="2400" dirty="0">
                <a:latin typeface="+mj-lt"/>
              </a:rPr>
              <a:t> 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2</a:t>
            </a:r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. Kỹ năn</a:t>
            </a:r>
            <a:r>
              <a:rPr lang="vi-VN" sz="2400" dirty="0">
                <a:latin typeface="+mj-lt"/>
              </a:rPr>
              <a:t>g :</a:t>
            </a:r>
          </a:p>
          <a:p>
            <a:r>
              <a:rPr lang="vi-VN" sz="2400" dirty="0">
                <a:latin typeface="+mj-lt"/>
              </a:rPr>
              <a:t>Rèn trẻ kỹ năng, biết trả lời câu hỏi to, rõ ràng</a:t>
            </a:r>
          </a:p>
          <a:p>
            <a:r>
              <a:rPr lang="vi-VN" sz="2400" dirty="0">
                <a:latin typeface="+mj-lt"/>
              </a:rPr>
              <a:t>Rèn trẻ kỹ năng ghi nhớ </a:t>
            </a:r>
          </a:p>
          <a:p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3. Giáo dục </a:t>
            </a:r>
          </a:p>
          <a:p>
            <a:r>
              <a:rPr lang="en-US" sz="2400" dirty="0" err="1">
                <a:latin typeface="+mj-lt"/>
              </a:rPr>
              <a:t>Trẻ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thà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nói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dối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không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trêu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đùa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mọi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</a:t>
            </a:r>
            <a:r>
              <a:rPr lang="vi-VN" sz="2400" dirty="0">
                <a:latin typeface="+mj-lt"/>
              </a:rPr>
              <a:t>ười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II. Chuẩn bị :</a:t>
            </a:r>
          </a:p>
          <a:p>
            <a:r>
              <a:rPr lang="vi-VN" sz="2400" dirty="0">
                <a:latin typeface="+mj-lt"/>
              </a:rPr>
              <a:t>Đồ dùng </a:t>
            </a:r>
            <a:r>
              <a:rPr lang="en-US" sz="2400" dirty="0" err="1">
                <a:latin typeface="+mj-lt"/>
              </a:rPr>
              <a:t>chung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Bài giảng điện tử trên máy tính</a:t>
            </a:r>
          </a:p>
        </p:txBody>
      </p:sp>
    </p:spTree>
    <p:extLst>
      <p:ext uri="{BB962C8B-B14F-4D97-AF65-F5344CB8AC3E}">
        <p14:creationId xmlns:p14="http://schemas.microsoft.com/office/powerpoint/2010/main" val="14848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3373" y="1828800"/>
            <a:ext cx="5917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ẠT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ỘNG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 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ỨN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TH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5153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9211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313" y="975805"/>
            <a:ext cx="782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d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ượt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ẩy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15005"/>
            <a:ext cx="3505199" cy="368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9565" y="2146667"/>
            <a:ext cx="58639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ạt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động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</a:t>
            </a:r>
          </a:p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565" y="4061936"/>
            <a:ext cx="6081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k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ợp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ời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528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71600" y="1371600"/>
            <a:ext cx="5638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3730" y="1484143"/>
            <a:ext cx="515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ừa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ể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9913" y="2641014"/>
            <a:ext cx="7604174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656254"/>
            <a:ext cx="763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ện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5494"/>
            <a:ext cx="2377440" cy="15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3951134"/>
            <a:ext cx="2407627" cy="18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379" y="2133600"/>
            <a:ext cx="73134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ể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chuy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ện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ần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  </a:t>
            </a:r>
          </a:p>
          <a:p>
            <a:pPr algn="ctr"/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ết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ợp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h</a:t>
            </a:r>
            <a:r>
              <a:rPr lang="vi-VN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ọa</a:t>
            </a:r>
            <a:r>
              <a:rPr lang="en-US" sz="540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5400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9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773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2400" y="304800"/>
            <a:ext cx="35814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Bà</a:t>
            </a:r>
            <a:r>
              <a:rPr lang="en-US" sz="2400" dirty="0">
                <a:solidFill>
                  <a:srgbClr val="FF0000"/>
                </a:solidFill>
              </a:rPr>
              <a:t> con </a:t>
            </a:r>
            <a:r>
              <a:rPr lang="vi-VN" sz="2400" dirty="0">
                <a:solidFill>
                  <a:srgbClr val="FF0000"/>
                </a:solidFill>
              </a:rPr>
              <a:t>ơ</a:t>
            </a:r>
            <a:r>
              <a:rPr lang="en-US" sz="2400" dirty="0">
                <a:solidFill>
                  <a:srgbClr val="FF0000"/>
                </a:solidFill>
              </a:rPr>
              <a:t>i, </a:t>
            </a:r>
            <a:r>
              <a:rPr lang="en-US" sz="2400" dirty="0" err="1">
                <a:solidFill>
                  <a:srgbClr val="FF0000"/>
                </a:solidFill>
              </a:rPr>
              <a:t>Cứu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cứu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cháu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, </a:t>
            </a:r>
            <a:r>
              <a:rPr lang="en-US" sz="2400" dirty="0" err="1">
                <a:solidFill>
                  <a:srgbClr val="FF0000"/>
                </a:solidFill>
              </a:rPr>
              <a:t>sói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ă</a:t>
            </a:r>
            <a:r>
              <a:rPr lang="en-US" sz="2400" dirty="0">
                <a:solidFill>
                  <a:srgbClr val="FF0000"/>
                </a:solidFill>
              </a:rPr>
              <a:t>n </a:t>
            </a:r>
            <a:r>
              <a:rPr lang="en-US" sz="2400" dirty="0" err="1">
                <a:solidFill>
                  <a:srgbClr val="FF0000"/>
                </a:solidFill>
              </a:rPr>
              <a:t>thịt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cháu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kìa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7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447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20</cp:revision>
  <dcterms:created xsi:type="dcterms:W3CDTF">2021-09-25T08:51:33Z</dcterms:created>
  <dcterms:modified xsi:type="dcterms:W3CDTF">2023-08-06T08:06:39Z</dcterms:modified>
</cp:coreProperties>
</file>