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2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3.xml" ContentType="application/vnd.openxmlformats-officedocument.presentationml.notesSlide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4.xml" ContentType="application/vnd.openxmlformats-officedocument.presentationml.notesSlide+xml"/>
  <Override PartName="/ppt/tags/tag13.xml" ContentType="application/vnd.openxmlformats-officedocument.presentationml.tags+xml"/>
  <Override PartName="/ppt/notesSlides/notesSlide5.xml" ContentType="application/vnd.openxmlformats-officedocument.presentationml.notesSlide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notesSlides/notesSlide6.xml" ContentType="application/vnd.openxmlformats-officedocument.presentationml.notesSlide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notesSlides/notesSlide7.xml" ContentType="application/vnd.openxmlformats-officedocument.presentationml.notesSlide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notesSlides/notesSlide8.xml" ContentType="application/vnd.openxmlformats-officedocument.presentationml.notesSlide+xml"/>
  <Override PartName="/ppt/tags/tag24.xml" ContentType="application/vnd.openxmlformats-officedocument.presentationml.tags+xml"/>
  <Override PartName="/ppt/notesSlides/notesSlide9.xml" ContentType="application/vnd.openxmlformats-officedocument.presentationml.notesSlide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notesSlides/notesSlide10.xml" ContentType="application/vnd.openxmlformats-officedocument.presentationml.notesSlide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notesSlides/notesSlide11.xml" ContentType="application/vnd.openxmlformats-officedocument.presentationml.notesSlide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77" r:id="rId2"/>
    <p:sldId id="267" r:id="rId3"/>
    <p:sldId id="264" r:id="rId4"/>
    <p:sldId id="417" r:id="rId5"/>
    <p:sldId id="268" r:id="rId6"/>
    <p:sldId id="269" r:id="rId7"/>
    <p:sldId id="270" r:id="rId8"/>
    <p:sldId id="257" r:id="rId9"/>
    <p:sldId id="256" r:id="rId10"/>
    <p:sldId id="275" r:id="rId11"/>
    <p:sldId id="266" r:id="rId12"/>
    <p:sldId id="418" r:id="rId13"/>
  </p:sldIdLst>
  <p:sldSz cx="12192000" cy="6858000"/>
  <p:notesSz cx="6858000" cy="9144000"/>
  <p:custDataLst>
    <p:tags r:id="rId1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576" y="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39" d="100"/>
        <a:sy n="139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E57FD2-ACE3-4E12-B094-BA8CF2879D93}" type="datetimeFigureOut">
              <a:rPr lang="zh-CN" altLang="en-US" smtClean="0"/>
              <a:t>2024/1/16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717019-9FE0-48DA-B0D8-117C5813B5F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39001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17019-9FE0-48DA-B0D8-117C5813B5F0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03621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17019-9FE0-48DA-B0D8-117C5813B5F0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6196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17019-9FE0-48DA-B0D8-117C5813B5F0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248073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17019-9FE0-48DA-B0D8-117C5813B5F0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97973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17019-9FE0-48DA-B0D8-117C5813B5F0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19560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17019-9FE0-48DA-B0D8-117C5813B5F0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852609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17019-9FE0-48DA-B0D8-117C5813B5F0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66652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17019-9FE0-48DA-B0D8-117C5813B5F0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03331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17019-9FE0-48DA-B0D8-117C5813B5F0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16516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17019-9FE0-48DA-B0D8-117C5813B5F0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21792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17019-9FE0-48DA-B0D8-117C5813B5F0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81808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17019-9FE0-48DA-B0D8-117C5813B5F0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752791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A6C7EF1-2138-41C6-8730-10D6E11882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0FC09F9C-4D2D-4822-AA68-23E2F09723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A7B02E1-6600-4516-8212-8E38AFE890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2024/1/16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F0340C5-7E3A-4D5C-B2CA-166D21090A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70C5C68-E650-4A3A-BC49-A01CB023D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 descr="图片包含 事情&#10;&#10;已生成极高可信度的说明">
            <a:extLst>
              <a:ext uri="{FF2B5EF4-FFF2-40B4-BE49-F238E27FC236}">
                <a16:creationId xmlns:a16="http://schemas.microsoft.com/office/drawing/2014/main" id="{0FB86466-89CD-4F69-84E4-5313C587DB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215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:blinds dir="vert"/>
      </p:transition>
    </mc:Choice>
    <mc:Fallback xmlns="" xmlns:a16="http://schemas.microsoft.com/office/drawing/2014/main" xmlns:a14="http://schemas.microsoft.com/office/drawing/2010/main">
      <p:transition spd="slow" advClick="0" advTm="5000">
        <p:blinds dir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AB18831-B750-4360-8DD2-D2C4F0FDE9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A87CC73-9300-42A2-B611-9A0DEE8ED5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D4BC5E6-9192-456B-BB7A-D6FCDC6676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2024/1/16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4B14153-CF16-46D5-8523-7C66A7EEDE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3756B3A-E31B-44BC-A357-73F5EDCEF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72472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:blinds dir="vert"/>
      </p:transition>
    </mc:Choice>
    <mc:Fallback xmlns="" xmlns:a16="http://schemas.microsoft.com/office/drawing/2014/main">
      <p:transition spd="slow" advClick="0" advTm="5000">
        <p:blinds dir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22899807-5192-4098-BAED-6D1B73B393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3B7437E-317E-4E72-BD0F-96424D7DEE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E6BD8EA-D110-4D30-A546-FFE20E67EB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2024/1/16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6A127AD-6044-4EBB-A42A-1074843A5D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489A9E2-4B2F-4974-B7DA-3836DA7911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4840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:blinds dir="vert"/>
      </p:transition>
    </mc:Choice>
    <mc:Fallback xmlns="" xmlns:a16="http://schemas.microsoft.com/office/drawing/2014/main">
      <p:transition spd="slow" advClick="0" advTm="5000">
        <p:blinds dir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6AAE625-CCE1-44F6-895D-5AF7016B33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FA83C3F-BA58-4315-BFDF-E60BCC01F2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20B4E28-BD5D-4F3F-B69C-DBAEC1F219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2024/1/16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C625689-122D-4A42-93C0-0286D12F7C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84B6780-D01C-4C9C-B42E-7A4F26B8D0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958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:blinds dir="vert"/>
      </p:transition>
    </mc:Choice>
    <mc:Fallback xmlns="" xmlns:a16="http://schemas.microsoft.com/office/drawing/2014/main">
      <p:transition spd="slow" advClick="0" advTm="5000">
        <p:blinds dir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6C29D3C-433F-4A63-8FF5-36EE97F0E3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08A0D82-1BDE-4956-BBE7-876EF4C9C3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3A7D608-4FD4-4089-A182-A5B58F7492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2024/1/16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202FDCD-14CB-478B-AB8C-D7E3D4A39A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7912418-15EB-4B02-B1ED-DF9966177A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7218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:blinds dir="vert"/>
      </p:transition>
    </mc:Choice>
    <mc:Fallback xmlns="" xmlns:a16="http://schemas.microsoft.com/office/drawing/2014/main">
      <p:transition spd="slow" advClick="0" advTm="5000">
        <p:blinds dir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F903029-121E-4745-8C82-783089C8CF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BF77133-A399-4B32-9027-6824172CEB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A5C523C-3916-46C6-ABCB-8B86E01D65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42F8245-7E0D-4F5C-BBD9-5BB4B79A74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2024/1/16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405755D-B8AB-449D-BBC4-48ACBBB513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CEEE41F-5F54-4C73-80D9-78344F9BA7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8455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:blinds dir="vert"/>
      </p:transition>
    </mc:Choice>
    <mc:Fallback xmlns="" xmlns:a16="http://schemas.microsoft.com/office/drawing/2014/main">
      <p:transition spd="slow" advClick="0" advTm="5000">
        <p:blinds dir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 userDrawn="1"/>
        </p:nvSpPr>
        <p:spPr>
          <a:xfrm>
            <a:off x="8325228" y="3859375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精美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工作总结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www.1ppt.com/xiazai/zongjie/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工作计划：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www.1ppt.com/xiazai/jihua/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商务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www.1ppt.com/moban/shangwu/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个人简历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www.1ppt.com/xiazai/jianli/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毕业答辩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www.1ppt.com/xiazai/dabian/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工作汇报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www.1ppt.com/xiazai/huibao/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429F8BAA-8A45-4805-B80A-07C8740E2E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67A0A44-AB43-4C74-A603-D8119FB27E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0C131986-E042-4909-B443-8AD60B39F2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7A9DF9E6-93A8-41DA-9AFE-F1AD163BAE2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FA105C94-063B-410A-9E78-B933C70542C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532ED612-40B6-40D5-9AB6-A5756E735A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2024/1/16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F0CBC1E-B6EE-4097-952D-830B41F13F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558DC997-89AA-47B6-AC9E-9DABE64D8C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4414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:blinds dir="vert"/>
      </p:transition>
    </mc:Choice>
    <mc:Fallback xmlns="" xmlns:a16="http://schemas.microsoft.com/office/drawing/2014/main">
      <p:transition spd="slow" advClick="0" advTm="5000">
        <p:blinds dir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01FA586-1609-48FE-8744-41F3E00127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1E871FBC-BFBC-4554-93E0-667EBD3B7D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2024/1/16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9E473339-3CF2-40AF-A7A8-247F02DFDF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B04E57B-F9FF-4C6E-BAB0-34397F82D4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9234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:blinds dir="vert"/>
      </p:transition>
    </mc:Choice>
    <mc:Fallback xmlns="" xmlns:a16="http://schemas.microsoft.com/office/drawing/2014/main">
      <p:transition spd="slow" advClick="0" advTm="5000">
        <p:blinds dir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C12E0898-CC0E-4ABE-B003-4FEE96EA14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2024/1/16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E871EC42-DDD9-4E80-962A-12A36157D2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D90195A-C088-4DD2-8AB6-D519D23F9A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4035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:blinds dir="vert"/>
      </p:transition>
    </mc:Choice>
    <mc:Fallback xmlns="" xmlns:a16="http://schemas.microsoft.com/office/drawing/2014/main">
      <p:transition spd="slow" advClick="0" advTm="5000">
        <p:blinds dir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A16A4D5-F43F-400E-A3BA-C864372902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3176F08-C64D-4AE4-A92E-DCDB93255C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E6893A0-6D7A-455F-A082-735E6D3BFA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EA7E056-9362-4F22-8D6D-10BDC1AF7F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2024/1/16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66B34AC-86F1-4527-BC19-2D1D6946B1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087EF4C-F50A-47A3-99CE-F21E902F3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5405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:blinds dir="vert"/>
      </p:transition>
    </mc:Choice>
    <mc:Fallback xmlns="" xmlns:a16="http://schemas.microsoft.com/office/drawing/2014/main">
      <p:transition spd="slow" advClick="0" advTm="5000">
        <p:blinds dir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BBC4ECF-4A3A-401C-B45E-6E90080F42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5808DBD3-CE25-46F2-9048-9D52CF27A34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8123A1B-70F0-41D6-AD47-2C30B02C89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FF92FBC-7EA5-4037-AA89-0B55AEB591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2024/1/16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7014370-AECC-4117-9CA7-767F6D74C1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AC8CD34-3386-4ABE-83B9-CA0B7FA26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0653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:blinds dir="vert"/>
      </p:transition>
    </mc:Choice>
    <mc:Fallback xmlns="" xmlns:a16="http://schemas.microsoft.com/office/drawing/2014/main">
      <p:transition spd="slow" advClick="0" advTm="5000">
        <p:blinds dir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23B18FF4-15B0-4A0F-A408-29575D30AE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AFFAF94-3EC8-417C-A78B-9C2E4C069A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2BF2CF7-FD2F-42F4-95D0-B1D7BD179D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85BF49-3D7A-4F43-BA91-D003E0AEA55D}" type="datetimeFigureOut">
              <a:rPr lang="zh-CN" altLang="en-US" smtClean="0"/>
              <a:t>2024/1/16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20F1565-20E8-4745-8FF2-10D53A944E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D337385-E146-4D8D-9D11-BCA989E8FA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11747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:blinds dir="vert"/>
      </p:transition>
    </mc:Choice>
    <mc:Fallback xmlns="" xmlns:a16="http://schemas.microsoft.com/office/drawing/2014/main">
      <p:transition spd="slow" advClick="0" advTm="5000">
        <p:blinds dir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4.png"/><Relationship Id="rId5" Type="http://schemas.openxmlformats.org/officeDocument/2006/relationships/image" Target="../media/image3.emf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tags" Target="../tags/tag27.xml"/><Relationship Id="rId7" Type="http://schemas.openxmlformats.org/officeDocument/2006/relationships/image" Target="../media/image6.png"/><Relationship Id="rId2" Type="http://schemas.openxmlformats.org/officeDocument/2006/relationships/tags" Target="../tags/tag26.xml"/><Relationship Id="rId1" Type="http://schemas.openxmlformats.org/officeDocument/2006/relationships/tags" Target="../tags/tag25.xml"/><Relationship Id="rId6" Type="http://schemas.openxmlformats.org/officeDocument/2006/relationships/notesSlide" Target="../notesSlides/notesSlide10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28.xml"/><Relationship Id="rId9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1.xml"/><Relationship Id="rId3" Type="http://schemas.openxmlformats.org/officeDocument/2006/relationships/tags" Target="../tags/tag31.xml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30.xml"/><Relationship Id="rId1" Type="http://schemas.openxmlformats.org/officeDocument/2006/relationships/tags" Target="../tags/tag29.xml"/><Relationship Id="rId6" Type="http://schemas.openxmlformats.org/officeDocument/2006/relationships/tags" Target="../tags/tag34.xml"/><Relationship Id="rId11" Type="http://schemas.openxmlformats.org/officeDocument/2006/relationships/image" Target="../media/image12.png"/><Relationship Id="rId5" Type="http://schemas.openxmlformats.org/officeDocument/2006/relationships/tags" Target="../tags/tag33.xml"/><Relationship Id="rId10" Type="http://schemas.openxmlformats.org/officeDocument/2006/relationships/image" Target="../media/image35.png"/><Relationship Id="rId4" Type="http://schemas.openxmlformats.org/officeDocument/2006/relationships/tags" Target="../tags/tag32.xml"/><Relationship Id="rId9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tags" Target="../tags/tag37.xml"/><Relationship Id="rId7" Type="http://schemas.openxmlformats.org/officeDocument/2006/relationships/image" Target="../media/image36.png"/><Relationship Id="rId2" Type="http://schemas.openxmlformats.org/officeDocument/2006/relationships/tags" Target="../tags/tag36.xml"/><Relationship Id="rId1" Type="http://schemas.openxmlformats.org/officeDocument/2006/relationships/tags" Target="../tags/tag35.xml"/><Relationship Id="rId6" Type="http://schemas.openxmlformats.org/officeDocument/2006/relationships/notesSlide" Target="../notesSlides/notesSlide12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38.xml"/><Relationship Id="rId9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tags" Target="../tags/tag6.xml"/><Relationship Id="rId7" Type="http://schemas.openxmlformats.org/officeDocument/2006/relationships/image" Target="../media/image7.png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image" Target="../media/image6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tags" Target="../tags/tag9.xml"/><Relationship Id="rId7" Type="http://schemas.openxmlformats.org/officeDocument/2006/relationships/image" Target="../media/image9.png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2.png"/><Relationship Id="rId4" Type="http://schemas.openxmlformats.org/officeDocument/2006/relationships/tags" Target="../tags/tag10.xml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2" Type="http://schemas.microsoft.com/office/2007/relationships/media" Target="../media/media1.mp4"/><Relationship Id="rId1" Type="http://schemas.openxmlformats.org/officeDocument/2006/relationships/tags" Target="../tags/tag13.xml"/><Relationship Id="rId6" Type="http://schemas.openxmlformats.org/officeDocument/2006/relationships/image" Target="../media/image15.pn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microsoft.com/office/2007/relationships/media" Target="../media/media2.mp3"/><Relationship Id="rId7" Type="http://schemas.openxmlformats.org/officeDocument/2006/relationships/image" Target="../media/image16.png"/><Relationship Id="rId2" Type="http://schemas.openxmlformats.org/officeDocument/2006/relationships/tags" Target="../tags/tag15.xml"/><Relationship Id="rId1" Type="http://schemas.openxmlformats.org/officeDocument/2006/relationships/tags" Target="../tags/tag14.xml"/><Relationship Id="rId6" Type="http://schemas.openxmlformats.org/officeDocument/2006/relationships/notesSlide" Target="../notesSlides/notesSlide6.xml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9.png"/><Relationship Id="rId4" Type="http://schemas.openxmlformats.org/officeDocument/2006/relationships/audio" Target="../media/media2.mp3"/><Relationship Id="rId9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media" Target="../media/media3.mp4"/><Relationship Id="rId7" Type="http://schemas.openxmlformats.org/officeDocument/2006/relationships/image" Target="../media/image20.png"/><Relationship Id="rId2" Type="http://schemas.openxmlformats.org/officeDocument/2006/relationships/tags" Target="../tags/tag17.xml"/><Relationship Id="rId1" Type="http://schemas.openxmlformats.org/officeDocument/2006/relationships/tags" Target="../tags/tag16.xml"/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21.png"/><Relationship Id="rId4" Type="http://schemas.openxmlformats.org/officeDocument/2006/relationships/video" Target="../media/media3.mp4"/><Relationship Id="rId9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8.xml"/><Relationship Id="rId13" Type="http://schemas.openxmlformats.org/officeDocument/2006/relationships/image" Target="../media/image25.png"/><Relationship Id="rId3" Type="http://schemas.openxmlformats.org/officeDocument/2006/relationships/tags" Target="../tags/tag20.xml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24.png"/><Relationship Id="rId17" Type="http://schemas.openxmlformats.org/officeDocument/2006/relationships/image" Target="../media/image29.jpeg"/><Relationship Id="rId2" Type="http://schemas.openxmlformats.org/officeDocument/2006/relationships/tags" Target="../tags/tag19.xml"/><Relationship Id="rId16" Type="http://schemas.openxmlformats.org/officeDocument/2006/relationships/image" Target="../media/image28.png"/><Relationship Id="rId1" Type="http://schemas.openxmlformats.org/officeDocument/2006/relationships/tags" Target="../tags/tag18.xml"/><Relationship Id="rId6" Type="http://schemas.openxmlformats.org/officeDocument/2006/relationships/tags" Target="../tags/tag23.xml"/><Relationship Id="rId11" Type="http://schemas.openxmlformats.org/officeDocument/2006/relationships/image" Target="../media/image23.png"/><Relationship Id="rId5" Type="http://schemas.openxmlformats.org/officeDocument/2006/relationships/tags" Target="../tags/tag22.xml"/><Relationship Id="rId15" Type="http://schemas.openxmlformats.org/officeDocument/2006/relationships/image" Target="../media/image27.png"/><Relationship Id="rId10" Type="http://schemas.openxmlformats.org/officeDocument/2006/relationships/image" Target="../media/image22.png"/><Relationship Id="rId4" Type="http://schemas.openxmlformats.org/officeDocument/2006/relationships/tags" Target="../tags/tag21.xml"/><Relationship Id="rId9" Type="http://schemas.openxmlformats.org/officeDocument/2006/relationships/image" Target="../media/image12.png"/><Relationship Id="rId1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4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A_图片 3">
            <a:extLst>
              <a:ext uri="{FF2B5EF4-FFF2-40B4-BE49-F238E27FC236}">
                <a16:creationId xmlns:a16="http://schemas.microsoft.com/office/drawing/2014/main" id="{7517A938-F323-49E9-A14B-938518F72785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1420539" y="-688622"/>
            <a:ext cx="9396076" cy="7225874"/>
          </a:xfrm>
          <a:prstGeom prst="rect">
            <a:avLst/>
          </a:prstGeom>
        </p:spPr>
      </p:pic>
      <p:pic>
        <p:nvPicPr>
          <p:cNvPr id="7" name="PA_图片 6" descr="图片包含 运输, 气球, 航空器&#10;&#10;已生成极高可信度的说明">
            <a:extLst>
              <a:ext uri="{FF2B5EF4-FFF2-40B4-BE49-F238E27FC236}">
                <a16:creationId xmlns:a16="http://schemas.microsoft.com/office/drawing/2014/main" id="{65B10939-80C9-4752-A2F6-96A949F70696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9433" y="4865511"/>
            <a:ext cx="2183862" cy="190217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194755" y="1817857"/>
            <a:ext cx="6096000" cy="5355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altLang="zh-CN" b="1" spc="180" dirty="0">
                <a:solidFill>
                  <a:srgbClr val="002060"/>
                </a:solidFill>
                <a:latin typeface="Times New Roman" panose="02020603050405020304" pitchFamily="18" charset="0"/>
                <a:ea typeface="方正正大黑简体" panose="02000000000000000000" pitchFamily="2" charset="-122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>
              <a:lnSpc>
                <a:spcPct val="80000"/>
              </a:lnSpc>
            </a:pPr>
            <a:r>
              <a:rPr lang="en-US" altLang="zh-CN" b="1" spc="180" dirty="0">
                <a:solidFill>
                  <a:srgbClr val="002060"/>
                </a:solidFill>
                <a:latin typeface="Times New Roman" panose="02020603050405020304" pitchFamily="18" charset="0"/>
                <a:ea typeface="方正正大黑简体" panose="02000000000000000000" pitchFamily="2" charset="-122"/>
                <a:cs typeface="Times New Roman" panose="02020603050405020304" pitchFamily="18" charset="0"/>
              </a:rPr>
              <a:t>TRƯỜNG MẦM </a:t>
            </a:r>
            <a:r>
              <a:rPr lang="en-US" altLang="zh-CN" b="1" spc="180">
                <a:solidFill>
                  <a:srgbClr val="002060"/>
                </a:solidFill>
                <a:latin typeface="Times New Roman" panose="02020603050405020304" pitchFamily="18" charset="0"/>
                <a:ea typeface="方正正大黑简体" panose="02000000000000000000" pitchFamily="2" charset="-122"/>
                <a:cs typeface="Times New Roman" panose="02020603050405020304" pitchFamily="18" charset="0"/>
              </a:rPr>
              <a:t>NON </a:t>
            </a:r>
            <a:r>
              <a:rPr lang="en-US" altLang="zh-CN" b="1" spc="180" smtClean="0">
                <a:solidFill>
                  <a:srgbClr val="002060"/>
                </a:solidFill>
                <a:latin typeface="Times New Roman" panose="02020603050405020304" pitchFamily="18" charset="0"/>
                <a:ea typeface="方正正大黑简体" panose="02000000000000000000" pitchFamily="2" charset="-122"/>
                <a:cs typeface="Times New Roman" panose="02020603050405020304" pitchFamily="18" charset="0"/>
              </a:rPr>
              <a:t>HOA MỘC LAN</a:t>
            </a:r>
            <a:endParaRPr lang="zh-CN" altLang="en-US" b="1" spc="180" dirty="0">
              <a:solidFill>
                <a:srgbClr val="002060"/>
              </a:solidFill>
              <a:latin typeface="Times New Roman" panose="02020603050405020304" pitchFamily="18" charset="0"/>
              <a:ea typeface="方正正大黑简体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275613" y="3728290"/>
            <a:ext cx="6096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b="1" spc="140" dirty="0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HOẠT ĐỘNG: </a:t>
            </a:r>
          </a:p>
          <a:p>
            <a:pPr algn="ctr">
              <a:lnSpc>
                <a:spcPct val="120000"/>
              </a:lnSpc>
            </a:pPr>
            <a:r>
              <a:rPr lang="en-US" altLang="zh-CN" b="1" spc="140" dirty="0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GIÁO DỤC ÂM NHẠC</a:t>
            </a:r>
          </a:p>
          <a:p>
            <a:pPr algn="ctr">
              <a:lnSpc>
                <a:spcPct val="120000"/>
              </a:lnSpc>
            </a:pPr>
            <a:r>
              <a:rPr lang="en-US" altLang="zh-CN" b="1" spc="140" dirty="0" err="1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Đề</a:t>
            </a:r>
            <a:r>
              <a:rPr lang="en-US" altLang="zh-CN" b="1" spc="140" dirty="0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b="1" spc="140" dirty="0" err="1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tài</a:t>
            </a:r>
            <a:r>
              <a:rPr lang="en-US" altLang="zh-CN" b="1" spc="140" dirty="0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: </a:t>
            </a:r>
            <a:r>
              <a:rPr lang="en-US" altLang="zh-CN" b="1" spc="14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Nghe</a:t>
            </a:r>
            <a:r>
              <a:rPr lang="en-US" altLang="zh-CN" b="1" spc="140" dirty="0" smtClean="0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b="1" spc="140" dirty="0" err="1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hát</a:t>
            </a:r>
            <a:r>
              <a:rPr lang="en-US" altLang="zh-CN" b="1" spc="140" dirty="0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b="1" spc="140" dirty="0" smtClean="0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“ </a:t>
            </a:r>
            <a:r>
              <a:rPr lang="en-US" altLang="zh-CN" b="1" spc="14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Lý</a:t>
            </a:r>
            <a:r>
              <a:rPr lang="en-US" altLang="zh-CN" b="1" spc="140" dirty="0" smtClean="0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b="1" spc="14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cây</a:t>
            </a:r>
            <a:r>
              <a:rPr lang="en-US" altLang="zh-CN" b="1" spc="140" dirty="0" smtClean="0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b="1" spc="14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xanh</a:t>
            </a:r>
            <a:r>
              <a:rPr lang="en-US" altLang="zh-CN" b="1" spc="140" dirty="0" smtClean="0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”</a:t>
            </a:r>
            <a:endParaRPr lang="en-US" altLang="zh-CN" b="1" spc="140" dirty="0">
              <a:solidFill>
                <a:srgbClr val="00206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algn="ctr">
              <a:lnSpc>
                <a:spcPct val="120000"/>
              </a:lnSpc>
            </a:pPr>
            <a:r>
              <a:rPr lang="en-US" altLang="zh-CN" b="1" spc="140" dirty="0" err="1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Trò</a:t>
            </a:r>
            <a:r>
              <a:rPr lang="en-US" altLang="zh-CN" b="1" spc="140" dirty="0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b="1" spc="140" dirty="0" err="1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chơi</a:t>
            </a:r>
            <a:r>
              <a:rPr lang="en-US" altLang="zh-CN" b="1" spc="140" dirty="0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“</a:t>
            </a:r>
            <a:r>
              <a:rPr lang="en-US" altLang="zh-CN" b="1" spc="140" dirty="0" err="1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Nghe</a:t>
            </a:r>
            <a:r>
              <a:rPr lang="en-US" altLang="zh-CN" b="1" spc="140" dirty="0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b="1" spc="14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âm</a:t>
            </a:r>
            <a:r>
              <a:rPr lang="en-US" altLang="zh-CN" b="1" spc="140" dirty="0" smtClean="0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b="1" spc="14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thanh</a:t>
            </a:r>
            <a:r>
              <a:rPr lang="en-US" altLang="zh-CN" b="1" spc="140" dirty="0" smtClean="0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b="1" spc="140" dirty="0" err="1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đoán</a:t>
            </a:r>
            <a:r>
              <a:rPr lang="en-US" altLang="zh-CN" b="1" spc="140" dirty="0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b="1" spc="140" dirty="0" err="1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tên</a:t>
            </a:r>
            <a:r>
              <a:rPr lang="en-US" altLang="zh-CN" b="1" spc="140" dirty="0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b="1" spc="14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nhạc</a:t>
            </a:r>
            <a:r>
              <a:rPr lang="en-US" altLang="zh-CN" b="1" spc="140" dirty="0" smtClean="0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b="1" spc="14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cụ</a:t>
            </a:r>
            <a:r>
              <a:rPr lang="en-US" altLang="zh-CN" b="1" spc="140" dirty="0" smtClean="0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”</a:t>
            </a:r>
            <a:endParaRPr lang="en-US" altLang="zh-CN" b="1" spc="140" dirty="0">
              <a:solidFill>
                <a:srgbClr val="00206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algn="ctr">
              <a:lnSpc>
                <a:spcPct val="120000"/>
              </a:lnSpc>
            </a:pPr>
            <a:r>
              <a:rPr lang="en-US" altLang="zh-CN" b="1" spc="140" dirty="0" err="1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Lứa</a:t>
            </a:r>
            <a:r>
              <a:rPr lang="en-US" altLang="zh-CN" b="1" spc="140" dirty="0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b="1" spc="140" dirty="0" err="1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tuổi</a:t>
            </a:r>
            <a:r>
              <a:rPr lang="en-US" altLang="zh-CN" b="1" spc="140" dirty="0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: </a:t>
            </a:r>
            <a:r>
              <a:rPr lang="en-US" altLang="zh-CN" b="1" spc="140" dirty="0" err="1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Nhà</a:t>
            </a:r>
            <a:r>
              <a:rPr lang="en-US" altLang="zh-CN" b="1" spc="140" dirty="0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b="1" spc="140" dirty="0" err="1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trẻ</a:t>
            </a:r>
            <a:r>
              <a:rPr lang="en-US" altLang="zh-CN" b="1" spc="140" dirty="0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24 – </a:t>
            </a:r>
            <a:r>
              <a:rPr lang="en-US" altLang="zh-CN" b="1" spc="140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36 </a:t>
            </a:r>
            <a:r>
              <a:rPr lang="en-US" altLang="zh-CN" b="1" spc="140" smtClean="0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tháng</a:t>
            </a:r>
            <a:endParaRPr lang="en-US" altLang="zh-CN" b="1" spc="140" dirty="0">
              <a:solidFill>
                <a:srgbClr val="00206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108408" y="6093364"/>
            <a:ext cx="2675092" cy="3139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altLang="zh-CN" b="1" spc="180" dirty="0" err="1">
                <a:solidFill>
                  <a:srgbClr val="002060"/>
                </a:solidFill>
                <a:latin typeface="Times New Roman" panose="02020603050405020304" pitchFamily="18" charset="0"/>
                <a:ea typeface="方正正大黑简体" panose="02000000000000000000" pitchFamily="2" charset="-122"/>
                <a:cs typeface="Times New Roman" panose="02020603050405020304" pitchFamily="18" charset="0"/>
              </a:rPr>
              <a:t>Năm</a:t>
            </a:r>
            <a:r>
              <a:rPr lang="en-US" altLang="zh-CN" b="1" spc="180" dirty="0">
                <a:solidFill>
                  <a:srgbClr val="002060"/>
                </a:solidFill>
                <a:latin typeface="Times New Roman" panose="02020603050405020304" pitchFamily="18" charset="0"/>
                <a:ea typeface="方正正大黑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b="1" spc="180" dirty="0" err="1">
                <a:solidFill>
                  <a:srgbClr val="002060"/>
                </a:solidFill>
                <a:latin typeface="Times New Roman" panose="02020603050405020304" pitchFamily="18" charset="0"/>
                <a:ea typeface="方正正大黑简体" panose="02000000000000000000" pitchFamily="2" charset="-122"/>
                <a:cs typeface="Times New Roman" panose="02020603050405020304" pitchFamily="18" charset="0"/>
              </a:rPr>
              <a:t>học</a:t>
            </a:r>
            <a:r>
              <a:rPr lang="en-US" altLang="zh-CN" b="1" spc="180" dirty="0">
                <a:solidFill>
                  <a:srgbClr val="002060"/>
                </a:solidFill>
                <a:latin typeface="Times New Roman" panose="02020603050405020304" pitchFamily="18" charset="0"/>
                <a:ea typeface="方正正大黑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b="1" spc="180" dirty="0" smtClean="0">
                <a:solidFill>
                  <a:srgbClr val="002060"/>
                </a:solidFill>
                <a:latin typeface="Times New Roman" panose="02020603050405020304" pitchFamily="18" charset="0"/>
                <a:ea typeface="方正正大黑简体" panose="02000000000000000000" pitchFamily="2" charset="-122"/>
                <a:cs typeface="Times New Roman" panose="02020603050405020304" pitchFamily="18" charset="0"/>
              </a:rPr>
              <a:t>2023 </a:t>
            </a:r>
            <a:r>
              <a:rPr lang="en-US" altLang="zh-CN" b="1" spc="180" dirty="0">
                <a:solidFill>
                  <a:srgbClr val="002060"/>
                </a:solidFill>
                <a:latin typeface="Times New Roman" panose="02020603050405020304" pitchFamily="18" charset="0"/>
                <a:ea typeface="方正正大黑简体" panose="02000000000000000000" pitchFamily="2" charset="-122"/>
                <a:cs typeface="Times New Roman" panose="02020603050405020304" pitchFamily="18" charset="0"/>
              </a:rPr>
              <a:t>- </a:t>
            </a:r>
            <a:r>
              <a:rPr lang="en-US" altLang="zh-CN" b="1" spc="180" dirty="0" smtClean="0">
                <a:solidFill>
                  <a:srgbClr val="002060"/>
                </a:solidFill>
                <a:latin typeface="Times New Roman" panose="02020603050405020304" pitchFamily="18" charset="0"/>
                <a:ea typeface="方正正大黑简体" panose="02000000000000000000" pitchFamily="2" charset="-122"/>
                <a:cs typeface="Times New Roman" panose="02020603050405020304" pitchFamily="18" charset="0"/>
              </a:rPr>
              <a:t>2024</a:t>
            </a:r>
            <a:endParaRPr lang="en-US" altLang="zh-CN" b="1" spc="180" dirty="0">
              <a:solidFill>
                <a:srgbClr val="002060"/>
              </a:solidFill>
              <a:latin typeface="Times New Roman" panose="02020603050405020304" pitchFamily="18" charset="0"/>
              <a:ea typeface="方正正大黑简体" panose="02000000000000000000" pitchFamily="2" charset="-122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5459" y="2228461"/>
            <a:ext cx="1322283" cy="1269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4985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:blinds dir="vert"/>
      </p:transition>
    </mc:Choice>
    <mc:Fallback xmlns="" xmlns:a16="http://schemas.microsoft.com/office/drawing/2014/main" xmlns:a14="http://schemas.microsoft.com/office/drawing/2010/main">
      <p:transition spd="slow" advClick="0" advTm="5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16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650"/>
                            </p:stCondLst>
                            <p:childTnLst>
                              <p:par>
                                <p:cTn id="16" presetID="26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A_图片 6" descr="图片包含 轮子&#10;&#10;已生成高可信度的说明">
            <a:extLst>
              <a:ext uri="{FF2B5EF4-FFF2-40B4-BE49-F238E27FC236}">
                <a16:creationId xmlns:a16="http://schemas.microsoft.com/office/drawing/2014/main" id="{0252CB2D-4433-4F20-8D6C-BE57DA4C50FD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5679" y="0"/>
            <a:ext cx="7204193" cy="1757120"/>
          </a:xfrm>
          <a:prstGeom prst="rect">
            <a:avLst/>
          </a:prstGeom>
        </p:spPr>
      </p:pic>
      <p:pic>
        <p:nvPicPr>
          <p:cNvPr id="4" name="PA_图片 3">
            <a:extLst>
              <a:ext uri="{FF2B5EF4-FFF2-40B4-BE49-F238E27FC236}">
                <a16:creationId xmlns:a16="http://schemas.microsoft.com/office/drawing/2014/main" id="{79DC9A9D-EC48-47AB-AE29-738727257FDD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97808" y="2233913"/>
            <a:ext cx="5240824" cy="5240824"/>
          </a:xfrm>
          <a:prstGeom prst="rect">
            <a:avLst/>
          </a:prstGeom>
        </p:spPr>
      </p:pic>
      <p:pic>
        <p:nvPicPr>
          <p:cNvPr id="5" name="PA_图片 6">
            <a:extLst>
              <a:ext uri="{FF2B5EF4-FFF2-40B4-BE49-F238E27FC236}">
                <a16:creationId xmlns:a16="http://schemas.microsoft.com/office/drawing/2014/main" id="{CF39BEFB-C8CB-4160-8FB2-C0CA2F9EBF14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0801" y="-736632"/>
            <a:ext cx="10352183" cy="8331264"/>
          </a:xfrm>
          <a:prstGeom prst="rect">
            <a:avLst/>
          </a:prstGeom>
        </p:spPr>
      </p:pic>
      <p:sp>
        <p:nvSpPr>
          <p:cNvPr id="7" name="PA_矩形 8">
            <a:extLst>
              <a:ext uri="{FF2B5EF4-FFF2-40B4-BE49-F238E27FC236}">
                <a16:creationId xmlns:a16="http://schemas.microsoft.com/office/drawing/2014/main" id="{0DD3997B-8D3E-4B1F-808C-875F3AF49B41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5223002" y="3388600"/>
            <a:ext cx="37718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zh-CN" altLang="en-US" dirty="0">
                <a:solidFill>
                  <a:srgbClr val="222222"/>
                </a:solidFill>
                <a:cs typeface="+mn-ea"/>
                <a:sym typeface="+mn-lt"/>
              </a:rPr>
              <a:t>　　</a:t>
            </a:r>
            <a:endParaRPr lang="zh-CN" altLang="en-US" b="0" i="0" dirty="0">
              <a:solidFill>
                <a:srgbClr val="222222"/>
              </a:solidFill>
              <a:effectLst/>
              <a:cs typeface="+mn-ea"/>
              <a:sym typeface="+mn-lt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796495" y="3757932"/>
            <a:ext cx="636045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i="1" dirty="0">
                <a:solidFill>
                  <a:srgbClr val="00B0F0"/>
                </a:solidFill>
                <a:latin typeface="Times New Roman" panose="02020603050405020304" pitchFamily="18" charset="0"/>
              </a:rPr>
              <a:t>+ Luật chơi: Bạn nào đoán đúng tên nhạc cụ thì bạn đó chiến thắng.</a:t>
            </a:r>
          </a:p>
        </p:txBody>
      </p:sp>
      <p:sp>
        <p:nvSpPr>
          <p:cNvPr id="3" name="Rectangle 2"/>
          <p:cNvSpPr/>
          <p:nvPr/>
        </p:nvSpPr>
        <p:spPr>
          <a:xfrm>
            <a:off x="3796495" y="2958770"/>
            <a:ext cx="636045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i="1" dirty="0">
                <a:solidFill>
                  <a:srgbClr val="00B0F0"/>
                </a:solidFill>
                <a:latin typeface="Times New Roman" panose="02020603050405020304" pitchFamily="18" charset="0"/>
              </a:rPr>
              <a:t>+ Cách chơi: Cô </a:t>
            </a:r>
            <a:r>
              <a:rPr lang="en-US" i="1" dirty="0" err="1" smtClean="0">
                <a:solidFill>
                  <a:srgbClr val="00B0F0"/>
                </a:solidFill>
                <a:latin typeface="Times New Roman" panose="02020603050405020304" pitchFamily="18" charset="0"/>
              </a:rPr>
              <a:t>sử</a:t>
            </a:r>
            <a:r>
              <a:rPr lang="en-US" i="1" dirty="0" smtClean="0">
                <a:solidFill>
                  <a:srgbClr val="00B0F0"/>
                </a:solidFill>
                <a:latin typeface="Times New Roman" panose="02020603050405020304" pitchFamily="18" charset="0"/>
              </a:rPr>
              <a:t> </a:t>
            </a:r>
            <a:r>
              <a:rPr lang="en-US" i="1" dirty="0" err="1" smtClean="0">
                <a:solidFill>
                  <a:srgbClr val="00B0F0"/>
                </a:solidFill>
                <a:latin typeface="Times New Roman" panose="02020603050405020304" pitchFamily="18" charset="0"/>
              </a:rPr>
              <a:t>dụng</a:t>
            </a:r>
            <a:r>
              <a:rPr lang="en-US" i="1" dirty="0" smtClean="0">
                <a:solidFill>
                  <a:srgbClr val="00B0F0"/>
                </a:solidFill>
                <a:latin typeface="Times New Roman" panose="02020603050405020304" pitchFamily="18" charset="0"/>
              </a:rPr>
              <a:t> </a:t>
            </a:r>
            <a:r>
              <a:rPr lang="vi-VN" i="1" dirty="0" smtClean="0">
                <a:solidFill>
                  <a:srgbClr val="00B0F0"/>
                </a:solidFill>
                <a:latin typeface="Times New Roman" panose="02020603050405020304" pitchFamily="18" charset="0"/>
              </a:rPr>
              <a:t>các </a:t>
            </a:r>
            <a:r>
              <a:rPr lang="vi-VN" i="1" dirty="0">
                <a:solidFill>
                  <a:srgbClr val="00B0F0"/>
                </a:solidFill>
                <a:latin typeface="Times New Roman" panose="02020603050405020304" pitchFamily="18" charset="0"/>
              </a:rPr>
              <a:t>dụng cụ </a:t>
            </a:r>
            <a:r>
              <a:rPr lang="vi-VN" i="1" dirty="0" smtClean="0">
                <a:solidFill>
                  <a:srgbClr val="00B0F0"/>
                </a:solidFill>
                <a:latin typeface="Times New Roman" panose="02020603050405020304" pitchFamily="18" charset="0"/>
              </a:rPr>
              <a:t>âm</a:t>
            </a:r>
            <a:r>
              <a:rPr lang="en-US" i="1" dirty="0" smtClean="0">
                <a:solidFill>
                  <a:srgbClr val="00B0F0"/>
                </a:solidFill>
                <a:latin typeface="Times New Roman" panose="02020603050405020304" pitchFamily="18" charset="0"/>
              </a:rPr>
              <a:t> </a:t>
            </a:r>
            <a:r>
              <a:rPr lang="en-US" i="1" dirty="0" err="1" smtClean="0">
                <a:solidFill>
                  <a:srgbClr val="00B0F0"/>
                </a:solidFill>
                <a:latin typeface="Times New Roman" panose="02020603050405020304" pitchFamily="18" charset="0"/>
              </a:rPr>
              <a:t>nhạc</a:t>
            </a:r>
            <a:r>
              <a:rPr lang="en-US" i="1" dirty="0" smtClean="0">
                <a:solidFill>
                  <a:srgbClr val="00B0F0"/>
                </a:solidFill>
                <a:latin typeface="Times New Roman" panose="02020603050405020304" pitchFamily="18" charset="0"/>
              </a:rPr>
              <a:t> </a:t>
            </a:r>
            <a:r>
              <a:rPr lang="en-US" i="1" dirty="0" err="1" smtClean="0">
                <a:solidFill>
                  <a:srgbClr val="00B0F0"/>
                </a:solidFill>
                <a:latin typeface="Times New Roman" panose="02020603050405020304" pitchFamily="18" charset="0"/>
              </a:rPr>
              <a:t>tạo</a:t>
            </a:r>
            <a:r>
              <a:rPr lang="en-US" i="1" dirty="0" smtClean="0">
                <a:solidFill>
                  <a:srgbClr val="00B0F0"/>
                </a:solidFill>
                <a:latin typeface="Times New Roman" panose="02020603050405020304" pitchFamily="18" charset="0"/>
              </a:rPr>
              <a:t> </a:t>
            </a:r>
            <a:r>
              <a:rPr lang="en-US" i="1" dirty="0" err="1" smtClean="0">
                <a:solidFill>
                  <a:srgbClr val="00B0F0"/>
                </a:solidFill>
                <a:latin typeface="Times New Roman" panose="02020603050405020304" pitchFamily="18" charset="0"/>
              </a:rPr>
              <a:t>ra</a:t>
            </a:r>
            <a:r>
              <a:rPr lang="en-US" i="1" dirty="0" smtClean="0">
                <a:solidFill>
                  <a:srgbClr val="00B0F0"/>
                </a:solidFill>
                <a:latin typeface="Times New Roman" panose="02020603050405020304" pitchFamily="18" charset="0"/>
              </a:rPr>
              <a:t> </a:t>
            </a:r>
            <a:r>
              <a:rPr lang="en-US" i="1" dirty="0" err="1" smtClean="0">
                <a:solidFill>
                  <a:srgbClr val="00B0F0"/>
                </a:solidFill>
                <a:latin typeface="Times New Roman" panose="02020603050405020304" pitchFamily="18" charset="0"/>
              </a:rPr>
              <a:t>âm</a:t>
            </a:r>
            <a:r>
              <a:rPr lang="en-US" i="1" dirty="0" smtClean="0">
                <a:solidFill>
                  <a:srgbClr val="00B0F0"/>
                </a:solidFill>
                <a:latin typeface="Times New Roman" panose="02020603050405020304" pitchFamily="18" charset="0"/>
              </a:rPr>
              <a:t> </a:t>
            </a:r>
            <a:r>
              <a:rPr lang="en-US" i="1" dirty="0" err="1" smtClean="0">
                <a:solidFill>
                  <a:srgbClr val="00B0F0"/>
                </a:solidFill>
                <a:latin typeface="Times New Roman" panose="02020603050405020304" pitchFamily="18" charset="0"/>
              </a:rPr>
              <a:t>thanh</a:t>
            </a:r>
            <a:r>
              <a:rPr lang="vi-VN" i="1" dirty="0" smtClean="0">
                <a:solidFill>
                  <a:srgbClr val="00B0F0"/>
                </a:solidFill>
                <a:latin typeface="Times New Roman" panose="02020603050405020304" pitchFamily="18" charset="0"/>
              </a:rPr>
              <a:t>, </a:t>
            </a:r>
            <a:r>
              <a:rPr lang="vi-VN" i="1" dirty="0">
                <a:solidFill>
                  <a:srgbClr val="00B0F0"/>
                </a:solidFill>
                <a:latin typeface="Times New Roman" panose="02020603050405020304" pitchFamily="18" charset="0"/>
              </a:rPr>
              <a:t>nhiệm vụ của </a:t>
            </a:r>
            <a:r>
              <a:rPr lang="en-US" i="1" dirty="0" err="1" smtClean="0">
                <a:solidFill>
                  <a:srgbClr val="00B0F0"/>
                </a:solidFill>
                <a:latin typeface="Times New Roman" panose="02020603050405020304" pitchFamily="18" charset="0"/>
              </a:rPr>
              <a:t>trẻ</a:t>
            </a:r>
            <a:r>
              <a:rPr lang="vi-VN" i="1" dirty="0" smtClean="0">
                <a:solidFill>
                  <a:srgbClr val="00B0F0"/>
                </a:solidFill>
                <a:latin typeface="Times New Roman" panose="02020603050405020304" pitchFamily="18" charset="0"/>
              </a:rPr>
              <a:t> </a:t>
            </a:r>
            <a:r>
              <a:rPr lang="vi-VN" i="1" dirty="0">
                <a:solidFill>
                  <a:srgbClr val="00B0F0"/>
                </a:solidFill>
                <a:latin typeface="Times New Roman" panose="02020603050405020304" pitchFamily="18" charset="0"/>
              </a:rPr>
              <a:t>là </a:t>
            </a:r>
            <a:r>
              <a:rPr lang="en-US" i="1" dirty="0" err="1" smtClean="0">
                <a:solidFill>
                  <a:srgbClr val="00B0F0"/>
                </a:solidFill>
                <a:latin typeface="Times New Roman" panose="02020603050405020304" pitchFamily="18" charset="0"/>
              </a:rPr>
              <a:t>nghe</a:t>
            </a:r>
            <a:r>
              <a:rPr lang="vi-VN" i="1" dirty="0" smtClean="0">
                <a:solidFill>
                  <a:srgbClr val="00B0F0"/>
                </a:solidFill>
                <a:latin typeface="Times New Roman" panose="02020603050405020304" pitchFamily="18" charset="0"/>
              </a:rPr>
              <a:t> </a:t>
            </a:r>
            <a:r>
              <a:rPr lang="vi-VN" i="1" dirty="0">
                <a:solidFill>
                  <a:srgbClr val="00B0F0"/>
                </a:solidFill>
                <a:latin typeface="Times New Roman" panose="02020603050405020304" pitchFamily="18" charset="0"/>
              </a:rPr>
              <a:t>và đoán đúng tên nhạc cụ vừa </a:t>
            </a:r>
            <a:r>
              <a:rPr lang="en-US" i="1" dirty="0" err="1" smtClean="0">
                <a:solidFill>
                  <a:srgbClr val="00B0F0"/>
                </a:solidFill>
                <a:latin typeface="Times New Roman" panose="02020603050405020304" pitchFamily="18" charset="0"/>
              </a:rPr>
              <a:t>nghe</a:t>
            </a:r>
            <a:r>
              <a:rPr lang="en-US" i="1" dirty="0" smtClean="0">
                <a:solidFill>
                  <a:srgbClr val="00B0F0"/>
                </a:solidFill>
                <a:latin typeface="Times New Roman" panose="02020603050405020304" pitchFamily="18" charset="0"/>
              </a:rPr>
              <a:t>.</a:t>
            </a:r>
            <a:endParaRPr lang="vi-VN" i="1" dirty="0">
              <a:solidFill>
                <a:srgbClr val="00B0F0"/>
              </a:solidFill>
              <a:latin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928723" y="1790852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vi-VN" sz="2400" b="1" dirty="0">
                <a:solidFill>
                  <a:srgbClr val="00B0F0"/>
                </a:solidFill>
                <a:latin typeface="Times New Roman" panose="02020603050405020304" pitchFamily="18" charset="0"/>
              </a:rPr>
              <a:t>Trò chơi: </a:t>
            </a:r>
            <a:endParaRPr lang="en-US" sz="2400" b="1" dirty="0">
              <a:solidFill>
                <a:srgbClr val="00B0F0"/>
              </a:solidFill>
              <a:latin typeface="Times New Roman" panose="02020603050405020304" pitchFamily="18" charset="0"/>
            </a:endParaRPr>
          </a:p>
          <a:p>
            <a:pPr algn="ctr"/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</a:rPr>
              <a:t>Nghe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B0F0"/>
                </a:solidFill>
                <a:latin typeface="Times New Roman" panose="02020603050405020304" pitchFamily="18" charset="0"/>
              </a:rPr>
              <a:t>âm</a:t>
            </a:r>
            <a:r>
              <a:rPr lang="en-US" sz="2400" b="1" dirty="0" smtClean="0">
                <a:solidFill>
                  <a:srgbClr val="00B0F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B0F0"/>
                </a:solidFill>
                <a:latin typeface="Times New Roman" panose="02020603050405020304" pitchFamily="18" charset="0"/>
              </a:rPr>
              <a:t>thanh</a:t>
            </a:r>
            <a:r>
              <a:rPr lang="en-US" sz="2400" b="1" dirty="0" smtClean="0">
                <a:solidFill>
                  <a:srgbClr val="00B0F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</a:rPr>
              <a:t>đoán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</a:rPr>
              <a:t>tên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B0F0"/>
                </a:solidFill>
                <a:latin typeface="Times New Roman" panose="02020603050405020304" pitchFamily="18" charset="0"/>
              </a:rPr>
              <a:t>nhạc</a:t>
            </a:r>
            <a:r>
              <a:rPr lang="en-US" sz="2400" b="1" dirty="0" smtClean="0">
                <a:solidFill>
                  <a:srgbClr val="00B0F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B0F0"/>
                </a:solidFill>
                <a:latin typeface="Times New Roman" panose="02020603050405020304" pitchFamily="18" charset="0"/>
              </a:rPr>
              <a:t>cụ</a:t>
            </a:r>
            <a:endParaRPr lang="vi-VN" sz="2400" b="1" dirty="0">
              <a:solidFill>
                <a:srgbClr val="00B0F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1613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:blinds dir="vert"/>
      </p:transition>
    </mc:Choice>
    <mc:Fallback xmlns="" xmlns:a16="http://schemas.microsoft.com/office/drawing/2014/main" xmlns:a14="http://schemas.microsoft.com/office/drawing/2010/main">
      <p:transition spd="slow" advClick="0" advTm="5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A_图片 8" descr="图片包含 矢量图形, 事情&#10;&#10;已生成高可信度的说明">
            <a:extLst>
              <a:ext uri="{FF2B5EF4-FFF2-40B4-BE49-F238E27FC236}">
                <a16:creationId xmlns:a16="http://schemas.microsoft.com/office/drawing/2014/main" id="{BC18687A-0DDD-4585-8A15-6ECA6E64C688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99556" y="2673972"/>
            <a:ext cx="6073421" cy="4920240"/>
          </a:xfrm>
          <a:prstGeom prst="rect">
            <a:avLst/>
          </a:prstGeom>
        </p:spPr>
      </p:pic>
      <p:pic>
        <p:nvPicPr>
          <p:cNvPr id="6" name="PA_图片 10">
            <a:extLst>
              <a:ext uri="{FF2B5EF4-FFF2-40B4-BE49-F238E27FC236}">
                <a16:creationId xmlns:a16="http://schemas.microsoft.com/office/drawing/2014/main" id="{FF65E65F-31EB-4D24-98AC-69DC68A0C965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52672" y="1934383"/>
            <a:ext cx="2337342" cy="2337342"/>
          </a:xfrm>
          <a:prstGeom prst="rect">
            <a:avLst/>
          </a:prstGeom>
        </p:spPr>
      </p:pic>
      <p:sp>
        <p:nvSpPr>
          <p:cNvPr id="9" name="PA_矩形 10">
            <a:extLst>
              <a:ext uri="{FF2B5EF4-FFF2-40B4-BE49-F238E27FC236}">
                <a16:creationId xmlns:a16="http://schemas.microsoft.com/office/drawing/2014/main" id="{93634FD2-8F54-4816-9327-C3FB26CAD57A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4290880" y="3182076"/>
            <a:ext cx="480598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zh-CN" altLang="en-US" dirty="0">
              <a:solidFill>
                <a:srgbClr val="222222"/>
              </a:solidFill>
              <a:cs typeface="+mn-ea"/>
              <a:sym typeface="+mn-lt"/>
            </a:endParaRPr>
          </a:p>
          <a:p>
            <a:pPr algn="just"/>
            <a:r>
              <a:rPr lang="zh-CN" altLang="en-US" dirty="0">
                <a:solidFill>
                  <a:srgbClr val="222222"/>
                </a:solidFill>
                <a:cs typeface="+mn-ea"/>
                <a:sym typeface="+mn-lt"/>
              </a:rPr>
              <a:t>　　</a:t>
            </a:r>
          </a:p>
        </p:txBody>
      </p:sp>
      <p:sp>
        <p:nvSpPr>
          <p:cNvPr id="10" name="PA_矩形 11">
            <a:extLst>
              <a:ext uri="{FF2B5EF4-FFF2-40B4-BE49-F238E27FC236}">
                <a16:creationId xmlns:a16="http://schemas.microsoft.com/office/drawing/2014/main" id="{68AE576B-7DF8-45A2-88AB-3D08F3071B1D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4290880" y="3815956"/>
            <a:ext cx="469580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zh-CN" altLang="en-US" dirty="0">
                <a:solidFill>
                  <a:srgbClr val="222222"/>
                </a:solidFill>
                <a:cs typeface="+mn-ea"/>
                <a:sym typeface="+mn-lt"/>
              </a:rPr>
              <a:t>　　</a:t>
            </a:r>
          </a:p>
        </p:txBody>
      </p:sp>
      <p:grpSp>
        <p:nvGrpSpPr>
          <p:cNvPr id="11" name="PA_组合 3">
            <a:extLst>
              <a:ext uri="{FF2B5EF4-FFF2-40B4-BE49-F238E27FC236}">
                <a16:creationId xmlns:a16="http://schemas.microsoft.com/office/drawing/2014/main" id="{66B719AC-E52B-4C0D-B697-4744D0EE6F68}"/>
              </a:ext>
            </a:extLst>
          </p:cNvPr>
          <p:cNvGrpSpPr/>
          <p:nvPr>
            <p:custDataLst>
              <p:tags r:id="rId5"/>
            </p:custDataLst>
          </p:nvPr>
        </p:nvGrpSpPr>
        <p:grpSpPr>
          <a:xfrm>
            <a:off x="4435356" y="185380"/>
            <a:ext cx="3214687" cy="1595553"/>
            <a:chOff x="5403224" y="-284124"/>
            <a:chExt cx="3214687" cy="2071525"/>
          </a:xfrm>
        </p:grpSpPr>
        <p:pic>
          <p:nvPicPr>
            <p:cNvPr id="12" name="图片 12">
              <a:extLst>
                <a:ext uri="{FF2B5EF4-FFF2-40B4-BE49-F238E27FC236}">
                  <a16:creationId xmlns:a16="http://schemas.microsoft.com/office/drawing/2014/main" id="{CDF9613D-7751-454F-A5F1-E010F8A0BFE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03224" y="-284124"/>
              <a:ext cx="3214687" cy="2071525"/>
            </a:xfrm>
            <a:prstGeom prst="rect">
              <a:avLst/>
            </a:prstGeom>
          </p:spPr>
        </p:pic>
        <p:sp>
          <p:nvSpPr>
            <p:cNvPr id="13" name="文本框 13">
              <a:extLst>
                <a:ext uri="{FF2B5EF4-FFF2-40B4-BE49-F238E27FC236}">
                  <a16:creationId xmlns:a16="http://schemas.microsoft.com/office/drawing/2014/main" id="{78EAE7CD-EFB8-4C4A-AE99-BAB9D1FBE008}"/>
                </a:ext>
              </a:extLst>
            </p:cNvPr>
            <p:cNvSpPr txBox="1"/>
            <p:nvPr/>
          </p:nvSpPr>
          <p:spPr>
            <a:xfrm>
              <a:off x="6065866" y="433487"/>
              <a:ext cx="1917700" cy="5194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000" b="1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Kết</a:t>
              </a:r>
              <a:r>
                <a:rPr lang="en-US" altLang="zh-CN" sz="2000" b="1" dirty="0" smtClean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sz="2000" b="1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thúc</a:t>
              </a:r>
              <a:endParaRPr lang="zh-CN" alt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endParaRPr>
            </a:p>
          </p:txBody>
        </p:sp>
      </p:grpSp>
      <p:pic>
        <p:nvPicPr>
          <p:cNvPr id="14" name="PA_图片 10">
            <a:extLst>
              <a:ext uri="{FF2B5EF4-FFF2-40B4-BE49-F238E27FC236}">
                <a16:creationId xmlns:a16="http://schemas.microsoft.com/office/drawing/2014/main" id="{FF65E65F-31EB-4D24-98AC-69DC68A0C965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16746" y="4462287"/>
            <a:ext cx="2337342" cy="2337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214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:blinds dir="vert"/>
      </p:transition>
    </mc:Choice>
    <mc:Fallback xmlns="" xmlns:a16="http://schemas.microsoft.com/office/drawing/2014/main" xmlns:a14="http://schemas.microsoft.com/office/drawing/2010/main">
      <p:transition spd="slow" advClick="0" advTm="5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2.96296E-6 L -0.00326 0.85232 " pathEditMode="relative" rAng="0" ptsTypes="AA">
                                      <p:cBhvr>
                                        <p:cTn id="9" dur="2000" spd="-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9" y="42616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33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32" presetClass="emph" presetSubtype="0" repeatCount="5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2.96296E-6 L -0.00326 0.85232 " pathEditMode="relative" rAng="0" ptsTypes="AA">
                                      <p:cBhvr>
                                        <p:cTn id="40" dur="2000" spd="-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9" y="426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35F6D3DE-405C-4B08-9CD3-75672218D22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17214" y="4278081"/>
            <a:ext cx="1774785" cy="2415944"/>
          </a:xfrm>
          <a:prstGeom prst="rect">
            <a:avLst/>
          </a:prstGeom>
        </p:spPr>
      </p:pic>
      <p:pic>
        <p:nvPicPr>
          <p:cNvPr id="5" name="PA_图片 8" descr="图片包含 矢量图形, 事情&#10;&#10;已生成高可信度的说明">
            <a:extLst>
              <a:ext uri="{FF2B5EF4-FFF2-40B4-BE49-F238E27FC236}">
                <a16:creationId xmlns:a16="http://schemas.microsoft.com/office/drawing/2014/main" id="{BC18687A-0DDD-4585-8A15-6ECA6E64C688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80475" y="3646025"/>
            <a:ext cx="3335203" cy="3586239"/>
          </a:xfrm>
          <a:prstGeom prst="rect">
            <a:avLst/>
          </a:prstGeom>
        </p:spPr>
      </p:pic>
      <p:pic>
        <p:nvPicPr>
          <p:cNvPr id="6" name="PA_图片 10">
            <a:extLst>
              <a:ext uri="{FF2B5EF4-FFF2-40B4-BE49-F238E27FC236}">
                <a16:creationId xmlns:a16="http://schemas.microsoft.com/office/drawing/2014/main" id="{FF65E65F-31EB-4D24-98AC-69DC68A0C965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1232" y="2477354"/>
            <a:ext cx="2337342" cy="2337342"/>
          </a:xfrm>
          <a:prstGeom prst="rect">
            <a:avLst/>
          </a:prstGeom>
        </p:spPr>
      </p:pic>
      <p:sp>
        <p:nvSpPr>
          <p:cNvPr id="9" name="PA_矩形 10">
            <a:extLst>
              <a:ext uri="{FF2B5EF4-FFF2-40B4-BE49-F238E27FC236}">
                <a16:creationId xmlns:a16="http://schemas.microsoft.com/office/drawing/2014/main" id="{93634FD2-8F54-4816-9327-C3FB26CAD57A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4290880" y="3182076"/>
            <a:ext cx="480598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zh-CN" altLang="en-US" dirty="0">
              <a:solidFill>
                <a:srgbClr val="222222"/>
              </a:solidFill>
              <a:cs typeface="+mn-ea"/>
              <a:sym typeface="+mn-lt"/>
            </a:endParaRPr>
          </a:p>
          <a:p>
            <a:pPr algn="just"/>
            <a:r>
              <a:rPr lang="zh-CN" altLang="en-US" dirty="0">
                <a:solidFill>
                  <a:srgbClr val="222222"/>
                </a:solidFill>
                <a:cs typeface="+mn-ea"/>
                <a:sym typeface="+mn-lt"/>
              </a:rPr>
              <a:t>　　</a:t>
            </a:r>
          </a:p>
        </p:txBody>
      </p:sp>
      <p:sp>
        <p:nvSpPr>
          <p:cNvPr id="10" name="PA_矩形 11">
            <a:extLst>
              <a:ext uri="{FF2B5EF4-FFF2-40B4-BE49-F238E27FC236}">
                <a16:creationId xmlns:a16="http://schemas.microsoft.com/office/drawing/2014/main" id="{68AE576B-7DF8-45A2-88AB-3D08F3071B1D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4290880" y="3815956"/>
            <a:ext cx="469580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zh-CN" altLang="en-US" dirty="0">
                <a:solidFill>
                  <a:srgbClr val="222222"/>
                </a:solidFill>
                <a:cs typeface="+mn-ea"/>
                <a:sym typeface="+mn-lt"/>
              </a:rPr>
              <a:t>　　</a:t>
            </a:r>
          </a:p>
        </p:txBody>
      </p:sp>
      <p:sp>
        <p:nvSpPr>
          <p:cNvPr id="2" name="Rectangle 1"/>
          <p:cNvSpPr/>
          <p:nvPr/>
        </p:nvSpPr>
        <p:spPr>
          <a:xfrm>
            <a:off x="2269067" y="1443579"/>
            <a:ext cx="725306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CHÚC CÁC CON</a:t>
            </a:r>
          </a:p>
          <a:p>
            <a:pPr algn="ctr"/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CHĂM NGOAN HỌC GIỎI!</a:t>
            </a:r>
            <a:endParaRPr lang="vi-VN" sz="4800" dirty="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1180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:blinds dir="vert"/>
      </p:transition>
    </mc:Choice>
    <mc:Fallback xmlns="" xmlns:a16="http://schemas.microsoft.com/office/drawing/2014/main" xmlns:a14="http://schemas.microsoft.com/office/drawing/2010/main">
      <p:transition spd="slow" advClick="0" advTm="5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2.96296E-6 L -0.00326 0.85232 " pathEditMode="relative" rAng="0" ptsTypes="AA">
                                      <p:cBhvr>
                                        <p:cTn id="14" dur="2000" spd="-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9" y="42616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33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A_图片 6" descr="图片包含 轮子&#10;&#10;已生成高可信度的说明">
            <a:extLst>
              <a:ext uri="{FF2B5EF4-FFF2-40B4-BE49-F238E27FC236}">
                <a16:creationId xmlns:a16="http://schemas.microsoft.com/office/drawing/2014/main" id="{E13A262C-C717-4FEB-9A52-B183867B09B9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217" y="5833275"/>
            <a:ext cx="3436239" cy="838107"/>
          </a:xfrm>
          <a:prstGeom prst="rect">
            <a:avLst/>
          </a:prstGeom>
        </p:spPr>
      </p:pic>
      <p:pic>
        <p:nvPicPr>
          <p:cNvPr id="5" name="PA_图片 2">
            <a:extLst>
              <a:ext uri="{FF2B5EF4-FFF2-40B4-BE49-F238E27FC236}">
                <a16:creationId xmlns:a16="http://schemas.microsoft.com/office/drawing/2014/main" id="{F3507BB1-B32A-4423-9291-88BCE4DE7F5A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0966" y="108536"/>
            <a:ext cx="12203575" cy="6562846"/>
          </a:xfrm>
          <a:prstGeom prst="rect">
            <a:avLst/>
          </a:prstGeom>
        </p:spPr>
      </p:pic>
      <p:pic>
        <p:nvPicPr>
          <p:cNvPr id="8" name="PA_图片 17">
            <a:extLst>
              <a:ext uri="{FF2B5EF4-FFF2-40B4-BE49-F238E27FC236}">
                <a16:creationId xmlns:a16="http://schemas.microsoft.com/office/drawing/2014/main" id="{47F6742B-48D1-4810-BD3B-2DEE109C4C35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53601" y="4808550"/>
            <a:ext cx="2228776" cy="204945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646538" y="1607445"/>
            <a:ext cx="27408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B0F0"/>
                </a:solidFill>
                <a:latin typeface="Times New Roman" panose="02020603050405020304" pitchFamily="18" charset="0"/>
              </a:rPr>
              <a:t>MỤC ĐÍCH – YÊU CẦU</a:t>
            </a:r>
            <a:r>
              <a:rPr lang="vi-VN" b="1" dirty="0">
                <a:solidFill>
                  <a:srgbClr val="00B0F0"/>
                </a:solidFill>
                <a:latin typeface="Times New Roman" panose="02020603050405020304" pitchFamily="18" charset="0"/>
              </a:rPr>
              <a:t>:</a:t>
            </a:r>
            <a:endParaRPr lang="vi-VN" dirty="0">
              <a:solidFill>
                <a:srgbClr val="00B0F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534857" y="2274838"/>
            <a:ext cx="744252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b="1" dirty="0">
                <a:solidFill>
                  <a:srgbClr val="0070C0"/>
                </a:solidFill>
                <a:latin typeface="Times New Roman" panose="02020603050405020304" pitchFamily="18" charset="0"/>
              </a:rPr>
              <a:t>* Kiến thức:</a:t>
            </a:r>
            <a:endParaRPr lang="vi-VN" dirty="0">
              <a:solidFill>
                <a:srgbClr val="0070C0"/>
              </a:solidFill>
              <a:latin typeface="Times New Roman" panose="02020603050405020304" pitchFamily="18" charset="0"/>
            </a:endParaRPr>
          </a:p>
          <a:p>
            <a:r>
              <a:rPr lang="vi-VN" dirty="0">
                <a:solidFill>
                  <a:srgbClr val="0070C0"/>
                </a:solidFill>
                <a:latin typeface="Times New Roman" panose="02020603050405020304" pitchFamily="18" charset="0"/>
              </a:rPr>
              <a:t>- Trẻ biết tên bài hát </a:t>
            </a:r>
            <a:r>
              <a:rPr lang="en-US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“</a:t>
            </a:r>
            <a:r>
              <a:rPr lang="en-US" dirty="0" err="1" smtClean="0">
                <a:solidFill>
                  <a:srgbClr val="0070C0"/>
                </a:solidFill>
                <a:latin typeface="Times New Roman" panose="02020603050405020304" pitchFamily="18" charset="0"/>
              </a:rPr>
              <a:t>Lý</a:t>
            </a:r>
            <a:r>
              <a:rPr lang="en-US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70C0"/>
                </a:solidFill>
                <a:latin typeface="Times New Roman" panose="02020603050405020304" pitchFamily="18" charset="0"/>
              </a:rPr>
              <a:t>cây</a:t>
            </a:r>
            <a:r>
              <a:rPr lang="en-US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70C0"/>
                </a:solidFill>
                <a:latin typeface="Times New Roman" panose="02020603050405020304" pitchFamily="18" charset="0"/>
              </a:rPr>
              <a:t>xanh</a:t>
            </a:r>
            <a:r>
              <a:rPr lang="en-US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”</a:t>
            </a:r>
            <a:r>
              <a:rPr lang="vi-VN" dirty="0">
                <a:solidFill>
                  <a:srgbClr val="0070C0"/>
                </a:solidFill>
                <a:latin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biết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chơi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trò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chơi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</a:rPr>
              <a:t>.</a:t>
            </a:r>
            <a:endParaRPr lang="vi-VN" dirty="0">
              <a:solidFill>
                <a:srgbClr val="0070C0"/>
              </a:solidFill>
              <a:latin typeface="Times New Roman" panose="02020603050405020304" pitchFamily="18" charset="0"/>
            </a:endParaRPr>
          </a:p>
          <a:p>
            <a:r>
              <a:rPr lang="vi-VN" dirty="0">
                <a:solidFill>
                  <a:srgbClr val="0070C0"/>
                </a:solidFill>
                <a:latin typeface="Times New Roman" panose="02020603050405020304" pitchFamily="18" charset="0"/>
              </a:rPr>
              <a:t>- Trẻ cảm nhận được giai điệu </a:t>
            </a:r>
            <a:r>
              <a:rPr lang="en-US" dirty="0" err="1" smtClean="0">
                <a:solidFill>
                  <a:srgbClr val="0070C0"/>
                </a:solidFill>
                <a:latin typeface="Times New Roman" panose="02020603050405020304" pitchFamily="18" charset="0"/>
              </a:rPr>
              <a:t>mượt</a:t>
            </a:r>
            <a:r>
              <a:rPr lang="en-US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70C0"/>
                </a:solidFill>
                <a:latin typeface="Times New Roman" panose="02020603050405020304" pitchFamily="18" charset="0"/>
              </a:rPr>
              <a:t>mà</a:t>
            </a:r>
            <a:r>
              <a:rPr lang="en-US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,</a:t>
            </a:r>
            <a:r>
              <a:rPr lang="vi-VN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vi-VN" dirty="0">
                <a:solidFill>
                  <a:srgbClr val="0070C0"/>
                </a:solidFill>
                <a:latin typeface="Times New Roman" panose="02020603050405020304" pitchFamily="18" charset="0"/>
              </a:rPr>
              <a:t>trong sáng của bài hát nghe và bài hát.</a:t>
            </a:r>
          </a:p>
          <a:p>
            <a:r>
              <a:rPr lang="vi-VN" dirty="0">
                <a:solidFill>
                  <a:srgbClr val="0070C0"/>
                </a:solidFill>
                <a:latin typeface="Times New Roman" panose="02020603050405020304" pitchFamily="18" charset="0"/>
              </a:rPr>
              <a:t>* </a:t>
            </a:r>
            <a:r>
              <a:rPr lang="vi-VN" b="1" dirty="0">
                <a:solidFill>
                  <a:srgbClr val="0070C0"/>
                </a:solidFill>
                <a:latin typeface="Times New Roman" panose="02020603050405020304" pitchFamily="18" charset="0"/>
              </a:rPr>
              <a:t>Kỹ năng:</a:t>
            </a:r>
            <a:endParaRPr lang="vi-VN" dirty="0">
              <a:solidFill>
                <a:srgbClr val="0070C0"/>
              </a:solidFill>
              <a:latin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vi-VN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Trẻ </a:t>
            </a:r>
            <a:r>
              <a:rPr lang="vi-VN" dirty="0">
                <a:solidFill>
                  <a:srgbClr val="0070C0"/>
                </a:solidFill>
                <a:latin typeface="Times New Roman" panose="02020603050405020304" pitchFamily="18" charset="0"/>
              </a:rPr>
              <a:t>thuộc lời bài hát,hát đúng nhạc, không nói ngọng</a:t>
            </a:r>
            <a:r>
              <a:rPr lang="vi-VN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.</a:t>
            </a:r>
            <a:endParaRPr lang="en-US" dirty="0" smtClean="0">
              <a:solidFill>
                <a:srgbClr val="0070C0"/>
              </a:solidFill>
              <a:latin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dirty="0" err="1" smtClean="0">
                <a:solidFill>
                  <a:srgbClr val="0070C0"/>
                </a:solidFill>
                <a:latin typeface="Times New Roman" panose="02020603050405020304" pitchFamily="18" charset="0"/>
              </a:rPr>
              <a:t>Phát</a:t>
            </a:r>
            <a:r>
              <a:rPr lang="en-US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70C0"/>
                </a:solidFill>
                <a:latin typeface="Times New Roman" panose="02020603050405020304" pitchFamily="18" charset="0"/>
              </a:rPr>
              <a:t>triển</a:t>
            </a:r>
            <a:r>
              <a:rPr lang="en-US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 tai </a:t>
            </a:r>
            <a:r>
              <a:rPr lang="en-US" dirty="0" err="1" smtClean="0">
                <a:solidFill>
                  <a:srgbClr val="0070C0"/>
                </a:solidFill>
                <a:latin typeface="Times New Roman" panose="02020603050405020304" pitchFamily="18" charset="0"/>
              </a:rPr>
              <a:t>nghe</a:t>
            </a:r>
            <a:r>
              <a:rPr lang="en-US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70C0"/>
                </a:solidFill>
                <a:latin typeface="Times New Roman" panose="02020603050405020304" pitchFamily="18" charset="0"/>
              </a:rPr>
              <a:t>âm</a:t>
            </a:r>
            <a:r>
              <a:rPr lang="en-US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70C0"/>
                </a:solidFill>
                <a:latin typeface="Times New Roman" panose="02020603050405020304" pitchFamily="18" charset="0"/>
              </a:rPr>
              <a:t>nhạc</a:t>
            </a:r>
            <a:r>
              <a:rPr lang="en-US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70C0"/>
                </a:solidFill>
                <a:latin typeface="Times New Roman" panose="02020603050405020304" pitchFamily="18" charset="0"/>
              </a:rPr>
              <a:t>cho</a:t>
            </a:r>
            <a:r>
              <a:rPr lang="en-US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70C0"/>
                </a:solidFill>
                <a:latin typeface="Times New Roman" panose="02020603050405020304" pitchFamily="18" charset="0"/>
              </a:rPr>
              <a:t>trẻ</a:t>
            </a:r>
            <a:r>
              <a:rPr lang="en-US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.</a:t>
            </a:r>
            <a:endParaRPr lang="vi-VN" dirty="0">
              <a:solidFill>
                <a:srgbClr val="0070C0"/>
              </a:solidFill>
              <a:latin typeface="Times New Roman" panose="02020603050405020304" pitchFamily="18" charset="0"/>
            </a:endParaRPr>
          </a:p>
          <a:p>
            <a:r>
              <a:rPr lang="vi-VN" b="1" dirty="0">
                <a:solidFill>
                  <a:srgbClr val="0070C0"/>
                </a:solidFill>
                <a:latin typeface="Times New Roman" panose="02020603050405020304" pitchFamily="18" charset="0"/>
              </a:rPr>
              <a:t>* Thái độ</a:t>
            </a:r>
            <a:r>
              <a:rPr lang="vi-VN" dirty="0">
                <a:solidFill>
                  <a:srgbClr val="0070C0"/>
                </a:solidFill>
                <a:latin typeface="Times New Roman" panose="02020603050405020304" pitchFamily="18" charset="0"/>
              </a:rPr>
              <a:t>:</a:t>
            </a:r>
          </a:p>
          <a:p>
            <a:r>
              <a:rPr lang="en-US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-    </a:t>
            </a:r>
            <a:r>
              <a:rPr lang="vi-VN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Trẻ </a:t>
            </a:r>
            <a:r>
              <a:rPr lang="vi-VN" dirty="0">
                <a:solidFill>
                  <a:srgbClr val="0070C0"/>
                </a:solidFill>
                <a:latin typeface="Times New Roman" panose="02020603050405020304" pitchFamily="18" charset="0"/>
              </a:rPr>
              <a:t>hứng thú nghe và thích hát cùng cô và các bạn.</a:t>
            </a:r>
          </a:p>
        </p:txBody>
      </p:sp>
    </p:spTree>
    <p:extLst>
      <p:ext uri="{BB962C8B-B14F-4D97-AF65-F5344CB8AC3E}">
        <p14:creationId xmlns:p14="http://schemas.microsoft.com/office/powerpoint/2010/main" val="718528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:blinds dir="vert"/>
      </p:transition>
    </mc:Choice>
    <mc:Fallback xmlns="" xmlns:a16="http://schemas.microsoft.com/office/drawing/2014/main" xmlns:a14="http://schemas.microsoft.com/office/drawing/2010/main">
      <p:transition spd="slow" advClick="0" advTm="5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animMotion origin="layout" path="M 0.31055 0.06389 L 0.31055 0.06412 C 0.3056 0.06528 0.30078 0.06644 0.29623 0.06875 C 0.29401 0.06968 0.29206 0.07199 0.29011 0.07315 C 0.28646 0.07523 0.28268 0.07616 0.27904 0.07778 C 0.27735 0.07847 0.27604 0.0794 0.27435 0.08009 C 0.27136 0.08102 0.26823 0.08148 0.26498 0.08287 C 0.24844 0.08148 0.23164 0.08195 0.21524 0.08009 C 0.21185 0.07963 0.20834 0.07824 0.20573 0.07546 L 0.20104 0.07084 C 0.19727 0.05371 0.20274 0.07431 0.19479 0.05926 C 0.19388 0.05764 0.19401 0.05463 0.19323 0.05255 C 0.19206 0.04977 0.18998 0.04792 0.18867 0.0456 C 0.18724 0.04352 0.18633 0.04097 0.18542 0.03866 L 0.18229 0.02477 C 0.1819 0.02269 0.18229 0.01875 0.18086 0.01806 L 0.17604 0.01551 C 0.17292 0.01621 0.16003 0.01806 0.15573 0.02037 C 0.15365 0.0213 0.15182 0.02361 0.14961 0.02477 C 0.1474 0.02593 0.14544 0.02639 0.1431 0.02709 C 0.1418 0.02778 0.14024 0.02871 0.13867 0.0294 C 0.13698 0.03079 0.13542 0.03287 0.13412 0.03426 C 0.13255 0.03519 0.13086 0.03565 0.1293 0.03634 C 0.125 0.03796 0.12084 0.03889 0.11667 0.04097 C 0.10534 0.04653 0.11055 0.04468 0.10117 0.04769 C 0.0888 0.04699 0.07617 0.04746 0.06367 0.0456 C 0.06107 0.04514 0.05326 0.04005 0.04974 0.03866 C 0.04753 0.03796 0.04544 0.03727 0.04336 0.03634 C 0.04024 0.03496 0.03724 0.03357 0.03412 0.03171 C 0.03242 0.03079 0.03112 0.03009 0.0293 0.0294 C 0.02735 0.02871 0.02526 0.02801 0.02318 0.02709 C 0.02149 0.02685 0.02018 0.02523 0.01836 0.02477 C 0.01589 0.02384 0.01328 0.02338 0.01055 0.02269 C 0.00847 0.01806 0.0056 0.01389 0.00443 0.0088 C 0.00391 0.00671 0.00391 0.00371 0.00287 0.00209 C 0.00222 0.00046 0.00078 0.00046 -1.66667E-6 -1.85185E-6 L -1.66667E-6 -1.85185E-6 " pathEditMode="relative" rAng="0" ptsTypes="AAAAAAAAAAAAAAAAAAAAAAAAAAAAAAAAAAAAA">
                                      <p:cBhvr>
                                        <p:cTn id="1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534" y="-22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52A12925-2C2E-41E0-BCD7-147217C81A6C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2617" y="-302012"/>
            <a:ext cx="3257237" cy="3257237"/>
          </a:xfrm>
          <a:prstGeom prst="rect">
            <a:avLst/>
          </a:prstGeom>
        </p:spPr>
      </p:pic>
      <p:pic>
        <p:nvPicPr>
          <p:cNvPr id="4" name="PA_图片 4">
            <a:extLst>
              <a:ext uri="{FF2B5EF4-FFF2-40B4-BE49-F238E27FC236}">
                <a16:creationId xmlns:a16="http://schemas.microsoft.com/office/drawing/2014/main" id="{493A8E0B-764A-406F-B739-AA3D58B777DE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940" y="1000044"/>
            <a:ext cx="10349049" cy="6009159"/>
          </a:xfrm>
          <a:prstGeom prst="rect">
            <a:avLst/>
          </a:prstGeom>
        </p:spPr>
      </p:pic>
      <p:sp>
        <p:nvSpPr>
          <p:cNvPr id="6" name="PA_矩形 9">
            <a:extLst>
              <a:ext uri="{FF2B5EF4-FFF2-40B4-BE49-F238E27FC236}">
                <a16:creationId xmlns:a16="http://schemas.microsoft.com/office/drawing/2014/main" id="{10684E9E-744E-467D-A78E-643D95DDAC43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1605566" y="3389911"/>
            <a:ext cx="447140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zh-CN" altLang="en-US" dirty="0">
                <a:solidFill>
                  <a:srgbClr val="222222"/>
                </a:solidFill>
                <a:cs typeface="+mn-ea"/>
                <a:sym typeface="+mn-lt"/>
              </a:rPr>
              <a:t>　　</a:t>
            </a:r>
            <a:endParaRPr lang="zh-CN" altLang="en-US" b="0" i="0" dirty="0">
              <a:solidFill>
                <a:srgbClr val="222222"/>
              </a:solidFill>
              <a:effectLst/>
              <a:cs typeface="+mn-ea"/>
              <a:sym typeface="+mn-lt"/>
            </a:endParaRPr>
          </a:p>
        </p:txBody>
      </p:sp>
      <p:sp>
        <p:nvSpPr>
          <p:cNvPr id="7" name="PA_矩形 10">
            <a:extLst>
              <a:ext uri="{FF2B5EF4-FFF2-40B4-BE49-F238E27FC236}">
                <a16:creationId xmlns:a16="http://schemas.microsoft.com/office/drawing/2014/main" id="{D8F78B45-E683-4D11-B8D0-FC3767EEEB08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605566" y="4061808"/>
            <a:ext cx="43798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zh-CN" altLang="en-US" dirty="0">
                <a:solidFill>
                  <a:srgbClr val="222222"/>
                </a:solidFill>
                <a:cs typeface="+mn-ea"/>
                <a:sym typeface="+mn-lt"/>
              </a:rPr>
              <a:t>　　</a:t>
            </a:r>
            <a:endParaRPr lang="zh-CN" altLang="en-US" b="0" i="0" dirty="0">
              <a:solidFill>
                <a:srgbClr val="222222"/>
              </a:solidFill>
              <a:effectLst/>
              <a:cs typeface="+mn-ea"/>
              <a:sym typeface="+mn-lt"/>
            </a:endParaRPr>
          </a:p>
        </p:txBody>
      </p:sp>
      <p:pic>
        <p:nvPicPr>
          <p:cNvPr id="10" name="PA_图片 6">
            <a:extLst>
              <a:ext uri="{FF2B5EF4-FFF2-40B4-BE49-F238E27FC236}">
                <a16:creationId xmlns:a16="http://schemas.microsoft.com/office/drawing/2014/main" id="{6F81C8F6-CFA1-4562-85E0-63759927E6C8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3843" y="4370548"/>
            <a:ext cx="3479423" cy="231271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618982" y="2466581"/>
            <a:ext cx="51384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vi-VN" b="0" i="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</p:txBody>
      </p:sp>
      <p:pic>
        <p:nvPicPr>
          <p:cNvPr id="11" name="图片 12">
            <a:extLst>
              <a:ext uri="{FF2B5EF4-FFF2-40B4-BE49-F238E27FC236}">
                <a16:creationId xmlns:a16="http://schemas.microsoft.com/office/drawing/2014/main" id="{CDF9613D-7751-454F-A5F1-E010F8A0BFEA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3215" y="-3660"/>
            <a:ext cx="5273123" cy="163807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042147" y="630712"/>
            <a:ext cx="156529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00B0F0"/>
                </a:solidFill>
                <a:latin typeface="Times New Roman" panose="02020603050405020304" pitchFamily="18" charset="0"/>
              </a:rPr>
              <a:t>CHUẨN BỊ</a:t>
            </a:r>
            <a:r>
              <a:rPr lang="vi-VN" b="1" dirty="0" smtClean="0">
                <a:solidFill>
                  <a:srgbClr val="00B0F0"/>
                </a:solidFill>
                <a:latin typeface="Times New Roman" panose="02020603050405020304" pitchFamily="18" charset="0"/>
              </a:rPr>
              <a:t>:</a:t>
            </a:r>
            <a:endParaRPr lang="vi-VN" dirty="0">
              <a:solidFill>
                <a:srgbClr val="00B0F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870882" y="2766222"/>
            <a:ext cx="406414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</a:rPr>
              <a:t>*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Đồ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dùng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của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cô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</a:rPr>
              <a:t>:</a:t>
            </a:r>
            <a:endParaRPr lang="en-US" dirty="0">
              <a:solidFill>
                <a:srgbClr val="0070C0"/>
              </a:solidFill>
              <a:latin typeface="Times New Roman" panose="02020603050405020304" pitchFamily="18" charset="0"/>
            </a:endParaRPr>
          </a:p>
          <a:p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</a:rPr>
              <a:t> - </a:t>
            </a:r>
            <a:r>
              <a:rPr lang="en-US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Đàn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nhạc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bài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hát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</a:rPr>
              <a:t>. </a:t>
            </a:r>
            <a:r>
              <a:rPr lang="en-US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“</a:t>
            </a:r>
            <a:r>
              <a:rPr lang="en-US" dirty="0" err="1" smtClean="0">
                <a:solidFill>
                  <a:srgbClr val="0070C0"/>
                </a:solidFill>
                <a:latin typeface="Times New Roman" panose="02020603050405020304" pitchFamily="18" charset="0"/>
              </a:rPr>
              <a:t>Lý</a:t>
            </a:r>
            <a:r>
              <a:rPr lang="en-US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70C0"/>
                </a:solidFill>
                <a:latin typeface="Times New Roman" panose="02020603050405020304" pitchFamily="18" charset="0"/>
              </a:rPr>
              <a:t>cây</a:t>
            </a:r>
            <a:r>
              <a:rPr lang="en-US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70C0"/>
                </a:solidFill>
                <a:latin typeface="Times New Roman" panose="02020603050405020304" pitchFamily="18" charset="0"/>
              </a:rPr>
              <a:t>xanh</a:t>
            </a:r>
            <a:r>
              <a:rPr lang="en-US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”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</a:rPr>
              <a:t> </a:t>
            </a:r>
          </a:p>
          <a:p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</a:rPr>
              <a:t>*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Đồ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dùng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của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trẻ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</a:rPr>
              <a:t>:</a:t>
            </a:r>
            <a:endParaRPr lang="en-US" dirty="0">
              <a:solidFill>
                <a:srgbClr val="0070C0"/>
              </a:solidFill>
              <a:latin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Chỗ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ngồi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cho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trẻ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dirty="0" err="1" smtClean="0">
                <a:solidFill>
                  <a:srgbClr val="0070C0"/>
                </a:solidFill>
                <a:latin typeface="Times New Roman" panose="02020603050405020304" pitchFamily="18" charset="0"/>
              </a:rPr>
              <a:t>Một</a:t>
            </a:r>
            <a:r>
              <a:rPr lang="en-US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70C0"/>
                </a:solidFill>
                <a:latin typeface="Times New Roman" panose="02020603050405020304" pitchFamily="18" charset="0"/>
              </a:rPr>
              <a:t>số</a:t>
            </a:r>
            <a:r>
              <a:rPr lang="en-US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70C0"/>
                </a:solidFill>
                <a:latin typeface="Times New Roman" panose="02020603050405020304" pitchFamily="18" charset="0"/>
              </a:rPr>
              <a:t>nhạc</a:t>
            </a:r>
            <a:r>
              <a:rPr lang="en-US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70C0"/>
                </a:solidFill>
                <a:latin typeface="Times New Roman" panose="02020603050405020304" pitchFamily="18" charset="0"/>
              </a:rPr>
              <a:t>cụ</a:t>
            </a:r>
            <a:r>
              <a:rPr lang="en-US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: song loan, </a:t>
            </a:r>
            <a:r>
              <a:rPr lang="en-US" dirty="0" err="1" smtClean="0">
                <a:solidFill>
                  <a:srgbClr val="0070C0"/>
                </a:solidFill>
                <a:latin typeface="Times New Roman" panose="02020603050405020304" pitchFamily="18" charset="0"/>
              </a:rPr>
              <a:t>xắc</a:t>
            </a:r>
            <a:r>
              <a:rPr lang="en-US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70C0"/>
                </a:solidFill>
                <a:latin typeface="Times New Roman" panose="02020603050405020304" pitchFamily="18" charset="0"/>
              </a:rPr>
              <a:t>xô</a:t>
            </a:r>
            <a:r>
              <a:rPr lang="en-US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,…</a:t>
            </a:r>
            <a:endParaRPr lang="en-US" dirty="0">
              <a:solidFill>
                <a:srgbClr val="0070C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6000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:blinds dir="vert"/>
      </p:transition>
    </mc:Choice>
    <mc:Fallback xmlns="" xmlns:a16="http://schemas.microsoft.com/office/drawing/2014/main" xmlns:a14="http://schemas.microsoft.com/office/drawing/2010/main">
      <p:transition spd="slow" advClick="0" advTm="5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6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7612 0.0243 L -0.7612 0.02453 C -0.75795 0.03194 -0.75404 0.03889 -0.75157 0.04745 C -0.74961 0.05463 -0.74818 0.06226 -0.74571 0.06875 C -0.74258 0.07639 -0.73828 0.0824 -0.7349 0.08981 C -0.7323 0.09583 -0.73034 0.10277 -0.72787 0.10879 C -0.72539 0.11458 -0.72292 0.12014 -0.72071 0.12592 C -0.71901 0.13009 -0.71797 0.13495 -0.71589 0.13865 C -0.71433 0.14143 -0.7125 0.14375 -0.7112 0.14699 C -0.70847 0.1537 -0.70404 0.16828 -0.70404 0.16851 C -0.70326 0.17314 -0.70287 0.17847 -0.70157 0.1831 C -0.69935 0.19074 -0.69623 0.19375 -0.69323 0.2 C -0.69193 0.20254 -0.69115 0.20601 -0.68985 0.20833 C -0.68881 0.21018 -0.68737 0.21111 -0.68633 0.21273 C -0.66003 0.24652 -0.69011 0.20995 -0.66967 0.23171 C -0.66055 0.24143 -0.66875 0.23564 -0.66133 0.24027 C -0.66003 0.24166 -0.65899 0.24328 -0.65769 0.24444 C -0.65547 0.24629 -0.653 0.24722 -0.65052 0.24861 C -0.64245 0.25347 -0.64818 0.25069 -0.63269 0.25301 C -0.62592 0.25208 -0.61914 0.25231 -0.6125 0.25069 C -0.61003 0.25023 -0.60287 0.24676 -0.59935 0.24444 C -0.5974 0.24305 -0.59532 0.24213 -0.59336 0.24027 C -0.59167 0.23842 -0.59037 0.23564 -0.58868 0.23379 C -0.58555 0.23055 -0.58203 0.22916 -0.57917 0.22546 C -0.57006 0.21319 -0.57878 0.22407 -0.56967 0.21481 C -0.56836 0.21342 -0.56732 0.21157 -0.56602 0.21064 C -0.56381 0.20856 -0.56003 0.20764 -0.55769 0.20625 C -0.55573 0.20509 -0.55365 0.20393 -0.5517 0.20208 C -0.55 0.20046 -0.5487 0.19745 -0.54701 0.1956 C -0.54519 0.19398 -0.5431 0.19328 -0.54102 0.19143 C -0.53894 0.18958 -0.53724 0.18703 -0.53503 0.18518 C -0.53321 0.18333 -0.53112 0.1824 -0.52917 0.18078 C -0.52748 0.17963 -0.52592 0.17824 -0.52435 0.17662 C -0.52318 0.17546 -0.52214 0.17338 -0.52084 0.17245 C -0.51849 0.1706 -0.51602 0.16967 -0.51368 0.16828 L -0.50651 0.16389 C -0.50313 0.16203 -0.50196 0.16111 -0.49818 0.15972 C -0.4836 0.15463 -0.4974 0.16041 -0.48633 0.15555 C -0.47123 0.15625 -0.45235 0.15625 -0.43633 0.15972 C -0.43438 0.16018 -0.42774 0.16273 -0.42552 0.16389 C -0.42318 0.16527 -0.42084 0.16666 -0.41849 0.16828 L -0.41485 0.17037 C -0.41368 0.17176 -0.41263 0.17361 -0.41133 0.17453 C -0.40977 0.17569 -0.40808 0.17592 -0.40651 0.17662 C -0.40417 0.17801 -0.40183 0.17939 -0.39935 0.18078 C -0.39818 0.18171 -0.39688 0.18171 -0.39584 0.1831 C -0.39258 0.1868 -0.39232 0.18796 -0.38868 0.18935 C -0.38203 0.19189 -0.37513 0.19259 -0.36849 0.19351 C -0.3625 0.19282 -0.35651 0.19259 -0.35052 0.19143 C -0.34896 0.1912 -0.3474 0.19027 -0.34584 0.18935 C -0.34336 0.18819 -0.33868 0.18518 -0.33868 0.18541 C -0.3375 0.1831 -0.33646 0.18055 -0.33516 0.1787 C -0.32487 0.16574 -0.33607 0.18912 -0.32084 0.1618 C -0.31862 0.15764 -0.31667 0.15254 -0.31368 0.14907 C -0.3125 0.14768 -0.3112 0.14652 -0.31016 0.1449 C -0.30886 0.14305 -0.30769 0.14097 -0.30651 0.13865 C -0.30495 0.13449 -0.3043 0.1287 -0.30183 0.12592 L -0.2948 0.11736 C -0.29349 0.11597 -0.29245 0.11389 -0.29102 0.11319 L -0.28386 0.10879 L -0.28047 0.10671 C -0.27552 0.10764 -0.25573 0.11018 -0.24818 0.11527 C -0.24024 0.1206 -0.23295 0.13449 -0.22683 0.14282 C -0.22513 0.1449 -0.22344 0.14652 -0.22201 0.14907 C -0.2198 0.15301 -0.21836 0.1581 -0.21602 0.1618 C -0.21433 0.16458 -0.21211 0.16597 -0.21016 0.16828 C -0.20534 0.17361 -0.20092 0.18055 -0.19584 0.18518 C -0.19427 0.18657 -0.19258 0.18773 -0.19102 0.18935 C -0.18933 0.1912 -0.18802 0.19375 -0.18633 0.1956 C -0.18477 0.19745 -0.18308 0.19838 -0.18151 0.2 C -0.17904 0.20254 -0.17696 0.20625 -0.17435 0.20833 C -0.1698 0.21203 -0.16459 0.21296 -0.16016 0.21689 C -0.15391 0.22245 -0.15703 0.22037 -0.15065 0.22314 C -0.14284 0.22245 -0.12578 0.22199 -0.11602 0.21898 C -0.1125 0.21805 -0.10886 0.21643 -0.10534 0.21481 C -0.09714 0.21064 -0.09297 0.20694 -0.08516 0.20208 C -0.08034 0.19907 -0.07565 0.19652 -0.07084 0.19351 C -0.0586 0.18634 -0.06849 0.19328 -0.05769 0.1831 C -0.05378 0.17939 -0.04896 0.17801 -0.04584 0.17245 C -0.04271 0.16666 -0.03985 0.16041 -0.03633 0.15555 C -0.03047 0.14699 -0.02592 0.1412 -0.02084 0.13009 C -0.01927 0.12662 -0.01745 0.12314 -0.01602 0.11944 C -0.00977 0.10277 -0.01797 0.11851 -0.01016 0.10463 C -0.00834 0.09166 -0.01003 0.09976 -0.00534 0.08773 C -0.00378 0.08356 -0.003 0.07777 -0.00065 0.075 C 0.00807 0.06458 -0.00287 0.07731 0.00768 0.06643 C 0.00898 0.06527 0.01002 0.06342 0.01132 0.06226 C 0.01354 0.06041 0.01849 0.0581 0.01849 0.05833 C 0.02474 0.05879 0.03112 0.05902 0.0375 0.06018 C 0.04323 0.06111 0.0427 0.06389 0.04817 0.06875 C 0.04935 0.06967 0.05065 0.0699 0.05182 0.07083 C 0.05338 0.07199 0.05494 0.07361 0.05651 0.075 C 0.05898 0.07916 0.06054 0.08588 0.06367 0.08773 C 0.06888 0.09074 0.06614 0.08889 0.072 0.09398 C 0.07461 0.10092 0.07291 0.10046 0.07565 0.10046 L 0.07565 0.10069 " pathEditMode="relative" rAng="0" ptsTypes="AAAAAAAAAAAAAAAAAAAAAAAAAAAAAAAAAAAAAAAAAAAAAAAAAAAAAAAAAAAAAAAAAAAAAAAAAAAAAAAAAAAAAAAAAAAAAAAA">
                                      <p:cBhvr>
                                        <p:cTn id="19" dur="4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836" y="11435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CD0B78B2-6A28-4FCD-8059-AEE8C0C185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3457" y="83910"/>
            <a:ext cx="9005104" cy="5932274"/>
          </a:xfrm>
          <a:prstGeom prst="rect">
            <a:avLst/>
          </a:prstGeom>
        </p:spPr>
      </p:pic>
      <p:sp>
        <p:nvSpPr>
          <p:cNvPr id="7" name="PA_矩形 5">
            <a:extLst>
              <a:ext uri="{FF2B5EF4-FFF2-40B4-BE49-F238E27FC236}">
                <a16:creationId xmlns:a16="http://schemas.microsoft.com/office/drawing/2014/main" id="{C4F577F0-EA2A-4331-8E2E-82F75C0DA7B8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945266" y="4065710"/>
            <a:ext cx="515301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zh-CN" altLang="en-US" dirty="0">
                <a:solidFill>
                  <a:srgbClr val="222222"/>
                </a:solidFill>
                <a:cs typeface="+mn-ea"/>
                <a:sym typeface="+mn-lt"/>
              </a:rPr>
              <a:t>　　</a:t>
            </a:r>
            <a:endParaRPr lang="zh-CN" altLang="en-US" b="0" i="0" dirty="0">
              <a:solidFill>
                <a:srgbClr val="222222"/>
              </a:solidFill>
              <a:effectLst/>
              <a:cs typeface="+mn-ea"/>
              <a:sym typeface="+mn-lt"/>
            </a:endParaRPr>
          </a:p>
        </p:txBody>
      </p:sp>
      <p:pic>
        <p:nvPicPr>
          <p:cNvPr id="8" name="PA_图片 11">
            <a:extLst>
              <a:ext uri="{FF2B5EF4-FFF2-40B4-BE49-F238E27FC236}">
                <a16:creationId xmlns:a16="http://schemas.microsoft.com/office/drawing/2014/main" id="{708C517F-72B9-4C02-A8BE-32A8350AED99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29737" y="-1422109"/>
            <a:ext cx="5041402" cy="5041402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167329" y="3213269"/>
            <a:ext cx="23092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B0F0"/>
                </a:solidFill>
                <a:latin typeface="Times New Roman" panose="02020603050405020304" pitchFamily="18" charset="0"/>
              </a:rPr>
              <a:t>CÁCH TIẾN HÀNH</a:t>
            </a:r>
            <a:r>
              <a:rPr lang="vi-VN" b="1" dirty="0">
                <a:solidFill>
                  <a:srgbClr val="00B0F0"/>
                </a:solidFill>
                <a:latin typeface="Times New Roman" panose="02020603050405020304" pitchFamily="18" charset="0"/>
              </a:rPr>
              <a:t>:</a:t>
            </a:r>
            <a:endParaRPr lang="vi-VN" dirty="0">
              <a:solidFill>
                <a:srgbClr val="00B0F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100667" y="3619293"/>
            <a:ext cx="3375949" cy="12890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vi-VN" b="1" dirty="0">
                <a:solidFill>
                  <a:srgbClr val="00B0F0"/>
                </a:solidFill>
                <a:latin typeface="Times New Roman" panose="02020603050405020304" pitchFamily="18" charset="0"/>
              </a:rPr>
              <a:t>1. Ổn định tổ chức:</a:t>
            </a:r>
            <a:endParaRPr lang="vi-VN" dirty="0">
              <a:solidFill>
                <a:srgbClr val="00B0F0"/>
              </a:solidFill>
              <a:latin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vi-VN" dirty="0">
                <a:solidFill>
                  <a:srgbClr val="00B0F0"/>
                </a:solidFill>
                <a:latin typeface="Times New Roman" panose="02020603050405020304" pitchFamily="18" charset="0"/>
              </a:rPr>
              <a:t>- Cô </a:t>
            </a:r>
            <a:r>
              <a:rPr lang="en-US" dirty="0" err="1" smtClean="0">
                <a:solidFill>
                  <a:srgbClr val="00B0F0"/>
                </a:solidFill>
                <a:latin typeface="Times New Roman" panose="02020603050405020304" pitchFamily="18" charset="0"/>
              </a:rPr>
              <a:t>cho</a:t>
            </a:r>
            <a:r>
              <a:rPr lang="en-US" dirty="0" smtClean="0">
                <a:solidFill>
                  <a:srgbClr val="00B0F0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B0F0"/>
                </a:solidFill>
                <a:latin typeface="Times New Roman" panose="02020603050405020304" pitchFamily="18" charset="0"/>
              </a:rPr>
              <a:t>trẻ</a:t>
            </a:r>
            <a:r>
              <a:rPr lang="en-US" dirty="0" smtClean="0">
                <a:solidFill>
                  <a:srgbClr val="00B0F0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B0F0"/>
                </a:solidFill>
                <a:latin typeface="Times New Roman" panose="02020603050405020304" pitchFamily="18" charset="0"/>
              </a:rPr>
              <a:t>xem</a:t>
            </a:r>
            <a:r>
              <a:rPr lang="en-US" dirty="0" smtClean="0">
                <a:solidFill>
                  <a:srgbClr val="00B0F0"/>
                </a:solidFill>
                <a:latin typeface="Times New Roman" panose="02020603050405020304" pitchFamily="18" charset="0"/>
              </a:rPr>
              <a:t> video </a:t>
            </a:r>
            <a:r>
              <a:rPr lang="en-US" dirty="0" err="1" smtClean="0">
                <a:solidFill>
                  <a:srgbClr val="00B0F0"/>
                </a:solidFill>
                <a:latin typeface="Times New Roman" panose="02020603050405020304" pitchFamily="18" charset="0"/>
              </a:rPr>
              <a:t>cây</a:t>
            </a:r>
            <a:r>
              <a:rPr lang="en-US" dirty="0" smtClean="0">
                <a:solidFill>
                  <a:srgbClr val="00B0F0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B0F0"/>
                </a:solidFill>
                <a:latin typeface="Times New Roman" panose="02020603050405020304" pitchFamily="18" charset="0"/>
              </a:rPr>
              <a:t>xanh</a:t>
            </a:r>
            <a:r>
              <a:rPr lang="en-US" dirty="0" smtClean="0">
                <a:solidFill>
                  <a:srgbClr val="00B0F0"/>
                </a:solidFill>
                <a:latin typeface="Times New Roman" panose="02020603050405020304" pitchFamily="18" charset="0"/>
              </a:rPr>
              <a:t>.</a:t>
            </a:r>
            <a:endParaRPr lang="vi-VN" dirty="0">
              <a:solidFill>
                <a:srgbClr val="00B0F0"/>
              </a:solidFill>
              <a:latin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vi-VN" dirty="0">
                <a:solidFill>
                  <a:srgbClr val="00B0F0"/>
                </a:solidFill>
                <a:latin typeface="Times New Roman" panose="02020603050405020304" pitchFamily="18" charset="0"/>
              </a:rPr>
              <a:t>- Trò chuyện dẫn dắt vào bài.</a:t>
            </a:r>
          </a:p>
        </p:txBody>
      </p:sp>
    </p:spTree>
    <p:extLst>
      <p:ext uri="{BB962C8B-B14F-4D97-AF65-F5344CB8AC3E}">
        <p14:creationId xmlns:p14="http://schemas.microsoft.com/office/powerpoint/2010/main" val="670704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:blinds dir="vert"/>
      </p:transition>
    </mc:Choice>
    <mc:Fallback xmlns="" xmlns:a16="http://schemas.microsoft.com/office/drawing/2014/main" xmlns:a14="http://schemas.microsoft.com/office/drawing/2010/main">
      <p:transition spd="slow" advClick="0" advTm="5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6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A_矩形 5">
            <a:extLst>
              <a:ext uri="{FF2B5EF4-FFF2-40B4-BE49-F238E27FC236}">
                <a16:creationId xmlns:a16="http://schemas.microsoft.com/office/drawing/2014/main" id="{C4F577F0-EA2A-4331-8E2E-82F75C0DA7B8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945266" y="4065710"/>
            <a:ext cx="515301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zh-CN" altLang="en-US" dirty="0">
                <a:solidFill>
                  <a:srgbClr val="222222"/>
                </a:solidFill>
                <a:cs typeface="+mn-ea"/>
                <a:sym typeface="+mn-lt"/>
              </a:rPr>
              <a:t>　　</a:t>
            </a:r>
            <a:endParaRPr lang="zh-CN" altLang="en-US" b="0" i="0" dirty="0">
              <a:solidFill>
                <a:srgbClr val="222222"/>
              </a:solidFill>
              <a:effectLst/>
              <a:cs typeface="+mn-ea"/>
              <a:sym typeface="+mn-lt"/>
            </a:endParaRPr>
          </a:p>
        </p:txBody>
      </p:sp>
      <p:pic>
        <p:nvPicPr>
          <p:cNvPr id="4" name="Video cây xanh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97711" y="316089"/>
            <a:ext cx="11030674" cy="6220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827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:blinds dir="vert"/>
      </p:transition>
    </mc:Choice>
    <mc:Fallback xmlns="" xmlns:a16="http://schemas.microsoft.com/office/drawing/2014/main" xmlns:a14="http://schemas.microsoft.com/office/drawing/2010/main">
      <p:transition spd="slow" advClick="0" advTm="5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5EDD0C69-F685-4E7C-8BA9-67B6E91DF4FB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919" y="4089843"/>
            <a:ext cx="1702547" cy="2623366"/>
          </a:xfrm>
          <a:prstGeom prst="rect">
            <a:avLst/>
          </a:prstGeom>
        </p:spPr>
      </p:pic>
      <p:pic>
        <p:nvPicPr>
          <p:cNvPr id="6" name="PA_图片 3">
            <a:extLst>
              <a:ext uri="{FF2B5EF4-FFF2-40B4-BE49-F238E27FC236}">
                <a16:creationId xmlns:a16="http://schemas.microsoft.com/office/drawing/2014/main" id="{F7F0255D-73AA-46F0-BC57-AAE03A24D803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2577" y="61016"/>
            <a:ext cx="7528695" cy="5628584"/>
          </a:xfrm>
          <a:prstGeom prst="rect">
            <a:avLst/>
          </a:prstGeom>
        </p:spPr>
      </p:pic>
      <p:pic>
        <p:nvPicPr>
          <p:cNvPr id="9" name="PA_图片 12" descr="图片包含 玩具, 玩偶, 室内&#10;&#10;已生成极高可信度的说明">
            <a:extLst>
              <a:ext uri="{FF2B5EF4-FFF2-40B4-BE49-F238E27FC236}">
                <a16:creationId xmlns:a16="http://schemas.microsoft.com/office/drawing/2014/main" id="{4FD38BB5-099A-45D5-9704-F0C2C9ECD442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55984" y="5600687"/>
            <a:ext cx="3529591" cy="1112522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456433" y="1473158"/>
            <a:ext cx="407528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b="1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2. Phương pháp và hình thức tổ chức:</a:t>
            </a:r>
            <a:endParaRPr lang="vi-VN" dirty="0" smtClean="0">
              <a:solidFill>
                <a:srgbClr val="0070C0"/>
              </a:solidFill>
              <a:latin typeface="Times New Roman" panose="02020603050405020304" pitchFamily="18" charset="0"/>
            </a:endParaRPr>
          </a:p>
          <a:p>
            <a:pPr algn="just"/>
            <a:r>
              <a:rPr lang="vi-VN" b="1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 * </a:t>
            </a:r>
            <a:r>
              <a:rPr lang="en-US" b="1" dirty="0" err="1" smtClean="0">
                <a:solidFill>
                  <a:srgbClr val="0070C0"/>
                </a:solidFill>
                <a:latin typeface="Times New Roman" panose="02020603050405020304" pitchFamily="18" charset="0"/>
              </a:rPr>
              <a:t>Nghe</a:t>
            </a:r>
            <a:r>
              <a:rPr lang="en-US" b="1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anose="02020603050405020304" pitchFamily="18" charset="0"/>
              </a:rPr>
              <a:t>hát</a:t>
            </a:r>
            <a:r>
              <a:rPr lang="en-US" b="1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 “</a:t>
            </a:r>
            <a:r>
              <a:rPr lang="en-US" b="1" dirty="0" err="1" smtClean="0">
                <a:solidFill>
                  <a:srgbClr val="0070C0"/>
                </a:solidFill>
                <a:latin typeface="Times New Roman" panose="02020603050405020304" pitchFamily="18" charset="0"/>
              </a:rPr>
              <a:t>Lý</a:t>
            </a:r>
            <a:r>
              <a:rPr lang="en-US" b="1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anose="02020603050405020304" pitchFamily="18" charset="0"/>
              </a:rPr>
              <a:t>cây</a:t>
            </a:r>
            <a:r>
              <a:rPr lang="en-US" b="1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anose="02020603050405020304" pitchFamily="18" charset="0"/>
              </a:rPr>
              <a:t>xanh</a:t>
            </a:r>
            <a:r>
              <a:rPr lang="en-US" b="1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”</a:t>
            </a:r>
            <a:endParaRPr lang="en-US" b="1" dirty="0">
              <a:solidFill>
                <a:srgbClr val="0070C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534492" y="2885300"/>
            <a:ext cx="119135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i="1" dirty="0" err="1" smtClean="0">
                <a:solidFill>
                  <a:srgbClr val="0070C0"/>
                </a:solidFill>
                <a:latin typeface="Times New Roman" panose="02020603050405020304" pitchFamily="18" charset="0"/>
              </a:rPr>
              <a:t>Cô</a:t>
            </a:r>
            <a:r>
              <a:rPr lang="en-US" b="1" i="1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b="1" i="1" dirty="0" err="1" smtClean="0">
                <a:solidFill>
                  <a:srgbClr val="0070C0"/>
                </a:solidFill>
                <a:latin typeface="Times New Roman" panose="02020603050405020304" pitchFamily="18" charset="0"/>
              </a:rPr>
              <a:t>hát</a:t>
            </a:r>
            <a:r>
              <a:rPr lang="en-US" b="1" i="1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 L2 </a:t>
            </a:r>
            <a:endParaRPr lang="vi-VN" i="1" dirty="0">
              <a:solidFill>
                <a:srgbClr val="0070C0"/>
              </a:solidFill>
              <a:latin typeface="Times New Roman" panose="02020603050405020304" pitchFamily="18" charset="0"/>
            </a:endParaRPr>
          </a:p>
          <a:p>
            <a:pPr algn="ctr"/>
            <a:endParaRPr lang="vi-VN" i="1" dirty="0">
              <a:solidFill>
                <a:srgbClr val="0070C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4" name="LyCayXanhBeat-V.A-4089565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939007" y="2875308"/>
            <a:ext cx="609600" cy="6096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787294" y="2959893"/>
            <a:ext cx="11336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i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Cô</a:t>
            </a:r>
            <a:r>
              <a:rPr lang="en-US" b="1" i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hát</a:t>
            </a:r>
            <a:r>
              <a:rPr lang="en-US" b="1" i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b="1" i="1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L1</a:t>
            </a:r>
            <a:endParaRPr lang="vi-VN" i="1" dirty="0">
              <a:solidFill>
                <a:srgbClr val="0070C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5895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:blinds dir="vert"/>
      </p:transition>
    </mc:Choice>
    <mc:Fallback xmlns="" xmlns:a16="http://schemas.microsoft.com/office/drawing/2014/main" xmlns:a14="http://schemas.microsoft.com/office/drawing/2010/main">
      <p:transition spd="slow" advClick="0" advTm="5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44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4400"/>
                                  </p:stCondLst>
                                  <p:childTnLst>
                                    <p:animMotion origin="layout" path="M 0.69844 -0.03518 L 0.69844 -0.03518 L 0.68438 -0.04074 C 0.68216 -0.04166 0.68021 -0.04305 0.67813 -0.04351 C 0.66823 -0.04676 0.66016 -0.04745 0.65 -0.04907 C 0.64466 -0.05 0.63945 -0.05069 0.63438 -0.05185 C 0.62852 -0.05347 0.62292 -0.05601 0.61719 -0.0574 C 0.58815 -0.06527 0.61797 -0.05439 0.58906 -0.06574 C 0.5776 -0.06481 0.56602 -0.06527 0.55469 -0.06296 C 0.5513 -0.0625 0.54844 -0.05926 0.54531 -0.0574 L 0.54063 -0.05463 C 0.53724 -0.05277 0.53451 -0.04861 0.53125 -0.04629 C 0.5276 -0.04398 0.52396 -0.04259 0.52031 -0.04074 C 0.50677 -0.02638 0.51823 -0.03773 0.50469 -0.02685 C 0.50247 -0.02523 0.50052 -0.02268 0.49844 -0.02129 C 0.49583 -0.0199 0.4931 -0.0199 0.49063 -0.01851 C 0.48737 -0.01713 0.48438 -0.01458 0.48125 -0.01296 C 0.46042 -0.00301 0.48294 -0.01597 0.46875 -0.0074 L 0.40938 -0.01018 C 0.40247 -0.01088 0.39583 -0.01296 0.38906 -0.01296 C 0.37435 -0.01296 0.3599 -0.01111 0.34531 -0.01018 C 0.31458 -0.00115 0.3599 -0.01527 0.325 -0.00185 C 0.32135 -0.00069 0.31758 -0.00023 0.31406 0.00093 C 0.31081 0.00162 0.30768 0.00255 0.30469 0.00371 C 0.29622 0.00625 0.2862 0.01088 0.27813 0.01204 L 0.25469 0.01482 L 0.23125 0.01204 C 0.21914 0.01019 0.20716 0.00741 0.19531 0.00371 C 0.19258 0.00278 0.1901 0.00162 0.1875 0.00093 C 0.18385 -0.00023 0.18008 -0.00069 0.17656 -0.00185 C 0.17227 -0.00347 0.16406 -0.0074 0.16406 -0.0074 C 0.15169 -0.00509 0.15208 -0.00578 0.14219 -0.00185 C 0.13997 -0.00115 0.13789 -0.00023 0.13594 0.00093 C 0.13138 0.00301 0.12982 0.0051 0.125 0.00649 C 0.11979 0.00764 0.11458 0.00834 0.10938 0.00926 C 0.1026 0.00834 0.0957 0.00857 0.08906 0.00649 C 0.08672 0.00556 0.08477 0.00301 0.08281 0.00093 C 0.07995 -0.00231 0.07513 -0.01018 0.07188 -0.01296 C 0.07031 -0.01435 0.06862 -0.01458 0.06719 -0.01574 C 0.06094 -0.02129 0.06432 -0.02176 0.05781 -0.02407 C 0.05417 -0.02546 0.05052 -0.02592 0.04688 -0.02685 C 0.04375 -0.02592 0.04049 -0.02546 0.0375 -0.02407 L 0.02344 -0.01574 L 0.01875 -0.01296 C 0.01719 -0.01203 0.0151 -0.01226 0.01406 -0.01018 L 0.0125 -0.0074 L 0.0125 -0.0074 " pathEditMode="relative" ptsTypes="AAAAAAAAAAAAAAAAAAAAAAAAAAAAAAAAAAAAAAAAAAAAAAA"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16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7187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图片包含 事情&#10;&#10;已生成高可信度的说明">
            <a:extLst>
              <a:ext uri="{FF2B5EF4-FFF2-40B4-BE49-F238E27FC236}">
                <a16:creationId xmlns:a16="http://schemas.microsoft.com/office/drawing/2014/main" id="{E41489E5-FA39-4022-A1B3-434830023E3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0868" y="3332799"/>
            <a:ext cx="3389734" cy="3389734"/>
          </a:xfrm>
          <a:prstGeom prst="rect">
            <a:avLst/>
          </a:prstGeom>
        </p:spPr>
      </p:pic>
      <p:pic>
        <p:nvPicPr>
          <p:cNvPr id="6" name="PA_图片 6" descr="图片包含 轮子&#10;&#10;已生成高可信度的说明">
            <a:extLst>
              <a:ext uri="{FF2B5EF4-FFF2-40B4-BE49-F238E27FC236}">
                <a16:creationId xmlns:a16="http://schemas.microsoft.com/office/drawing/2014/main" id="{51B728DF-29A0-4D9B-8903-010FDDDCCBF1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989689" cy="952144"/>
          </a:xfrm>
          <a:prstGeom prst="rect">
            <a:avLst/>
          </a:prstGeom>
        </p:spPr>
      </p:pic>
      <p:pic>
        <p:nvPicPr>
          <p:cNvPr id="7" name="PA_图片 2">
            <a:extLst>
              <a:ext uri="{FF2B5EF4-FFF2-40B4-BE49-F238E27FC236}">
                <a16:creationId xmlns:a16="http://schemas.microsoft.com/office/drawing/2014/main" id="{DDA782EE-7A1A-466D-9422-E87F64F4CA72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0089" y="952144"/>
            <a:ext cx="5025840" cy="394394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585845" y="2420750"/>
            <a:ext cx="18179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 </a:t>
            </a:r>
            <a:r>
              <a:rPr lang="en-US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endParaRPr lang="en-US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Bài hát- Lý cây xanh - Âm nhạc lớp 1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162310" y="1064871"/>
            <a:ext cx="6749110" cy="5271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4207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:blinds dir="vert"/>
      </p:transition>
    </mc:Choice>
    <mc:Fallback xmlns="" xmlns:a16="http://schemas.microsoft.com/office/drawing/2014/main" xmlns:a14="http://schemas.microsoft.com/office/drawing/2010/main">
      <p:transition spd="slow" advClick="0" advTm="5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16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PA_组合 3">
            <a:extLst>
              <a:ext uri="{FF2B5EF4-FFF2-40B4-BE49-F238E27FC236}">
                <a16:creationId xmlns:a16="http://schemas.microsoft.com/office/drawing/2014/main" id="{66B719AC-E52B-4C0D-B697-4744D0EE6F68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139577" y="-25770"/>
            <a:ext cx="3214687" cy="1595553"/>
            <a:chOff x="5403224" y="-284124"/>
            <a:chExt cx="3214687" cy="2071525"/>
          </a:xfrm>
        </p:grpSpPr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CDF9613D-7751-454F-A5F1-E010F8A0BFE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03224" y="-284124"/>
              <a:ext cx="3214687" cy="2071525"/>
            </a:xfrm>
            <a:prstGeom prst="rect">
              <a:avLst/>
            </a:prstGeom>
          </p:spPr>
        </p:pic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id="{78EAE7CD-EFB8-4C4A-AE99-BAB9D1FBE008}"/>
                </a:ext>
              </a:extLst>
            </p:cNvPr>
            <p:cNvSpPr txBox="1"/>
            <p:nvPr/>
          </p:nvSpPr>
          <p:spPr>
            <a:xfrm>
              <a:off x="6065866" y="433487"/>
              <a:ext cx="19177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000" b="1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Đàm</a:t>
              </a:r>
              <a:r>
                <a:rPr lang="en-US" altLang="zh-CN" sz="2000" b="1" dirty="0" smtClean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sz="2000" b="1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thoại</a:t>
              </a:r>
              <a:endParaRPr lang="zh-CN" alt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endParaRPr>
            </a:p>
          </p:txBody>
        </p:sp>
      </p:grpSp>
      <p:grpSp>
        <p:nvGrpSpPr>
          <p:cNvPr id="15" name="PA_组合 12">
            <a:extLst>
              <a:ext uri="{FF2B5EF4-FFF2-40B4-BE49-F238E27FC236}">
                <a16:creationId xmlns:a16="http://schemas.microsoft.com/office/drawing/2014/main" id="{BC14AFBC-DF81-4B50-A276-60E6515C2455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1253326" y="2956760"/>
            <a:ext cx="5894225" cy="1746343"/>
            <a:chOff x="459740" y="2596296"/>
            <a:chExt cx="5894225" cy="1746343"/>
          </a:xfrm>
        </p:grpSpPr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0C8FB0A9-1DCD-4F68-9B69-C04B7815D0C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59740" y="2596296"/>
              <a:ext cx="864112" cy="842373"/>
            </a:xfrm>
            <a:prstGeom prst="rect">
              <a:avLst/>
            </a:prstGeom>
          </p:spPr>
        </p:pic>
        <p:sp>
          <p:nvSpPr>
            <p:cNvPr id="17" name="文本框 16">
              <a:extLst>
                <a:ext uri="{FF2B5EF4-FFF2-40B4-BE49-F238E27FC236}">
                  <a16:creationId xmlns:a16="http://schemas.microsoft.com/office/drawing/2014/main" id="{58F12183-F1EF-4575-9AE5-BF357F314F86}"/>
                </a:ext>
              </a:extLst>
            </p:cNvPr>
            <p:cNvSpPr txBox="1"/>
            <p:nvPr/>
          </p:nvSpPr>
          <p:spPr>
            <a:xfrm>
              <a:off x="3327850" y="3696308"/>
              <a:ext cx="302611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zh-CN" altLang="en-US" sz="3600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18" name="PA_组合 16">
            <a:extLst>
              <a:ext uri="{FF2B5EF4-FFF2-40B4-BE49-F238E27FC236}">
                <a16:creationId xmlns:a16="http://schemas.microsoft.com/office/drawing/2014/main" id="{27CD9A52-3B70-4DCA-B8C3-881DBDF6117A}"/>
              </a:ext>
            </a:extLst>
          </p:cNvPr>
          <p:cNvGrpSpPr/>
          <p:nvPr>
            <p:custDataLst>
              <p:tags r:id="rId3"/>
            </p:custDataLst>
          </p:nvPr>
        </p:nvGrpSpPr>
        <p:grpSpPr>
          <a:xfrm>
            <a:off x="1761069" y="4131795"/>
            <a:ext cx="9541383" cy="952086"/>
            <a:chOff x="717204" y="3714803"/>
            <a:chExt cx="9649140" cy="1010108"/>
          </a:xfrm>
        </p:grpSpPr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AA4037AB-B3DC-4C39-AD7C-04B328E6D07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17204" y="3714803"/>
              <a:ext cx="841052" cy="819893"/>
            </a:xfrm>
            <a:prstGeom prst="rect">
              <a:avLst/>
            </a:prstGeom>
          </p:spPr>
        </p:pic>
        <p:sp>
          <p:nvSpPr>
            <p:cNvPr id="20" name="文本框 19">
              <a:extLst>
                <a:ext uri="{FF2B5EF4-FFF2-40B4-BE49-F238E27FC236}">
                  <a16:creationId xmlns:a16="http://schemas.microsoft.com/office/drawing/2014/main" id="{B8A1AB5C-4309-4DC4-B781-F15B59D3C7F8}"/>
                </a:ext>
              </a:extLst>
            </p:cNvPr>
            <p:cNvSpPr txBox="1"/>
            <p:nvPr/>
          </p:nvSpPr>
          <p:spPr>
            <a:xfrm>
              <a:off x="7340229" y="4078580"/>
              <a:ext cx="302611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zh-CN" altLang="en-US" sz="3600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21" name="PA_组合 11">
            <a:extLst>
              <a:ext uri="{FF2B5EF4-FFF2-40B4-BE49-F238E27FC236}">
                <a16:creationId xmlns:a16="http://schemas.microsoft.com/office/drawing/2014/main" id="{88D97A16-38CE-43CA-B0E1-D9418B3B90EC}"/>
              </a:ext>
            </a:extLst>
          </p:cNvPr>
          <p:cNvGrpSpPr/>
          <p:nvPr>
            <p:custDataLst>
              <p:tags r:id="rId4"/>
            </p:custDataLst>
          </p:nvPr>
        </p:nvGrpSpPr>
        <p:grpSpPr>
          <a:xfrm>
            <a:off x="4572355" y="656709"/>
            <a:ext cx="3411176" cy="887698"/>
            <a:chOff x="5783817" y="1397925"/>
            <a:chExt cx="4582527" cy="1709176"/>
          </a:xfrm>
        </p:grpSpPr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B3920E32-4EED-4E13-92DE-AE6B44D7DD1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783817" y="1397925"/>
              <a:ext cx="1154271" cy="1386615"/>
            </a:xfrm>
            <a:prstGeom prst="rect">
              <a:avLst/>
            </a:prstGeom>
          </p:spPr>
        </p:pic>
        <p:sp>
          <p:nvSpPr>
            <p:cNvPr id="23" name="文本框 22">
              <a:extLst>
                <a:ext uri="{FF2B5EF4-FFF2-40B4-BE49-F238E27FC236}">
                  <a16:creationId xmlns:a16="http://schemas.microsoft.com/office/drawing/2014/main" id="{B4428053-F86F-4CDD-8D33-5A6B1DE73E1B}"/>
                </a:ext>
              </a:extLst>
            </p:cNvPr>
            <p:cNvSpPr txBox="1"/>
            <p:nvPr/>
          </p:nvSpPr>
          <p:spPr>
            <a:xfrm>
              <a:off x="7340229" y="2460770"/>
              <a:ext cx="302611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zh-CN" altLang="en-US" sz="3600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24" name="PA_组合 10">
            <a:extLst>
              <a:ext uri="{FF2B5EF4-FFF2-40B4-BE49-F238E27FC236}">
                <a16:creationId xmlns:a16="http://schemas.microsoft.com/office/drawing/2014/main" id="{6E36C929-E3DF-434E-9EF6-4D0E63E884FD}"/>
              </a:ext>
            </a:extLst>
          </p:cNvPr>
          <p:cNvGrpSpPr/>
          <p:nvPr>
            <p:custDataLst>
              <p:tags r:id="rId5"/>
            </p:custDataLst>
          </p:nvPr>
        </p:nvGrpSpPr>
        <p:grpSpPr>
          <a:xfrm>
            <a:off x="536475" y="1787461"/>
            <a:ext cx="3348770" cy="864133"/>
            <a:chOff x="1902668" y="1246761"/>
            <a:chExt cx="4074768" cy="1564537"/>
          </a:xfrm>
        </p:grpSpPr>
        <p:pic>
          <p:nvPicPr>
            <p:cNvPr id="25" name="图片 24">
              <a:extLst>
                <a:ext uri="{FF2B5EF4-FFF2-40B4-BE49-F238E27FC236}">
                  <a16:creationId xmlns:a16="http://schemas.microsoft.com/office/drawing/2014/main" id="{6C007B28-2524-4926-956E-E73B3DA1E67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902668" y="1246761"/>
              <a:ext cx="1211832" cy="1498600"/>
            </a:xfrm>
            <a:prstGeom prst="rect">
              <a:avLst/>
            </a:prstGeom>
          </p:spPr>
        </p:pic>
        <p:sp>
          <p:nvSpPr>
            <p:cNvPr id="26" name="文本框 25">
              <a:extLst>
                <a:ext uri="{FF2B5EF4-FFF2-40B4-BE49-F238E27FC236}">
                  <a16:creationId xmlns:a16="http://schemas.microsoft.com/office/drawing/2014/main" id="{59AE4758-EE57-4EE1-A9B7-9BC342BC5295}"/>
                </a:ext>
              </a:extLst>
            </p:cNvPr>
            <p:cNvSpPr txBox="1"/>
            <p:nvPr/>
          </p:nvSpPr>
          <p:spPr>
            <a:xfrm>
              <a:off x="2951321" y="1814439"/>
              <a:ext cx="3026115" cy="9968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zh-CN" altLang="en-US" sz="3600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sp>
        <p:nvSpPr>
          <p:cNvPr id="7" name="Rectangle 6"/>
          <p:cNvSpPr/>
          <p:nvPr/>
        </p:nvSpPr>
        <p:spPr>
          <a:xfrm>
            <a:off x="1398290" y="2043668"/>
            <a:ext cx="33938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</a:rPr>
              <a:t>- </a:t>
            </a:r>
            <a:r>
              <a:rPr lang="vi-VN" dirty="0">
                <a:solidFill>
                  <a:srgbClr val="FFFF00"/>
                </a:solidFill>
                <a:latin typeface="Times New Roman" panose="02020603050405020304" pitchFamily="18" charset="0"/>
              </a:rPr>
              <a:t>C</a:t>
            </a:r>
            <a:r>
              <a:rPr lang="en-US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húng</a:t>
            </a: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mình</a:t>
            </a: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vừa</a:t>
            </a: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nghe</a:t>
            </a:r>
            <a:r>
              <a:rPr lang="vi-VN" dirty="0">
                <a:solidFill>
                  <a:srgbClr val="FFFF00"/>
                </a:solidFill>
                <a:latin typeface="Times New Roman" panose="02020603050405020304" pitchFamily="18" charset="0"/>
              </a:rPr>
              <a:t> hát bài gì?</a:t>
            </a:r>
          </a:p>
        </p:txBody>
      </p:sp>
      <p:sp>
        <p:nvSpPr>
          <p:cNvPr id="8" name="Rectangle 7"/>
          <p:cNvSpPr/>
          <p:nvPr/>
        </p:nvSpPr>
        <p:spPr>
          <a:xfrm>
            <a:off x="2169133" y="3135080"/>
            <a:ext cx="24032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</a:rPr>
              <a:t>- </a:t>
            </a:r>
            <a:r>
              <a:rPr lang="en-US" dirty="0" err="1" smtClean="0">
                <a:solidFill>
                  <a:srgbClr val="FFFF00"/>
                </a:solidFill>
                <a:latin typeface="Times New Roman" panose="02020603050405020304" pitchFamily="18" charset="0"/>
              </a:rPr>
              <a:t>Bài</a:t>
            </a:r>
            <a:r>
              <a:rPr lang="en-US" dirty="0" smtClean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anose="02020603050405020304" pitchFamily="18" charset="0"/>
              </a:rPr>
              <a:t>hát</a:t>
            </a:r>
            <a:r>
              <a:rPr lang="en-US" dirty="0" smtClean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anose="02020603050405020304" pitchFamily="18" charset="0"/>
              </a:rPr>
              <a:t>nói</a:t>
            </a:r>
            <a:r>
              <a:rPr lang="en-US" dirty="0" smtClean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anose="02020603050405020304" pitchFamily="18" charset="0"/>
              </a:rPr>
              <a:t>về</a:t>
            </a:r>
            <a:r>
              <a:rPr lang="en-US" dirty="0" smtClean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anose="02020603050405020304" pitchFamily="18" charset="0"/>
              </a:rPr>
              <a:t>điều</a:t>
            </a:r>
            <a:r>
              <a:rPr lang="en-US" dirty="0" smtClean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anose="02020603050405020304" pitchFamily="18" charset="0"/>
              </a:rPr>
              <a:t>gì</a:t>
            </a:r>
            <a:r>
              <a:rPr lang="vi-VN" dirty="0" smtClean="0">
                <a:solidFill>
                  <a:srgbClr val="FFFF00"/>
                </a:solidFill>
                <a:latin typeface="Times New Roman" panose="02020603050405020304" pitchFamily="18" charset="0"/>
              </a:rPr>
              <a:t>?</a:t>
            </a:r>
            <a:endParaRPr lang="vi-VN" dirty="0">
              <a:solidFill>
                <a:srgbClr val="FFFF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586525" y="4249677"/>
            <a:ext cx="334284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 smtClean="0">
                <a:solidFill>
                  <a:srgbClr val="FFFF00"/>
                </a:solidFill>
                <a:latin typeface="Times New Roman" panose="02020603050405020304" pitchFamily="18" charset="0"/>
              </a:rPr>
              <a:t>- </a:t>
            </a:r>
            <a:r>
              <a:rPr lang="en-US" dirty="0" err="1" smtClean="0">
                <a:solidFill>
                  <a:srgbClr val="FFFF00"/>
                </a:solidFill>
                <a:latin typeface="Times New Roman" panose="02020603050405020304" pitchFamily="18" charset="0"/>
              </a:rPr>
              <a:t>Chúng</a:t>
            </a:r>
            <a:r>
              <a:rPr lang="en-US" dirty="0" smtClean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anose="02020603050405020304" pitchFamily="18" charset="0"/>
              </a:rPr>
              <a:t>mình</a:t>
            </a:r>
            <a:r>
              <a:rPr lang="en-US" dirty="0" smtClean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anose="02020603050405020304" pitchFamily="18" charset="0"/>
              </a:rPr>
              <a:t>có</a:t>
            </a:r>
            <a:r>
              <a:rPr lang="en-US" dirty="0" smtClean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anose="02020603050405020304" pitchFamily="18" charset="0"/>
              </a:rPr>
              <a:t>yêu</a:t>
            </a:r>
            <a:r>
              <a:rPr lang="en-US" dirty="0" smtClean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anose="02020603050405020304" pitchFamily="18" charset="0"/>
              </a:rPr>
              <a:t>quý</a:t>
            </a:r>
            <a:r>
              <a:rPr lang="en-US" dirty="0" smtClean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anose="02020603050405020304" pitchFamily="18" charset="0"/>
              </a:rPr>
              <a:t>cây</a:t>
            </a:r>
            <a:r>
              <a:rPr lang="en-US" dirty="0" smtClean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anose="02020603050405020304" pitchFamily="18" charset="0"/>
              </a:rPr>
              <a:t>xanh</a:t>
            </a:r>
            <a:r>
              <a:rPr lang="en-US" dirty="0" smtClean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anose="02020603050405020304" pitchFamily="18" charset="0"/>
              </a:rPr>
              <a:t>không</a:t>
            </a:r>
            <a:r>
              <a:rPr lang="vi-VN" dirty="0" smtClean="0">
                <a:solidFill>
                  <a:srgbClr val="FFFF00"/>
                </a:solidFill>
                <a:latin typeface="Times New Roman" panose="02020603050405020304" pitchFamily="18" charset="0"/>
              </a:rPr>
              <a:t>?</a:t>
            </a:r>
            <a:r>
              <a:rPr lang="en-US" dirty="0" smtClean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anose="02020603050405020304" pitchFamily="18" charset="0"/>
              </a:rPr>
              <a:t>Vì</a:t>
            </a:r>
            <a:r>
              <a:rPr lang="en-US" dirty="0" smtClean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anose="02020603050405020304" pitchFamily="18" charset="0"/>
              </a:rPr>
              <a:t>sao</a:t>
            </a:r>
            <a:r>
              <a:rPr lang="en-US" dirty="0" smtClean="0">
                <a:solidFill>
                  <a:srgbClr val="FFFF00"/>
                </a:solidFill>
                <a:latin typeface="Times New Roman" panose="02020603050405020304" pitchFamily="18" charset="0"/>
              </a:rPr>
              <a:t>?</a:t>
            </a:r>
            <a:endParaRPr lang="vi-VN" dirty="0">
              <a:solidFill>
                <a:srgbClr val="FFFF00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27" name="PA_组合 11">
            <a:extLst>
              <a:ext uri="{FF2B5EF4-FFF2-40B4-BE49-F238E27FC236}">
                <a16:creationId xmlns:a16="http://schemas.microsoft.com/office/drawing/2014/main" id="{73B4ECC0-8EB8-45C0-8B1B-C263C1885133}"/>
              </a:ext>
            </a:extLst>
          </p:cNvPr>
          <p:cNvGrpSpPr/>
          <p:nvPr>
            <p:custDataLst>
              <p:tags r:id="rId6"/>
            </p:custDataLst>
          </p:nvPr>
        </p:nvGrpSpPr>
        <p:grpSpPr>
          <a:xfrm>
            <a:off x="-3654" y="4001645"/>
            <a:ext cx="1702207" cy="2778423"/>
            <a:chOff x="364554" y="813736"/>
            <a:chExt cx="2735943" cy="4797540"/>
          </a:xfrm>
        </p:grpSpPr>
        <p:pic>
          <p:nvPicPr>
            <p:cNvPr id="28" name="图片 11" descr="图片包含 餐桌, 室内, 事情&#10;&#10;已生成高可信度的说明">
              <a:extLst>
                <a:ext uri="{FF2B5EF4-FFF2-40B4-BE49-F238E27FC236}">
                  <a16:creationId xmlns:a16="http://schemas.microsoft.com/office/drawing/2014/main" id="{0A47C803-3739-4FB5-A97A-92BA70556D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14355" y="2824919"/>
              <a:ext cx="2613371" cy="2786357"/>
            </a:xfrm>
            <a:prstGeom prst="rect">
              <a:avLst/>
            </a:prstGeom>
          </p:spPr>
        </p:pic>
        <p:pic>
          <p:nvPicPr>
            <p:cNvPr id="29" name="图片 12">
              <a:extLst>
                <a:ext uri="{FF2B5EF4-FFF2-40B4-BE49-F238E27FC236}">
                  <a16:creationId xmlns:a16="http://schemas.microsoft.com/office/drawing/2014/main" id="{5AA03E08-73C6-4722-8B30-AC363135B529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4554" y="813736"/>
              <a:ext cx="2735943" cy="2735943"/>
            </a:xfrm>
            <a:prstGeom prst="rect">
              <a:avLst/>
            </a:prstGeom>
          </p:spPr>
        </p:pic>
      </p:grpSp>
      <p:pic>
        <p:nvPicPr>
          <p:cNvPr id="30" name="图片 14" descr="图片包含 餐桌, 室内, 事情&#10;&#10;已生成高可信度的说明">
            <a:extLst>
              <a:ext uri="{FF2B5EF4-FFF2-40B4-BE49-F238E27FC236}">
                <a16:creationId xmlns:a16="http://schemas.microsoft.com/office/drawing/2014/main" id="{7F2EEA75-1FFE-4919-8D89-B9E3EBC5FFE1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606" r="-7003" b="-306"/>
          <a:stretch/>
        </p:blipFill>
        <p:spPr>
          <a:xfrm>
            <a:off x="1253326" y="5159564"/>
            <a:ext cx="1578756" cy="171664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0259" y="293511"/>
            <a:ext cx="5944673" cy="6186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9818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7000">
        <p:blinds dir="vert"/>
      </p:transition>
    </mc:Choice>
    <mc:Fallback xmlns="" xmlns:a16="http://schemas.microsoft.com/office/drawing/2014/main" xmlns:a14="http://schemas.microsoft.com/office/drawing/2010/main">
      <p:transition spd="slow" advClick="0" advTm="7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32" presetClass="emph" presetSubtype="0" repeatCount="5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6500"/>
                            </p:stCondLst>
                            <p:childTnLst>
                              <p:par>
                                <p:cTn id="3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  <p:pic>
        <p:nvPicPr>
          <p:cNvPr id="5" name="图片 4" descr="图片包含 事情&#10;&#10;已生成极高可信度的说明">
            <a:extLst>
              <a:ext uri="{FF2B5EF4-FFF2-40B4-BE49-F238E27FC236}">
                <a16:creationId xmlns:a16="http://schemas.microsoft.com/office/drawing/2014/main" id="{76C0CC71-BCF3-48A7-B777-6893981FADF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0"/>
            <a:ext cx="12191980" cy="685799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9C028EC0-7487-4BD9-80C9-DB1C5DC0A41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02171" y="5184258"/>
            <a:ext cx="1170434" cy="1170434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D49F2B36-D97A-41DE-8724-0B49C92817C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71938" y="1770122"/>
            <a:ext cx="4081272" cy="4081272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6A913DDC-DB95-48F5-95E3-922B290A1989}"/>
              </a:ext>
            </a:extLst>
          </p:cNvPr>
          <p:cNvSpPr txBox="1"/>
          <p:nvPr/>
        </p:nvSpPr>
        <p:spPr>
          <a:xfrm>
            <a:off x="724348" y="1595553"/>
            <a:ext cx="6908800" cy="3246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Cây</a:t>
            </a:r>
            <a:r>
              <a:rPr lang="en-US" altLang="zh-CN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xanh</a:t>
            </a:r>
            <a:r>
              <a:rPr lang="en-US" altLang="zh-CN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rất</a:t>
            </a:r>
            <a:r>
              <a:rPr lang="en-US" altLang="zh-CN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cần</a:t>
            </a:r>
            <a:r>
              <a:rPr lang="en-US" altLang="zh-CN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thiết</a:t>
            </a:r>
            <a:r>
              <a:rPr lang="en-US" altLang="zh-CN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trong</a:t>
            </a:r>
            <a:r>
              <a:rPr lang="en-US" altLang="zh-CN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cuộc</a:t>
            </a:r>
            <a:r>
              <a:rPr lang="en-US" altLang="zh-CN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sống</a:t>
            </a:r>
            <a:r>
              <a:rPr lang="en-US" altLang="zh-CN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. </a:t>
            </a:r>
          </a:p>
          <a:p>
            <a:pPr algn="ctr">
              <a:lnSpc>
                <a:spcPct val="150000"/>
              </a:lnSpc>
            </a:pPr>
            <a:r>
              <a:rPr lang="en-US" altLang="zh-CN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Nhờ</a:t>
            </a:r>
            <a:r>
              <a:rPr lang="en-US" altLang="zh-CN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có</a:t>
            </a:r>
            <a:r>
              <a:rPr lang="en-US" altLang="zh-CN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cây</a:t>
            </a:r>
            <a:r>
              <a:rPr lang="en-US" altLang="zh-CN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xanh</a:t>
            </a:r>
            <a:r>
              <a:rPr lang="en-US" altLang="zh-CN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mà</a:t>
            </a:r>
            <a:r>
              <a:rPr lang="en-US" altLang="zh-CN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chúng</a:t>
            </a:r>
            <a:r>
              <a:rPr lang="en-US" altLang="zh-CN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mình</a:t>
            </a:r>
            <a:r>
              <a:rPr lang="en-US" altLang="zh-CN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có</a:t>
            </a:r>
            <a:r>
              <a:rPr lang="en-US" altLang="zh-CN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không</a:t>
            </a:r>
            <a:r>
              <a:rPr lang="en-US" altLang="zh-CN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khí</a:t>
            </a:r>
            <a:r>
              <a:rPr lang="en-US" altLang="zh-CN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trong</a:t>
            </a:r>
            <a:r>
              <a:rPr lang="en-US" altLang="zh-CN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lành</a:t>
            </a:r>
            <a:r>
              <a:rPr lang="en-US" altLang="zh-CN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để</a:t>
            </a:r>
            <a:r>
              <a:rPr lang="en-US" altLang="zh-CN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thở</a:t>
            </a:r>
            <a:r>
              <a:rPr lang="en-US" altLang="zh-CN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có</a:t>
            </a:r>
            <a:r>
              <a:rPr lang="en-US" altLang="zh-CN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bóng</a:t>
            </a:r>
            <a:r>
              <a:rPr lang="en-US" altLang="zh-CN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mát</a:t>
            </a:r>
            <a:r>
              <a:rPr lang="en-US" altLang="zh-CN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để</a:t>
            </a:r>
            <a:r>
              <a:rPr lang="en-US" altLang="zh-CN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chơi</a:t>
            </a:r>
            <a:r>
              <a:rPr lang="en-US" altLang="zh-CN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đùa</a:t>
            </a:r>
            <a:r>
              <a:rPr lang="en-US" altLang="zh-CN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. </a:t>
            </a:r>
            <a:r>
              <a:rPr lang="en-US" altLang="zh-CN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Chúng</a:t>
            </a:r>
            <a:r>
              <a:rPr lang="en-US" altLang="zh-CN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mình</a:t>
            </a:r>
            <a:r>
              <a:rPr lang="en-US" altLang="zh-CN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hãy</a:t>
            </a:r>
            <a:r>
              <a:rPr lang="en-US" altLang="zh-CN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yêu</a:t>
            </a:r>
            <a:r>
              <a:rPr lang="en-US" altLang="zh-CN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quý</a:t>
            </a:r>
            <a:r>
              <a:rPr lang="en-US" altLang="zh-CN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cây</a:t>
            </a:r>
            <a:r>
              <a:rPr lang="en-US" altLang="zh-CN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xanh</a:t>
            </a:r>
            <a:r>
              <a:rPr lang="en-US" altLang="zh-CN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đừng</a:t>
            </a:r>
            <a:r>
              <a:rPr lang="en-US" altLang="zh-CN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vặt</a:t>
            </a:r>
            <a:r>
              <a:rPr lang="en-US" altLang="zh-CN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lá</a:t>
            </a:r>
            <a:r>
              <a:rPr lang="en-US" altLang="zh-CN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bẻ</a:t>
            </a:r>
            <a:r>
              <a:rPr lang="en-US" altLang="zh-CN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cành</a:t>
            </a:r>
            <a:r>
              <a:rPr lang="en-US" altLang="zh-CN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nhé</a:t>
            </a:r>
            <a:r>
              <a:rPr lang="en-US" altLang="zh-CN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!</a:t>
            </a:r>
            <a:endParaRPr lang="zh-CN" alt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AB2F0782-BD5A-409A-9457-614CBBFB63B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16621" y="4932609"/>
            <a:ext cx="1170434" cy="1170434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762CDE9D-0747-45D8-A7CA-344F7DA37FD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12342" y="5266177"/>
            <a:ext cx="1170434" cy="1170434"/>
          </a:xfrm>
          <a:prstGeom prst="rect">
            <a:avLst/>
          </a:prstGeom>
        </p:spPr>
      </p:pic>
      <p:grpSp>
        <p:nvGrpSpPr>
          <p:cNvPr id="11" name="PA_组合 3">
            <a:extLst>
              <a:ext uri="{FF2B5EF4-FFF2-40B4-BE49-F238E27FC236}">
                <a16:creationId xmlns:a16="http://schemas.microsoft.com/office/drawing/2014/main" id="{66B719AC-E52B-4C0D-B697-4744D0EE6F68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139577" y="-25770"/>
            <a:ext cx="3214687" cy="1595553"/>
            <a:chOff x="5403224" y="-284124"/>
            <a:chExt cx="3214687" cy="2071525"/>
          </a:xfrm>
        </p:grpSpPr>
        <p:pic>
          <p:nvPicPr>
            <p:cNvPr id="12" name="图片 12">
              <a:extLst>
                <a:ext uri="{FF2B5EF4-FFF2-40B4-BE49-F238E27FC236}">
                  <a16:creationId xmlns:a16="http://schemas.microsoft.com/office/drawing/2014/main" id="{CDF9613D-7751-454F-A5F1-E010F8A0BFE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03224" y="-284124"/>
              <a:ext cx="3214687" cy="2071525"/>
            </a:xfrm>
            <a:prstGeom prst="rect">
              <a:avLst/>
            </a:prstGeom>
          </p:spPr>
        </p:pic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id="{78EAE7CD-EFB8-4C4A-AE99-BAB9D1FBE008}"/>
                </a:ext>
              </a:extLst>
            </p:cNvPr>
            <p:cNvSpPr txBox="1"/>
            <p:nvPr/>
          </p:nvSpPr>
          <p:spPr>
            <a:xfrm>
              <a:off x="6065866" y="433487"/>
              <a:ext cx="1917700" cy="5194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000" b="1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Giáo</a:t>
              </a:r>
              <a:r>
                <a:rPr lang="en-US" altLang="zh-CN" sz="2000" b="1" dirty="0" smtClean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sz="2000" b="1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dục</a:t>
              </a:r>
              <a:endParaRPr lang="zh-CN" alt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66167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:blinds dir="vert"/>
      </p:transition>
    </mc:Choice>
    <mc:Fallback xmlns="" xmlns:p16="http://schemas.microsoft.com/office/powerpoint/2015/main" xmlns:a16="http://schemas.microsoft.com/office/drawing/2014/main" xmlns:a14="http://schemas.microsoft.com/office/drawing/2010/main">
      <p:transition spd="slow" advClick="0" advTm="5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" presetClass="entr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8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8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8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32" presetClass="emph" presetSubtype="0" repeatCount="5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jm0ek1vu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395</TotalTime>
  <Words>317</Words>
  <Application>Microsoft Office PowerPoint</Application>
  <PresentationFormat>Widescreen</PresentationFormat>
  <Paragraphs>69</Paragraphs>
  <Slides>12</Slides>
  <Notes>12</Notes>
  <HiddenSlides>0</HiddenSlides>
  <MMClips>3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0" baseType="lpstr">
      <vt:lpstr>微软雅黑</vt:lpstr>
      <vt:lpstr>宋体</vt:lpstr>
      <vt:lpstr>Arial</vt:lpstr>
      <vt:lpstr>Calibri</vt:lpstr>
      <vt:lpstr>等线</vt:lpstr>
      <vt:lpstr>Times New Roman</vt:lpstr>
      <vt:lpstr>方正正大黑简体</vt:lpstr>
      <vt:lpstr>第一PPT，www.1ppt.com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第一PPT，www.1ppt.com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卡通</dc:title>
  <dc:creator>第一PPT</dc:creator>
  <cp:keywords>www.1ppt.com</cp:keywords>
  <dc:description>www.1ppt.com</dc:description>
  <cp:lastModifiedBy>Techsi.vn</cp:lastModifiedBy>
  <cp:revision>99</cp:revision>
  <dcterms:created xsi:type="dcterms:W3CDTF">2017-05-08T08:38:07Z</dcterms:created>
  <dcterms:modified xsi:type="dcterms:W3CDTF">2024-01-16T04:52:49Z</dcterms:modified>
</cp:coreProperties>
</file>