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85" r:id="rId2"/>
    <p:sldId id="292" r:id="rId3"/>
    <p:sldId id="313" r:id="rId4"/>
    <p:sldId id="293" r:id="rId5"/>
    <p:sldId id="307" r:id="rId6"/>
    <p:sldId id="295" r:id="rId7"/>
    <p:sldId id="294" r:id="rId8"/>
    <p:sldId id="296" r:id="rId9"/>
    <p:sldId id="297" r:id="rId10"/>
    <p:sldId id="298" r:id="rId11"/>
    <p:sldId id="308" r:id="rId12"/>
    <p:sldId id="306" r:id="rId13"/>
    <p:sldId id="309" r:id="rId14"/>
    <p:sldId id="302" r:id="rId15"/>
    <p:sldId id="310" r:id="rId16"/>
    <p:sldId id="311" r:id="rId17"/>
    <p:sldId id="281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FE141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1594" y="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14C614-AE58-4D1C-9FC7-DD8582758142}" type="datetimeFigureOut">
              <a:rPr lang="en-US" smtClean="0"/>
              <a:pPr/>
              <a:t>9/20/2023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263967-E4DB-469F-9D4E-A930AF1926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6294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9/20/2023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9/20/2023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9/20/2023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9/20/2023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9/20/2023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9/20/2023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9/20/2023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9/20/2023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9/20/2023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9/20/2023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9/20/2023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9623E1-A994-4F45-B3F4-006859DBDF17}" type="datetimeFigureOut">
              <a:rPr lang="en-US" smtClean="0"/>
              <a:pPr/>
              <a:t>9/20/2023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64443" cy="6873333"/>
          </a:xfrm>
        </p:spPr>
      </p:pic>
      <p:sp>
        <p:nvSpPr>
          <p:cNvPr id="4" name="Rectangle 3"/>
          <p:cNvSpPr/>
          <p:nvPr/>
        </p:nvSpPr>
        <p:spPr>
          <a:xfrm>
            <a:off x="1028700" y="389187"/>
            <a:ext cx="7086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UBND </a:t>
            </a:r>
            <a:r>
              <a:rPr kumimoji="0" lang="vi-VN" sz="200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QUẬN </a:t>
            </a:r>
            <a:r>
              <a:rPr kumimoji="0" lang="vi-VN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LONG BIÊN</a:t>
            </a:r>
            <a:b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</a:b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     </a:t>
            </a:r>
            <a:r>
              <a:rPr kumimoji="0" lang="en-US" sz="2000" b="1" i="0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TRUỜNG MẦM NON HOA</a:t>
            </a:r>
            <a:r>
              <a:rPr kumimoji="0" lang="en-US" sz="2000" b="1" i="0" u="sng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 MỘC LAN</a:t>
            </a:r>
            <a:endParaRPr kumimoji="0" lang="en-US" sz="1400" b="0" i="0" u="sng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3400" y="2070193"/>
            <a:ext cx="7772400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sz="32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sz="32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LĨNH VỰC PHÁT TRIỂN TÌNH CẢM XÃ HỘI</a:t>
            </a:r>
            <a:endParaRPr lang="en-US" sz="2400" b="1" u="sng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sz="24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u="sng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b="1" u="sng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lỗi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3-4 tuổi</a:t>
            </a:r>
            <a:endParaRPr lang="en-US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Giáo viên: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Dung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262155"/>
            <a:ext cx="1441450" cy="129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851025" y="2492380"/>
            <a:ext cx="5534025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ÁN</a:t>
            </a:r>
          </a:p>
        </p:txBody>
      </p:sp>
    </p:spTree>
    <p:extLst>
      <p:ext uri="{BB962C8B-B14F-4D97-AF65-F5344CB8AC3E}">
        <p14:creationId xmlns:p14="http://schemas.microsoft.com/office/powerpoint/2010/main" val="2553781993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393F50-F11C-4B42-9643-B1803FC7F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8991600" cy="1143000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47315A1-FD7B-4387-A68A-D53F62D09D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7" r="13084"/>
          <a:stretch/>
        </p:blipFill>
        <p:spPr>
          <a:xfrm>
            <a:off x="0" y="1219200"/>
            <a:ext cx="9144000" cy="5638800"/>
          </a:xfrm>
        </p:spPr>
      </p:pic>
    </p:spTree>
    <p:extLst>
      <p:ext uri="{BB962C8B-B14F-4D97-AF65-F5344CB8AC3E}">
        <p14:creationId xmlns:p14="http://schemas.microsoft.com/office/powerpoint/2010/main" val="4218406038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075A2F-59D1-49DD-BCEE-565301F30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206201-2C7B-4B4C-A32A-C63046C5C9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" y="1417638"/>
            <a:ext cx="9061938" cy="5435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002960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0164A4-1C59-42C0-93CA-822747E0BB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838200"/>
            <a:ext cx="7924800" cy="45259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dirty="0" err="1">
                <a:solidFill>
                  <a:srgbClr val="002060"/>
                </a:solidFill>
              </a:rPr>
              <a:t>Giáo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dục</a:t>
            </a:r>
            <a:r>
              <a:rPr lang="en-US" dirty="0">
                <a:solidFill>
                  <a:srgbClr val="002060"/>
                </a:solidFill>
              </a:rPr>
              <a:t>: </a:t>
            </a:r>
            <a:r>
              <a:rPr lang="en-US" dirty="0" err="1">
                <a:solidFill>
                  <a:srgbClr val="002060"/>
                </a:solidFill>
              </a:rPr>
              <a:t>Lời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cảm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xin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lỗi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vô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cùng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quan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trọng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trong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cuộc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sống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của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chúng</a:t>
            </a:r>
            <a:r>
              <a:rPr lang="en-US" dirty="0">
                <a:solidFill>
                  <a:srgbClr val="002060"/>
                </a:solidFill>
              </a:rPr>
              <a:t> ta. Khi </a:t>
            </a: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con </a:t>
            </a:r>
            <a:r>
              <a:rPr lang="en-US" dirty="0" err="1">
                <a:solidFill>
                  <a:srgbClr val="002060"/>
                </a:solidFill>
              </a:rPr>
              <a:t>biết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lễ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phép</a:t>
            </a:r>
            <a:r>
              <a:rPr lang="en-US" dirty="0">
                <a:solidFill>
                  <a:srgbClr val="002060"/>
                </a:solidFill>
              </a:rPr>
              <a:t>, </a:t>
            </a:r>
            <a:r>
              <a:rPr lang="en-US" dirty="0" err="1">
                <a:solidFill>
                  <a:srgbClr val="002060"/>
                </a:solidFill>
              </a:rPr>
              <a:t>nói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cảm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xin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lỗi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đúng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lúc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sẽ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khiến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mọi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người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càng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yêu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quý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giúp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đỡ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con </a:t>
            </a:r>
            <a:r>
              <a:rPr lang="en-US" dirty="0" err="1">
                <a:solidFill>
                  <a:srgbClr val="002060"/>
                </a:solidFill>
              </a:rPr>
              <a:t>nhiều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hơn</a:t>
            </a:r>
            <a:r>
              <a:rPr lang="en-US" dirty="0">
                <a:solidFill>
                  <a:srgbClr val="002060"/>
                </a:solidFill>
              </a:rPr>
              <a:t>. </a:t>
            </a:r>
            <a:r>
              <a:rPr lang="en-US" dirty="0" err="1">
                <a:solidFill>
                  <a:srgbClr val="002060"/>
                </a:solidFill>
              </a:rPr>
              <a:t>Nói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cảm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khi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được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giúp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đỡ</a:t>
            </a:r>
            <a:r>
              <a:rPr lang="en-US" dirty="0">
                <a:solidFill>
                  <a:srgbClr val="002060"/>
                </a:solidFill>
              </a:rPr>
              <a:t> hay </a:t>
            </a:r>
            <a:r>
              <a:rPr lang="en-US" dirty="0" err="1">
                <a:solidFill>
                  <a:srgbClr val="002060"/>
                </a:solidFill>
              </a:rPr>
              <a:t>lời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xin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lỗi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vì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con </a:t>
            </a:r>
            <a:r>
              <a:rPr lang="en-US" dirty="0" err="1">
                <a:solidFill>
                  <a:srgbClr val="002060"/>
                </a:solidFill>
              </a:rPr>
              <a:t>làm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sai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điều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gì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thì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đó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những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hành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động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tốt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đẹp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dũng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cảm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đấy</a:t>
            </a:r>
            <a:r>
              <a:rPr lang="en-US" dirty="0">
                <a:solidFill>
                  <a:srgbClr val="002060"/>
                </a:solidFill>
              </a:rPr>
              <a:t>. </a:t>
            </a:r>
            <a:r>
              <a:rPr lang="en-US" dirty="0" err="1">
                <a:solidFill>
                  <a:srgbClr val="002060"/>
                </a:solidFill>
              </a:rPr>
              <a:t>Vì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thế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chúng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mình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hãy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cùng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nhau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học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lễ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phép</a:t>
            </a:r>
            <a:r>
              <a:rPr lang="en-US" dirty="0">
                <a:solidFill>
                  <a:srgbClr val="002060"/>
                </a:solidFill>
              </a:rPr>
              <a:t>, </a:t>
            </a:r>
            <a:r>
              <a:rPr lang="en-US" dirty="0" err="1">
                <a:solidFill>
                  <a:srgbClr val="002060"/>
                </a:solidFill>
              </a:rPr>
              <a:t>học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nói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cảm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xin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lỗi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nhé</a:t>
            </a:r>
            <a:r>
              <a:rPr lang="en-US" dirty="0">
                <a:solidFill>
                  <a:srgbClr val="002060"/>
                </a:solidFill>
              </a:rPr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1553696885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C311C-285B-4DA8-BEA3-F53D895E8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66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rgbClr val="002060"/>
                </a:solidFill>
              </a:rPr>
              <a:t>Trò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chơi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vui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nhộn</a:t>
            </a:r>
            <a:br>
              <a:rPr lang="en-US" dirty="0"/>
            </a:br>
            <a:r>
              <a:rPr lang="en-US" sz="3100" dirty="0" err="1">
                <a:solidFill>
                  <a:srgbClr val="002060"/>
                </a:solidFill>
              </a:rPr>
              <a:t>Mời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các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bé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cùng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đến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với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trò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chơi</a:t>
            </a:r>
            <a:r>
              <a:rPr lang="en-US" sz="3100" dirty="0">
                <a:solidFill>
                  <a:srgbClr val="002060"/>
                </a:solidFill>
              </a:rPr>
              <a:t> “</a:t>
            </a:r>
            <a:r>
              <a:rPr lang="en-US" sz="3100" dirty="0" err="1">
                <a:solidFill>
                  <a:srgbClr val="002060"/>
                </a:solidFill>
              </a:rPr>
              <a:t>Giải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câu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đố</a:t>
            </a:r>
            <a:r>
              <a:rPr lang="en-US" sz="3100" dirty="0">
                <a:solidFill>
                  <a:srgbClr val="002060"/>
                </a:solidFill>
              </a:rPr>
              <a:t>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6FA56E-47DB-401D-A57E-2B804BBBBF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0200" y="2895600"/>
            <a:ext cx="6477000" cy="4525963"/>
          </a:xfrm>
        </p:spPr>
        <p:txBody>
          <a:bodyPr/>
          <a:lstStyle/>
          <a:p>
            <a:r>
              <a:rPr lang="en-US" dirty="0" err="1">
                <a:solidFill>
                  <a:srgbClr val="002060"/>
                </a:solidFill>
              </a:rPr>
              <a:t>Cách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chơi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như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sau</a:t>
            </a:r>
            <a:r>
              <a:rPr lang="en-US" dirty="0">
                <a:solidFill>
                  <a:srgbClr val="002060"/>
                </a:solidFill>
              </a:rPr>
              <a:t>: </a:t>
            </a:r>
            <a:r>
              <a:rPr lang="en-US" dirty="0" err="1">
                <a:solidFill>
                  <a:srgbClr val="002060"/>
                </a:solidFill>
              </a:rPr>
              <a:t>Bạn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Gấu</a:t>
            </a:r>
            <a:r>
              <a:rPr lang="en-US" dirty="0">
                <a:solidFill>
                  <a:srgbClr val="002060"/>
                </a:solidFill>
              </a:rPr>
              <a:t> con </a:t>
            </a:r>
            <a:r>
              <a:rPr lang="en-US" dirty="0" err="1">
                <a:solidFill>
                  <a:srgbClr val="002060"/>
                </a:solidFill>
              </a:rPr>
              <a:t>sẽ</a:t>
            </a:r>
            <a:r>
              <a:rPr lang="en-US" dirty="0">
                <a:solidFill>
                  <a:srgbClr val="002060"/>
                </a:solidFill>
              </a:rPr>
              <a:t> ra </a:t>
            </a:r>
            <a:r>
              <a:rPr lang="en-US" dirty="0" err="1">
                <a:solidFill>
                  <a:srgbClr val="002060"/>
                </a:solidFill>
              </a:rPr>
              <a:t>những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câu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đố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nhiệm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vụ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của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bé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hãy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bấm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chọn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vào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đáp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con </a:t>
            </a:r>
            <a:r>
              <a:rPr lang="en-US" dirty="0" err="1">
                <a:solidFill>
                  <a:srgbClr val="002060"/>
                </a:solidFill>
              </a:rPr>
              <a:t>cho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đúng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nhé</a:t>
            </a:r>
            <a:r>
              <a:rPr lang="en-US" dirty="0">
                <a:solidFill>
                  <a:srgbClr val="00206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826473185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83A11-9E92-447A-B4C9-1025F8B87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114800"/>
            <a:ext cx="8229600" cy="1676400"/>
          </a:xfrm>
        </p:spPr>
        <p:txBody>
          <a:bodyPr>
            <a:norm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B0A63C1-B442-4ECA-AAB3-9498C7BC95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28600"/>
            <a:ext cx="4190999" cy="32004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2B14450-AD89-47AC-99C4-750754BB36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835" y="25791"/>
            <a:ext cx="4190998" cy="343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8211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A0A49-2560-4C30-A258-E15A0432B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21D89E7E-55C5-4582-B280-5439900DDD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951" y="168442"/>
            <a:ext cx="4323347" cy="3810000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19CA894-8634-4599-9F5F-69B533B7D2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" y="136357"/>
            <a:ext cx="4058653" cy="3942989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F065D942-6B60-4CEB-BF5B-061408A85445}"/>
              </a:ext>
            </a:extLst>
          </p:cNvPr>
          <p:cNvSpPr txBox="1">
            <a:spLocks/>
          </p:cNvSpPr>
          <p:nvPr/>
        </p:nvSpPr>
        <p:spPr>
          <a:xfrm>
            <a:off x="457200" y="4114800"/>
            <a:ext cx="8229600" cy="1676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52475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711D95-DE90-4FFF-8200-242888D783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F6C3BF3-B696-4ED4-B72E-DE92BA51BB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648200"/>
            <a:ext cx="8229600" cy="1477963"/>
          </a:xfrm>
        </p:spPr>
        <p:txBody>
          <a:bodyPr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736BF47-A405-4D39-BE2C-18E16DF00C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67" y="447530"/>
            <a:ext cx="3898233" cy="36672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DFFBACC-510B-42D5-B7A6-63FC669EF6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447530"/>
            <a:ext cx="4191000" cy="3667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2303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 descr="008nn9.jpg"/>
          <p:cNvPicPr>
            <a:picLocks noChangeAspect="1"/>
          </p:cNvPicPr>
          <p:nvPr/>
        </p:nvPicPr>
        <p:blipFill>
          <a:blip r:embed="rId2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EC55752-17FD-46A1-896A-08A76AF928FF}"/>
              </a:ext>
            </a:extLst>
          </p:cNvPr>
          <p:cNvSpPr txBox="1"/>
          <p:nvPr/>
        </p:nvSpPr>
        <p:spPr>
          <a:xfrm>
            <a:off x="1066800" y="2789003"/>
            <a:ext cx="6553201" cy="101566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000" b="1" i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THÚC</a:t>
            </a:r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BAFE1784-60FB-7E64-16F9-3B46911E78CE}"/>
              </a:ext>
            </a:extLst>
          </p:cNvPr>
          <p:cNvSpPr txBox="1"/>
          <p:nvPr/>
        </p:nvSpPr>
        <p:spPr>
          <a:xfrm>
            <a:off x="1295400" y="304800"/>
            <a:ext cx="6813755" cy="590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I. Mục đích- yêu cầu:</a:t>
            </a:r>
            <a:endParaRPr lang="en-US" sz="18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b="1" i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Kiến thức:</a:t>
            </a:r>
            <a:endParaRPr lang="en-US" sz="18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vi-VN" sz="1800" kern="12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- Trẻ biết chào hỏi, nói lời cảm ơn, xin lỗi với người thân phù hợp với tình huống giao tiếp.</a:t>
            </a:r>
            <a:endParaRPr lang="en-US" sz="18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/>
            <a:r>
              <a:rPr lang="vi-VN" sz="1800" kern="12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- Trẻ biết sử lý tốt các tình ra huống cô đưa.</a:t>
            </a:r>
            <a:endParaRPr lang="en-US" sz="18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b="1" i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Kỹ năng:</a:t>
            </a:r>
            <a:endParaRPr lang="en-US" sz="18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vi-VN" sz="1800" kern="12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- Rèn cho trẻ kỹ năng ứng xử lễ phép với mọi người.</a:t>
            </a:r>
            <a:endParaRPr lang="en-US" sz="18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/>
            <a:r>
              <a:rPr lang="vi-VN" sz="1800" kern="12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- Trẻ trả lời các câu hỏi to rõ ràng mạch lạc.</a:t>
            </a:r>
            <a:endParaRPr lang="en-US" sz="18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/>
            <a:r>
              <a:rPr lang="vi-VN" sz="1800" kern="12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- Rèn cho trẻ có thêm các kỹ năng ứng xử tốt và khéo léo trong cuộc sống hàng ngày</a:t>
            </a:r>
            <a:endParaRPr lang="en-US" sz="18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Rèn luyện kỹ năng quan sát, chú ý, ghi nhớ có chủ định và phát triển óc sáng tạo của trẻ.</a:t>
            </a:r>
          </a:p>
          <a:p>
            <a:r>
              <a:rPr lang="en-US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Trẻ có kỹ năng hợp tác, hoạt động theo nhóm.</a:t>
            </a:r>
          </a:p>
          <a:p>
            <a:r>
              <a:rPr lang="en-US" sz="1800" b="1" i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Thái độ:</a:t>
            </a:r>
            <a:endParaRPr lang="en-US" sz="18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vi-VN" sz="1800" kern="12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- Giáo dục trẻ biết yêu quý và lễ phép với mọi người</a:t>
            </a:r>
            <a:endParaRPr lang="en-US" sz="18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vi-VN" sz="1800" kern="12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- Trẻ hứng thú tham gia vào hoạt động</a:t>
            </a:r>
            <a:endParaRPr lang="en-US" sz="18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II. Chuẩn bị:</a:t>
            </a:r>
            <a:endParaRPr lang="en-US" sz="18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vi-VN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giảng giáo án điện tử</a:t>
            </a:r>
            <a:endParaRPr lang="en-US" sz="18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vi-VN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Nhạc bài hát: Chim vành khuyên</a:t>
            </a:r>
            <a:endParaRPr lang="en-US" sz="18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vi-VN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Video các hành động ứng xử lễ phép trong giao tiếp.</a:t>
            </a:r>
            <a:endParaRPr lang="en-US" sz="18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b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8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6897335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0642359-85C1-43E6-82BE-A29A659A8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304800"/>
            <a:ext cx="8305800" cy="2046849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ỔN ĐỊNH TỔ CHỨC</a:t>
            </a:r>
            <a:b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HÁT “Con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3" name="Chimvanhkhuyen-Dangcapnhat_333z">
            <a:hlinkClick r:id="" action="ppaction://media"/>
            <a:extLst>
              <a:ext uri="{FF2B5EF4-FFF2-40B4-BE49-F238E27FC236}">
                <a16:creationId xmlns:a16="http://schemas.microsoft.com/office/drawing/2014/main" id="{5A9FCCCE-9865-4D25-B005-A4A1EE90C2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00800" y="4724400"/>
            <a:ext cx="1524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9323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4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F3F7C4-E3A2-4016-A45A-6B82369332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302" y="1931963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lỗi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8A6ACA0-9429-44AC-AAB1-CEE83648E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302" y="7620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NỘI DUNG CHÍNH</a:t>
            </a:r>
          </a:p>
        </p:txBody>
      </p:sp>
    </p:spTree>
    <p:extLst>
      <p:ext uri="{BB962C8B-B14F-4D97-AF65-F5344CB8AC3E}">
        <p14:creationId xmlns:p14="http://schemas.microsoft.com/office/powerpoint/2010/main" val="3898839677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5A64C8-2430-4CB1-8B89-91E5BDC02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6FDCF3E-C5EC-428C-9522-62CD765615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638"/>
            <a:ext cx="9144000" cy="5433328"/>
          </a:xfrm>
        </p:spPr>
      </p:pic>
    </p:spTree>
    <p:extLst>
      <p:ext uri="{BB962C8B-B14F-4D97-AF65-F5344CB8AC3E}">
        <p14:creationId xmlns:p14="http://schemas.microsoft.com/office/powerpoint/2010/main" val="1782102717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84DBF-FBAA-445B-B77C-F5FE819B6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4AC225-7F65-4682-B977-EEFF2B3B95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514600"/>
            <a:ext cx="8229600" cy="20955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con”</a:t>
            </a:r>
          </a:p>
          <a:p>
            <a:pPr marL="0" indent="0" algn="ctr">
              <a:buNone/>
            </a:pP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5215428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E1470-AD00-4013-B6C0-4617F1BF1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uyen gau con">
            <a:hlinkClick r:id="" action="ppaction://media"/>
            <a:extLst>
              <a:ext uri="{FF2B5EF4-FFF2-40B4-BE49-F238E27FC236}">
                <a16:creationId xmlns:a16="http://schemas.microsoft.com/office/drawing/2014/main" id="{CFF71FEF-D861-4438-B04C-37CBD540AEB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22" y="37514"/>
            <a:ext cx="9144239" cy="6972886"/>
          </a:xfrm>
        </p:spPr>
      </p:pic>
    </p:spTree>
    <p:extLst>
      <p:ext uri="{BB962C8B-B14F-4D97-AF65-F5344CB8AC3E}">
        <p14:creationId xmlns:p14="http://schemas.microsoft.com/office/powerpoint/2010/main" val="2345711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7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F5FA5B-EAC6-4B84-B6FE-6FF9768C6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304800"/>
          </a:xfrm>
        </p:spPr>
        <p:txBody>
          <a:bodyPr>
            <a:no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Xin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B2F5F07-3386-49FA-93F1-F3A30369F8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0" r="12465" b="5621"/>
          <a:stretch/>
        </p:blipFill>
        <p:spPr>
          <a:xfrm>
            <a:off x="96129" y="1371599"/>
            <a:ext cx="8991600" cy="5473505"/>
          </a:xfrm>
        </p:spPr>
      </p:pic>
    </p:spTree>
    <p:extLst>
      <p:ext uri="{BB962C8B-B14F-4D97-AF65-F5344CB8AC3E}">
        <p14:creationId xmlns:p14="http://schemas.microsoft.com/office/powerpoint/2010/main" val="1121367092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BA2F7-894E-4F87-8744-5F76826B4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533400"/>
            <a:ext cx="8229600" cy="503238"/>
          </a:xfrm>
        </p:spPr>
        <p:txBody>
          <a:bodyPr>
            <a:normAutofit fontScale="90000"/>
          </a:bodyPr>
          <a:lstStyle/>
          <a:p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giỏ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15815B-6142-4DCD-8AF5-0DE18DE683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r="12500"/>
          <a:stretch/>
        </p:blipFill>
        <p:spPr>
          <a:xfrm>
            <a:off x="-1" y="1417638"/>
            <a:ext cx="9144001" cy="544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876009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1047</TotalTime>
  <Words>649</Words>
  <Application>Microsoft Office PowerPoint</Application>
  <PresentationFormat>On-screen Show (4:3)</PresentationFormat>
  <Paragraphs>44</Paragraphs>
  <Slides>17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1. ỔN ĐỊNH TỔ CHỨC  BÀI HÁT “Con chim vành khuyên”</vt:lpstr>
      <vt:lpstr>2. NỘI DUNG CHÍNH</vt:lpstr>
      <vt:lpstr>Theo bé tại sao lại phải lễ phép chào hỏi người lớn?</vt:lpstr>
      <vt:lpstr>PowerPoint Presentation</vt:lpstr>
      <vt:lpstr>PowerPoint Presentation</vt:lpstr>
      <vt:lpstr>Khi muốn vào rừng chơi cùng các bạn, Gấu con đã làm gì? Xin phép mẹ trước khi đi chơi cho thấy Gấu con là  bạn Gấu như thế nào?</vt:lpstr>
      <vt:lpstr>Gấu con không may làm rơi giỏ nấm của bạn Sóc, Gấu con đã điều gì với bạn Sóc? Gấu con nói như vậy có đúng không?</vt:lpstr>
      <vt:lpstr>Khi được bác Voi cứu ra khỏi hố sâu, Gấu con nói như thế nào với bác Voi? Bạn Gấu con nói như thế có đúng không?</vt:lpstr>
      <vt:lpstr>Theo các con, khi nào chúng ta cần nói lời xin lỗi và khi nào chúng ta cần nói lời cảm ơn?</vt:lpstr>
      <vt:lpstr>PowerPoint Presentation</vt:lpstr>
      <vt:lpstr>Trò chơi vui nhộn Mời các bé cùng đến với trò chơi “Giải câu đố”</vt:lpstr>
      <vt:lpstr>Bạn Gấu con muốn tìm hình ảnh “lễ phép”. Các bé hãy bấm chọn đáp án đúng nào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Trang Nguyen</cp:lastModifiedBy>
  <cp:revision>71</cp:revision>
  <dcterms:created xsi:type="dcterms:W3CDTF">2016-04-10T13:01:26Z</dcterms:created>
  <dcterms:modified xsi:type="dcterms:W3CDTF">2023-09-20T12:47:55Z</dcterms:modified>
</cp:coreProperties>
</file>