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8" r:id="rId5"/>
    <p:sldId id="268" r:id="rId6"/>
    <p:sldId id="269" r:id="rId7"/>
    <p:sldId id="272" r:id="rId8"/>
    <p:sldId id="261" r:id="rId9"/>
    <p:sldId id="273" r:id="rId10"/>
    <p:sldId id="270" r:id="rId11"/>
    <p:sldId id="274" r:id="rId12"/>
    <p:sldId id="260" r:id="rId13"/>
    <p:sldId id="262" r:id="rId14"/>
    <p:sldId id="263" r:id="rId15"/>
    <p:sldId id="264" r:id="rId16"/>
    <p:sldId id="265" r:id="rId17"/>
    <p:sldId id="276" r:id="rId18"/>
    <p:sldId id="271" r:id="rId19"/>
    <p:sldId id="266" r:id="rId20"/>
    <p:sldId id="267" r:id="rId21"/>
    <p:sldId id="281" r:id="rId22"/>
    <p:sldId id="280" r:id="rId23"/>
    <p:sldId id="283" r:id="rId24"/>
    <p:sldId id="277" r:id="rId25"/>
    <p:sldId id="284" r:id="rId26"/>
    <p:sldId id="285" r:id="rId27"/>
    <p:sldId id="286" r:id="rId28"/>
    <p:sldId id="282" r:id="rId29"/>
    <p:sldId id="278"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F3ADA0-F68A-4C70-BCD5-2D634E69EFF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371789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3ADA0-F68A-4C70-BCD5-2D634E69EFF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58033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3ADA0-F68A-4C70-BCD5-2D634E69EFF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2766394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25DEF62-D732-4DEE-9547-E8969184EE6C}"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1063893857"/>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2DD0272-ECE7-4476-A386-2C4FCC1EF614}"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941267975"/>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E9F6500-D743-44A3-AA99-DBE01473D43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705881159"/>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9770FE7-7C4D-4353-9F44-1D491C44FF5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1951995991"/>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B85844C-64C4-4976-A212-0117C792703D}"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625159541"/>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6BAD46E-7EE3-47D3-9AB5-3F606EC24704}"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42518564"/>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9F4238-BB8A-4169-A7E9-5C31B9C7265A}"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854400805"/>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A7ED154-7359-46A9-8EB8-90BC74528A2E}"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893889023"/>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F3ADA0-F68A-4C70-BCD5-2D634E69EFF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382590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ED451D-D8B4-44DD-BA2B-8CA8ACB191D6}"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338795391"/>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49EE9E4-9374-40AA-A491-6B6A1EE93DDF}"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759211425"/>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2917847-9D4A-4248-BB98-8FAB0A05F028}"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818522586"/>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25DEF62-D732-4DEE-9547-E8969184EE6C}"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87797670"/>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2DD0272-ECE7-4476-A386-2C4FCC1EF614}"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911424161"/>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E9F6500-D743-44A3-AA99-DBE01473D43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206635940"/>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9770FE7-7C4D-4353-9F44-1D491C44FF5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982030248"/>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B85844C-64C4-4976-A212-0117C792703D}"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69257260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6BAD46E-7EE3-47D3-9AB5-3F606EC24704}"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446227417"/>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9F4238-BB8A-4169-A7E9-5C31B9C7265A}"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231248875"/>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F3ADA0-F68A-4C70-BCD5-2D634E69EFF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2778310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A7ED154-7359-46A9-8EB8-90BC74528A2E}"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550039598"/>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ED451D-D8B4-44DD-BA2B-8CA8ACB191D6}"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46961134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49EE9E4-9374-40AA-A491-6B6A1EE93DDF}"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935608096"/>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2917847-9D4A-4248-BB98-8FAB0A05F028}"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153608447"/>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F3ADA0-F68A-4C70-BCD5-2D634E69EFF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1011174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F3ADA0-F68A-4C70-BCD5-2D634E69EFF0}"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6628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F3ADA0-F68A-4C70-BCD5-2D634E69EFF0}"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133311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3ADA0-F68A-4C70-BCD5-2D634E69EFF0}"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421286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F3ADA0-F68A-4C70-BCD5-2D634E69EFF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93095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F3ADA0-F68A-4C70-BCD5-2D634E69EFF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8DBC8-4860-4929-812B-8A744B27358D}" type="slidenum">
              <a:rPr lang="en-US" smtClean="0"/>
              <a:t>‹#›</a:t>
            </a:fld>
            <a:endParaRPr lang="en-US"/>
          </a:p>
        </p:txBody>
      </p:sp>
    </p:spTree>
    <p:extLst>
      <p:ext uri="{BB962C8B-B14F-4D97-AF65-F5344CB8AC3E}">
        <p14:creationId xmlns:p14="http://schemas.microsoft.com/office/powerpoint/2010/main" val="78334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3ADA0-F68A-4C70-BCD5-2D634E69EFF0}" type="datetimeFigureOut">
              <a:rPr lang="en-US" smtClean="0"/>
              <a:t>11/5/2022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8DBC8-4860-4929-812B-8A744B27358D}" type="slidenum">
              <a:rPr lang="en-US" smtClean="0"/>
              <a:t>‹#›</a:t>
            </a:fld>
            <a:endParaRPr lang="en-US"/>
          </a:p>
        </p:txBody>
      </p:sp>
    </p:spTree>
    <p:extLst>
      <p:ext uri="{BB962C8B-B14F-4D97-AF65-F5344CB8AC3E}">
        <p14:creationId xmlns:p14="http://schemas.microsoft.com/office/powerpoint/2010/main" val="239690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02FBCE-3932-4943-AC28-779F2F90767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372856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02FBCE-3932-4943-AC28-779F2F90767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730139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334555" y="166352"/>
            <a:ext cx="525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1800" b="1" dirty="0">
                <a:latin typeface="Times New Roman" panose="02020603050405020304" pitchFamily="18" charset="0"/>
                <a:cs typeface="Times New Roman" panose="02020603050405020304" pitchFamily="18" charset="0"/>
              </a:rPr>
              <a:t>PHÒNG GIÁO DỤC QUẬN LONG BIÊN</a:t>
            </a:r>
            <a:br>
              <a:rPr lang="en-US" altLang="vi-VN" sz="1800" b="1" dirty="0">
                <a:latin typeface="Times New Roman" panose="02020603050405020304" pitchFamily="18" charset="0"/>
                <a:cs typeface="Times New Roman" panose="02020603050405020304" pitchFamily="18" charset="0"/>
              </a:rPr>
            </a:br>
            <a:r>
              <a:rPr lang="en-US" altLang="vi-VN" sz="1800" b="1" dirty="0">
                <a:latin typeface="Times New Roman" panose="02020603050405020304" pitchFamily="18" charset="0"/>
                <a:cs typeface="Times New Roman" panose="02020603050405020304" pitchFamily="18" charset="0"/>
              </a:rPr>
              <a:t>TR</a:t>
            </a:r>
            <a:r>
              <a:rPr lang="vi-VN" altLang="vi-VN" sz="1800" b="1" dirty="0">
                <a:latin typeface="Times New Roman" panose="02020603050405020304" pitchFamily="18" charset="0"/>
                <a:cs typeface="Times New Roman" panose="02020603050405020304" pitchFamily="18" charset="0"/>
              </a:rPr>
              <a:t>ƯỜNG</a:t>
            </a:r>
            <a:r>
              <a:rPr lang="en-US" altLang="vi-VN" sz="1800" b="1" dirty="0">
                <a:latin typeface="Times New Roman" panose="02020603050405020304" pitchFamily="18" charset="0"/>
                <a:cs typeface="Times New Roman" panose="02020603050405020304" pitchFamily="18" charset="0"/>
              </a:rPr>
              <a:t> MẦM NON S</a:t>
            </a:r>
            <a:r>
              <a:rPr lang="vi-VN" altLang="vi-VN" sz="1800" b="1" dirty="0">
                <a:latin typeface="Times New Roman" panose="02020603050405020304" pitchFamily="18" charset="0"/>
                <a:cs typeface="Times New Roman" panose="02020603050405020304" pitchFamily="18" charset="0"/>
              </a:rPr>
              <a:t>Ơ</a:t>
            </a:r>
            <a:r>
              <a:rPr lang="en-US" altLang="vi-VN" sz="1800" b="1" dirty="0">
                <a:latin typeface="Times New Roman" panose="02020603050405020304" pitchFamily="18" charset="0"/>
                <a:cs typeface="Times New Roman" panose="02020603050405020304" pitchFamily="18" charset="0"/>
              </a:rPr>
              <a:t>N CA</a:t>
            </a:r>
            <a:endParaRPr lang="vi-VN" altLang="vi-VN" sz="18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352" y="755197"/>
            <a:ext cx="1278205" cy="131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2550017" y="1972971"/>
            <a:ext cx="701898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600" b="1" dirty="0" smtClean="0">
                <a:solidFill>
                  <a:srgbClr val="FF0000"/>
                </a:solidFill>
                <a:latin typeface="Times New Roman" panose="02020603050405020304" pitchFamily="18" charset="0"/>
                <a:cs typeface="Times New Roman" panose="02020603050405020304" pitchFamily="18" charset="0"/>
              </a:rPr>
              <a:t>HOẠT </a:t>
            </a:r>
            <a:r>
              <a:rPr lang="en-US" altLang="vi-VN" sz="2600" b="1" dirty="0">
                <a:solidFill>
                  <a:srgbClr val="FF0000"/>
                </a:solidFill>
                <a:latin typeface="Times New Roman" panose="02020603050405020304" pitchFamily="18" charset="0"/>
                <a:cs typeface="Times New Roman" panose="02020603050405020304" pitchFamily="18" charset="0"/>
              </a:rPr>
              <a:t>ĐỘNG LÀM QUEN VĂN HỌC</a:t>
            </a:r>
          </a:p>
          <a:p>
            <a:pPr algn="ctr" eaLnBrk="1" hangingPunct="1">
              <a:spcBef>
                <a:spcPct val="0"/>
              </a:spcBef>
              <a:buFontTx/>
              <a:buNone/>
            </a:pPr>
            <a:endParaRPr lang="en-US" altLang="vi-VN" sz="230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Truyện: Lời ru của trăng | Mầm non Bắc Biê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418" t="47088" r="16637"/>
          <a:stretch/>
        </p:blipFill>
        <p:spPr bwMode="auto">
          <a:xfrm>
            <a:off x="3334555" y="3967950"/>
            <a:ext cx="5830224" cy="2995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1539" y="2618839"/>
            <a:ext cx="4977645" cy="800219"/>
          </a:xfrm>
          <a:prstGeom prst="rect">
            <a:avLst/>
          </a:prstGeom>
          <a:noFill/>
        </p:spPr>
        <p:txBody>
          <a:bodyPr wrap="none" rtlCol="0">
            <a:spAutoFit/>
          </a:bodyPr>
          <a:lstStyle/>
          <a:p>
            <a:r>
              <a:rPr lang="en-US" sz="2400" b="1" dirty="0" smtClean="0">
                <a:solidFill>
                  <a:srgbClr val="0000CC"/>
                </a:solidFill>
                <a:latin typeface="Times New Roman" panose="02020603050405020304" pitchFamily="18" charset="0"/>
                <a:cs typeface="Times New Roman" panose="02020603050405020304" pitchFamily="18" charset="0"/>
              </a:rPr>
              <a:t>TRUYỆN: LỜI RU CỦA TRĂNG</a:t>
            </a:r>
          </a:p>
          <a:p>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200" b="1" i="1" dirty="0" err="1" smtClean="0">
                <a:solidFill>
                  <a:srgbClr val="0000CC"/>
                </a:solidFill>
                <a:latin typeface="Times New Roman" panose="02020603050405020304" pitchFamily="18" charset="0"/>
                <a:cs typeface="Times New Roman" panose="02020603050405020304" pitchFamily="18" charset="0"/>
              </a:rPr>
              <a:t>Tác</a:t>
            </a:r>
            <a:r>
              <a:rPr lang="en-US" sz="2200" b="1" i="1" dirty="0" smtClean="0">
                <a:solidFill>
                  <a:srgbClr val="0000CC"/>
                </a:solidFill>
                <a:latin typeface="Times New Roman" panose="02020603050405020304" pitchFamily="18" charset="0"/>
                <a:cs typeface="Times New Roman" panose="02020603050405020304" pitchFamily="18" charset="0"/>
              </a:rPr>
              <a:t> </a:t>
            </a:r>
            <a:r>
              <a:rPr lang="en-US" sz="2200" b="1" i="1" dirty="0" err="1" smtClean="0">
                <a:solidFill>
                  <a:srgbClr val="0000CC"/>
                </a:solidFill>
                <a:latin typeface="Times New Roman" panose="02020603050405020304" pitchFamily="18" charset="0"/>
                <a:cs typeface="Times New Roman" panose="02020603050405020304" pitchFamily="18" charset="0"/>
              </a:rPr>
              <a:t>giả</a:t>
            </a:r>
            <a:r>
              <a:rPr lang="en-US" sz="2200" b="1" i="1" dirty="0" smtClean="0">
                <a:solidFill>
                  <a:srgbClr val="0000CC"/>
                </a:solidFill>
                <a:latin typeface="Times New Roman" panose="02020603050405020304" pitchFamily="18" charset="0"/>
                <a:cs typeface="Times New Roman" panose="02020603050405020304" pitchFamily="18" charset="0"/>
              </a:rPr>
              <a:t>: </a:t>
            </a:r>
            <a:r>
              <a:rPr lang="en-US" sz="2200" b="1" i="1" dirty="0" err="1" smtClean="0">
                <a:solidFill>
                  <a:srgbClr val="0000CC"/>
                </a:solidFill>
                <a:latin typeface="Times New Roman" panose="02020603050405020304" pitchFamily="18" charset="0"/>
                <a:cs typeface="Times New Roman" panose="02020603050405020304" pitchFamily="18" charset="0"/>
              </a:rPr>
              <a:t>Xuân</a:t>
            </a:r>
            <a:r>
              <a:rPr lang="en-US" sz="2200" b="1" i="1" dirty="0" smtClean="0">
                <a:solidFill>
                  <a:srgbClr val="0000CC"/>
                </a:solidFill>
                <a:latin typeface="Times New Roman" panose="02020603050405020304" pitchFamily="18" charset="0"/>
                <a:cs typeface="Times New Roman" panose="02020603050405020304" pitchFamily="18" charset="0"/>
              </a:rPr>
              <a:t> </a:t>
            </a:r>
            <a:r>
              <a:rPr lang="en-US" sz="2200" b="1" i="1" dirty="0" err="1" smtClean="0">
                <a:solidFill>
                  <a:srgbClr val="0000CC"/>
                </a:solidFill>
                <a:latin typeface="Times New Roman" panose="02020603050405020304" pitchFamily="18" charset="0"/>
                <a:cs typeface="Times New Roman" panose="02020603050405020304" pitchFamily="18" charset="0"/>
              </a:rPr>
              <a:t>Quỳnh</a:t>
            </a:r>
            <a:endParaRPr lang="en-US" sz="2200" b="1" i="1" dirty="0">
              <a:solidFill>
                <a:srgbClr val="0000CC"/>
              </a:solidFill>
              <a:latin typeface="Times New Roman" panose="02020603050405020304" pitchFamily="18" charset="0"/>
              <a:cs typeface="Times New Roman" panose="02020603050405020304" pitchFamily="18" charset="0"/>
            </a:endParaRPr>
          </a:p>
        </p:txBody>
      </p:sp>
      <p:sp>
        <p:nvSpPr>
          <p:cNvPr id="11" name="Rectangle 6"/>
          <p:cNvSpPr>
            <a:spLocks noChangeArrowheads="1"/>
          </p:cNvSpPr>
          <p:nvPr/>
        </p:nvSpPr>
        <p:spPr bwMode="auto">
          <a:xfrm>
            <a:off x="4314750" y="63960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b="1" dirty="0" err="1">
                <a:latin typeface="Times New Roman" panose="02020603050405020304" pitchFamily="18" charset="0"/>
                <a:cs typeface="Times New Roman" panose="02020603050405020304" pitchFamily="18" charset="0"/>
              </a:rPr>
              <a:t>Năm</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học</a:t>
            </a:r>
            <a:r>
              <a:rPr lang="en-US" altLang="vi-VN" sz="2400" b="1" dirty="0">
                <a:latin typeface="Times New Roman" panose="02020603050405020304" pitchFamily="18" charset="0"/>
                <a:cs typeface="Times New Roman" panose="02020603050405020304" pitchFamily="18" charset="0"/>
              </a:rPr>
              <a:t>: 2021 </a:t>
            </a:r>
            <a:r>
              <a:rPr lang="en-US" altLang="vi-VN" sz="2400" dirty="0">
                <a:latin typeface="Times New Roman" panose="02020603050405020304" pitchFamily="18" charset="0"/>
                <a:cs typeface="Times New Roman" panose="02020603050405020304" pitchFamily="18" charset="0"/>
              </a:rPr>
              <a:t>-</a:t>
            </a:r>
            <a:r>
              <a:rPr lang="en-US" altLang="vi-VN" sz="2400" b="1" dirty="0">
                <a:latin typeface="Times New Roman" panose="02020603050405020304" pitchFamily="18" charset="0"/>
                <a:cs typeface="Times New Roman" panose="02020603050405020304" pitchFamily="18" charset="0"/>
              </a:rPr>
              <a:t> 2022</a:t>
            </a:r>
            <a:endParaRPr lang="vi-VN" alt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395372" y="3537063"/>
            <a:ext cx="4196983" cy="430887"/>
          </a:xfrm>
          <a:prstGeom prst="rect">
            <a:avLst/>
          </a:prstGeom>
          <a:noFill/>
        </p:spPr>
        <p:txBody>
          <a:bodyPr wrap="none" rtlCol="0">
            <a:spAutoFit/>
          </a:bodyPr>
          <a:lstStyle/>
          <a:p>
            <a:r>
              <a:rPr lang="en-US" sz="2200" b="1" dirty="0" err="1" smtClean="0">
                <a:solidFill>
                  <a:srgbClr val="0000CC"/>
                </a:solidFill>
                <a:latin typeface="Times New Roman" panose="02020603050405020304" pitchFamily="18" charset="0"/>
                <a:cs typeface="Times New Roman" panose="02020603050405020304" pitchFamily="18" charset="0"/>
              </a:rPr>
              <a:t>Lứa</a:t>
            </a:r>
            <a:r>
              <a:rPr lang="en-US" sz="2200" b="1" dirty="0" smtClean="0">
                <a:solidFill>
                  <a:srgbClr val="0000CC"/>
                </a:solidFill>
                <a:latin typeface="Times New Roman" panose="02020603050405020304" pitchFamily="18" charset="0"/>
                <a:cs typeface="Times New Roman" panose="02020603050405020304" pitchFamily="18" charset="0"/>
              </a:rPr>
              <a:t> </a:t>
            </a:r>
            <a:r>
              <a:rPr lang="en-US" sz="2200" b="1" dirty="0" err="1" smtClean="0">
                <a:solidFill>
                  <a:srgbClr val="0000CC"/>
                </a:solidFill>
                <a:latin typeface="Times New Roman" panose="02020603050405020304" pitchFamily="18" charset="0"/>
                <a:cs typeface="Times New Roman" panose="02020603050405020304" pitchFamily="18" charset="0"/>
              </a:rPr>
              <a:t>tuổi</a:t>
            </a:r>
            <a:r>
              <a:rPr lang="en-US" sz="2200" b="1" dirty="0" smtClean="0">
                <a:solidFill>
                  <a:srgbClr val="0000CC"/>
                </a:solidFill>
                <a:latin typeface="Times New Roman" panose="02020603050405020304" pitchFamily="18" charset="0"/>
                <a:cs typeface="Times New Roman" panose="02020603050405020304" pitchFamily="18" charset="0"/>
              </a:rPr>
              <a:t>: </a:t>
            </a:r>
            <a:r>
              <a:rPr lang="en-US" sz="2200" b="1" dirty="0" err="1" smtClean="0">
                <a:solidFill>
                  <a:srgbClr val="0000CC"/>
                </a:solidFill>
                <a:latin typeface="Times New Roman" panose="02020603050405020304" pitchFamily="18" charset="0"/>
                <a:cs typeface="Times New Roman" panose="02020603050405020304" pitchFamily="18" charset="0"/>
              </a:rPr>
              <a:t>Mẫu</a:t>
            </a:r>
            <a:r>
              <a:rPr lang="en-US" sz="2200" b="1" dirty="0" smtClean="0">
                <a:solidFill>
                  <a:srgbClr val="0000CC"/>
                </a:solidFill>
                <a:latin typeface="Times New Roman" panose="02020603050405020304" pitchFamily="18" charset="0"/>
                <a:cs typeface="Times New Roman" panose="02020603050405020304" pitchFamily="18" charset="0"/>
              </a:rPr>
              <a:t> </a:t>
            </a:r>
            <a:r>
              <a:rPr lang="en-US" sz="2200" b="1" dirty="0" err="1" smtClean="0">
                <a:solidFill>
                  <a:srgbClr val="0000CC"/>
                </a:solidFill>
                <a:latin typeface="Times New Roman" panose="02020603050405020304" pitchFamily="18" charset="0"/>
                <a:cs typeface="Times New Roman" panose="02020603050405020304" pitchFamily="18" charset="0"/>
              </a:rPr>
              <a:t>giáo</a:t>
            </a:r>
            <a:r>
              <a:rPr lang="en-US" sz="2200" b="1" dirty="0" smtClean="0">
                <a:solidFill>
                  <a:srgbClr val="0000CC"/>
                </a:solidFill>
                <a:latin typeface="Times New Roman" panose="02020603050405020304" pitchFamily="18" charset="0"/>
                <a:cs typeface="Times New Roman" panose="02020603050405020304" pitchFamily="18" charset="0"/>
              </a:rPr>
              <a:t> </a:t>
            </a:r>
            <a:r>
              <a:rPr lang="en-US" sz="2200" b="1" dirty="0" err="1" smtClean="0">
                <a:solidFill>
                  <a:srgbClr val="0000CC"/>
                </a:solidFill>
                <a:latin typeface="Times New Roman" panose="02020603050405020304" pitchFamily="18" charset="0"/>
                <a:cs typeface="Times New Roman" panose="02020603050405020304" pitchFamily="18" charset="0"/>
              </a:rPr>
              <a:t>nhỡ</a:t>
            </a:r>
            <a:r>
              <a:rPr lang="en-US" sz="2200" b="1" dirty="0" smtClean="0">
                <a:solidFill>
                  <a:srgbClr val="0000CC"/>
                </a:solidFill>
                <a:latin typeface="Times New Roman" panose="02020603050405020304" pitchFamily="18" charset="0"/>
                <a:cs typeface="Times New Roman" panose="02020603050405020304" pitchFamily="18" charset="0"/>
              </a:rPr>
              <a:t> 4 </a:t>
            </a:r>
            <a:r>
              <a:rPr lang="en-US" sz="2200" dirty="0" smtClean="0">
                <a:solidFill>
                  <a:srgbClr val="0000CC"/>
                </a:solidFill>
                <a:latin typeface="Times New Roman" panose="02020603050405020304" pitchFamily="18" charset="0"/>
                <a:cs typeface="Times New Roman" panose="02020603050405020304" pitchFamily="18" charset="0"/>
              </a:rPr>
              <a:t>-</a:t>
            </a:r>
            <a:r>
              <a:rPr lang="en-US" sz="2200" b="1" dirty="0" smtClean="0">
                <a:solidFill>
                  <a:srgbClr val="0000CC"/>
                </a:solidFill>
                <a:latin typeface="Times New Roman" panose="02020603050405020304" pitchFamily="18" charset="0"/>
                <a:cs typeface="Times New Roman" panose="02020603050405020304" pitchFamily="18" charset="0"/>
              </a:rPr>
              <a:t> 5 </a:t>
            </a:r>
            <a:r>
              <a:rPr lang="en-US" sz="2200" b="1" dirty="0" err="1" smtClean="0">
                <a:solidFill>
                  <a:srgbClr val="0000CC"/>
                </a:solidFill>
                <a:latin typeface="Times New Roman" panose="02020603050405020304" pitchFamily="18" charset="0"/>
                <a:cs typeface="Times New Roman" panose="02020603050405020304" pitchFamily="18" charset="0"/>
              </a:rPr>
              <a:t>tuổi</a:t>
            </a:r>
            <a:endParaRPr lang="en-US" sz="2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635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ời ru của trăng - Kể chuyện 1 - Tạ Xuân Thuỷ - Thư viện Bài giảng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12" t="5880" r="13060" b="6741"/>
          <a:stretch/>
        </p:blipFill>
        <p:spPr>
          <a:xfrm>
            <a:off x="0" y="0"/>
            <a:ext cx="12192000" cy="6967470"/>
          </a:xfrm>
          <a:prstGeom prst="rect">
            <a:avLst/>
          </a:prstGeom>
        </p:spPr>
      </p:pic>
    </p:spTree>
    <p:extLst>
      <p:ext uri="{BB962C8B-B14F-4D97-AF65-F5344CB8AC3E}">
        <p14:creationId xmlns:p14="http://schemas.microsoft.com/office/powerpoint/2010/main" val="2657356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55" t="1076" r="7810" b="1023"/>
          <a:stretch/>
        </p:blipFill>
        <p:spPr>
          <a:xfrm>
            <a:off x="0" y="0"/>
            <a:ext cx="12192000" cy="6858000"/>
          </a:xfrm>
          <a:prstGeom prst="rect">
            <a:avLst/>
          </a:prstGeom>
        </p:spPr>
      </p:pic>
    </p:spTree>
    <p:extLst>
      <p:ext uri="{BB962C8B-B14F-4D97-AF65-F5344CB8AC3E}">
        <p14:creationId xmlns:p14="http://schemas.microsoft.com/office/powerpoint/2010/main" val="127506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427" t="1372" r="7810" b="1642"/>
          <a:stretch/>
        </p:blipFill>
        <p:spPr>
          <a:xfrm>
            <a:off x="0" y="0"/>
            <a:ext cx="12192000" cy="6858000"/>
          </a:xfrm>
          <a:prstGeom prst="rect">
            <a:avLst/>
          </a:prstGeom>
        </p:spPr>
      </p:pic>
    </p:spTree>
    <p:extLst>
      <p:ext uri="{BB962C8B-B14F-4D97-AF65-F5344CB8AC3E}">
        <p14:creationId xmlns:p14="http://schemas.microsoft.com/office/powerpoint/2010/main" val="372580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170" t="1142" r="7682" b="1642"/>
          <a:stretch/>
        </p:blipFill>
        <p:spPr>
          <a:xfrm>
            <a:off x="0" y="0"/>
            <a:ext cx="12192000" cy="6858000"/>
          </a:xfrm>
          <a:prstGeom prst="rect">
            <a:avLst/>
          </a:prstGeom>
        </p:spPr>
      </p:pic>
    </p:spTree>
    <p:extLst>
      <p:ext uri="{BB962C8B-B14F-4D97-AF65-F5344CB8AC3E}">
        <p14:creationId xmlns:p14="http://schemas.microsoft.com/office/powerpoint/2010/main" val="23993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96" t="4965" r="13188" b="6056"/>
          <a:stretch/>
        </p:blipFill>
        <p:spPr>
          <a:xfrm>
            <a:off x="0" y="0"/>
            <a:ext cx="12192000" cy="6858000"/>
          </a:xfrm>
          <a:prstGeom prst="rect">
            <a:avLst/>
          </a:prstGeom>
        </p:spPr>
      </p:pic>
    </p:spTree>
    <p:extLst>
      <p:ext uri="{BB962C8B-B14F-4D97-AF65-F5344CB8AC3E}">
        <p14:creationId xmlns:p14="http://schemas.microsoft.com/office/powerpoint/2010/main" val="3186215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70479" y="1893195"/>
            <a:ext cx="4416594" cy="646331"/>
          </a:xfrm>
          <a:prstGeom prst="rect">
            <a:avLst/>
          </a:prstGeom>
          <a:noFill/>
        </p:spPr>
        <p:txBody>
          <a:bodyPr wrap="none" rtlCol="0">
            <a:spAutoFit/>
          </a:bodyPr>
          <a:lstStyle/>
          <a:p>
            <a:r>
              <a:rPr lang="en-US" sz="3600" dirty="0" err="1" smtClean="0">
                <a:latin typeface="Times New Roman" panose="02020603050405020304" pitchFamily="18" charset="0"/>
                <a:cs typeface="Times New Roman" panose="02020603050405020304" pitchFamily="18" charset="0"/>
              </a:rPr>
              <a:t>Đàm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thoại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trích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dẫn</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26898397"/>
      </p:ext>
    </p:extLst>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6445" y="811026"/>
            <a:ext cx="5897768" cy="523220"/>
          </a:xfrm>
          <a:prstGeom prst="rect">
            <a:avLst/>
          </a:prstGeom>
        </p:spPr>
        <p:txBody>
          <a:bodyPr wrap="none">
            <a:spAutoFit/>
          </a:bodyPr>
          <a:lstStyle/>
          <a:p>
            <a:r>
              <a:rPr lang="pt-BR" sz="2800" dirty="0">
                <a:solidFill>
                  <a:srgbClr val="000000"/>
                </a:solidFill>
                <a:latin typeface="Times New Roman" panose="02020603050405020304" pitchFamily="18" charset="0"/>
              </a:rPr>
              <a:t>Các con vừa được nghe câu chuyện gì? </a:t>
            </a:r>
            <a:endParaRPr lang="en-US" sz="2800" dirty="0"/>
          </a:p>
        </p:txBody>
      </p:sp>
      <p:sp>
        <p:nvSpPr>
          <p:cNvPr id="3" name="TextBox 2"/>
          <p:cNvSpPr txBox="1"/>
          <p:nvPr/>
        </p:nvSpPr>
        <p:spPr>
          <a:xfrm>
            <a:off x="2047741" y="1625241"/>
            <a:ext cx="8401659"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trăng</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904007" y="2175138"/>
            <a:ext cx="4095993" cy="553357"/>
          </a:xfrm>
          <a:prstGeom prst="rect">
            <a:avLst/>
          </a:prstGeom>
        </p:spPr>
        <p:txBody>
          <a:bodyPr wrap="none">
            <a:spAutoFit/>
          </a:bodyPr>
          <a:lstStyle/>
          <a:p>
            <a:pPr>
              <a:lnSpc>
                <a:spcPct val="107000"/>
              </a:lnSpc>
              <a:spcAft>
                <a:spcPts val="0"/>
              </a:spcAft>
            </a:pPr>
            <a:r>
              <a:rPr lang="pt-BR" sz="2800" dirty="0" smtClean="0">
                <a:solidFill>
                  <a:srgbClr val="000000"/>
                </a:solidFill>
                <a:latin typeface="Times New Roman" panose="02020603050405020304" pitchFamily="18" charset="0"/>
                <a:cs typeface="Times New Roman" panose="02020603050405020304" pitchFamily="18" charset="0"/>
              </a:rPr>
              <a:t>Câu chuyện d</a:t>
            </a:r>
            <a:r>
              <a:rPr lang="pt-BR" sz="2800" dirty="0" smtClean="0">
                <a:solidFill>
                  <a:srgbClr val="000000"/>
                </a:solidFill>
                <a:latin typeface="Times New Roman" panose="02020603050405020304" pitchFamily="18" charset="0"/>
                <a:cs typeface="Times New Roman" panose="02020603050405020304" pitchFamily="18" charset="0"/>
              </a:rPr>
              <a:t>o </a:t>
            </a:r>
            <a:r>
              <a:rPr lang="pt-BR" sz="2800" dirty="0">
                <a:solidFill>
                  <a:srgbClr val="000000"/>
                </a:solidFill>
                <a:latin typeface="Times New Roman" panose="02020603050405020304" pitchFamily="18" charset="0"/>
                <a:cs typeface="Times New Roman" panose="02020603050405020304" pitchFamily="18" charset="0"/>
              </a:rPr>
              <a:t>ai sáng tác?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047509" y="2705732"/>
            <a:ext cx="6096000" cy="1014380"/>
          </a:xfrm>
          <a:prstGeom prst="rect">
            <a:avLst/>
          </a:prstGeom>
        </p:spPr>
        <p:txBody>
          <a:bodyPr>
            <a:spAutoFit/>
          </a:bodyPr>
          <a:lstStyle/>
          <a:p>
            <a:pPr>
              <a:lnSpc>
                <a:spcPct val="107000"/>
              </a:lnSpc>
              <a:spcAft>
                <a:spcPts val="0"/>
              </a:spcAft>
            </a:pPr>
            <a:r>
              <a:rPr lang="pt-BR" sz="2800" dirty="0">
                <a:solidFill>
                  <a:srgbClr val="000000"/>
                </a:solidFill>
                <a:latin typeface="Times New Roman" panose="02020603050405020304" pitchFamily="18" charset="0"/>
                <a:cs typeface="Times New Roman" panose="02020603050405020304" pitchFamily="18" charset="0"/>
              </a:rPr>
              <a:t>C</a:t>
            </a:r>
            <a:r>
              <a:rPr lang="pt-BR" sz="2800" dirty="0" smtClean="0">
                <a:solidFill>
                  <a:srgbClr val="000000"/>
                </a:solidFill>
                <a:latin typeface="Times New Roman" panose="02020603050405020304" pitchFamily="18" charset="0"/>
                <a:cs typeface="Times New Roman" panose="02020603050405020304" pitchFamily="18" charset="0"/>
              </a:rPr>
              <a:t>âu </a:t>
            </a:r>
            <a:r>
              <a:rPr lang="pt-BR" sz="2800" dirty="0">
                <a:solidFill>
                  <a:srgbClr val="000000"/>
                </a:solidFill>
                <a:latin typeface="Times New Roman" panose="02020603050405020304" pitchFamily="18" charset="0"/>
                <a:cs typeface="Times New Roman" panose="02020603050405020304" pitchFamily="18" charset="0"/>
              </a:rPr>
              <a:t>chuyện: </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nl-NL" sz="2800" dirty="0">
                <a:solidFill>
                  <a:srgbClr val="000000"/>
                </a:solidFill>
                <a:latin typeface="Times New Roman" panose="02020603050405020304" pitchFamily="18" charset="0"/>
                <a:cs typeface="Times New Roman" panose="02020603050405020304" pitchFamily="18" charset="0"/>
              </a:rPr>
              <a:t>tác giả Xuân Quỳnh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67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38334" y="890697"/>
            <a:ext cx="4395755" cy="530594"/>
          </a:xfrm>
          <a:prstGeom prst="rect">
            <a:avLst/>
          </a:prstGeom>
        </p:spPr>
        <p:txBody>
          <a:bodyPr wrap="none">
            <a:spAutoFit/>
          </a:bodyPr>
          <a:lstStyle/>
          <a:p>
            <a:pPr>
              <a:lnSpc>
                <a:spcPct val="107000"/>
              </a:lnSpc>
              <a:spcAft>
                <a:spcPts val="0"/>
              </a:spcAft>
            </a:pP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chuyện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nói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điều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gì</a:t>
            </a:r>
            <a:r>
              <a:rPr lang="en-US" sz="2800" b="1" dirty="0">
                <a:solidFill>
                  <a:srgbClr val="000000"/>
                </a:solidFill>
                <a:latin typeface="Times New Roman" panose="02020603050405020304" pitchFamily="18" charset="0"/>
                <a:cs typeface="Times New Roman" panose="02020603050405020304" pitchFamily="18" charset="0"/>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107584" y="2477137"/>
            <a:ext cx="11084416" cy="1936428"/>
          </a:xfrm>
          <a:prstGeom prst="rect">
            <a:avLst/>
          </a:prstGeom>
        </p:spPr>
        <p:txBody>
          <a:bodyPr wrap="square">
            <a:spAutoFit/>
          </a:bodyPr>
          <a:lstStyle/>
          <a:p>
            <a:pPr>
              <a:lnSpc>
                <a:spcPct val="107000"/>
              </a:lnSpc>
              <a:spcAft>
                <a:spcPts val="0"/>
              </a:spcAft>
            </a:pPr>
            <a:r>
              <a:rPr lang="en-US" sz="2800" b="1" dirty="0" err="1" smtClean="0">
                <a:solidFill>
                  <a:srgbClr val="0000CC"/>
                </a:solidFill>
                <a:latin typeface="Times New Roman" panose="02020603050405020304" pitchFamily="18" charset="0"/>
                <a:cs typeface="Times New Roman" panose="02020603050405020304" pitchFamily="18" charset="0"/>
              </a:rPr>
              <a:t>Câu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chuyện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điệp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Trăng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muốn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gửi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gắm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bạn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nhỏ</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Hãy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nhiều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tốt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vừa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sức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mình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Bằng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dịu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hiền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ngọt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Trăng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Hãy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bạn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giấc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tuyệt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đẹp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biến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giấc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thành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thực</a:t>
            </a:r>
            <a:r>
              <a:rPr lang="en-US" sz="2800" b="1" dirty="0">
                <a:solidFill>
                  <a:srgbClr val="0000CC"/>
                </a:solidFill>
                <a:latin typeface="Times New Roman" panose="02020603050405020304" pitchFamily="18" charset="0"/>
                <a:cs typeface="Times New Roman" panose="02020603050405020304" pitchFamily="18" charset="0"/>
              </a:rPr>
              <a:t>. </a:t>
            </a:r>
            <a:endParaRPr lang="en-US" sz="28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035" y="-8924742"/>
            <a:ext cx="7478286" cy="52207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9669" y="847165"/>
            <a:ext cx="4572662"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998275" y="1694330"/>
            <a:ext cx="8195449" cy="523220"/>
          </a:xfrm>
          <a:prstGeom prst="rect">
            <a:avLst/>
          </a:prstGeom>
        </p:spPr>
        <p:txBody>
          <a:bodyPr wrap="none">
            <a:spAutoFit/>
          </a:bodyPr>
          <a:lstStyle/>
          <a:p>
            <a:r>
              <a:rPr lang="en-US" sz="2800" b="1" dirty="0" err="1">
                <a:solidFill>
                  <a:srgbClr val="0000CC"/>
                </a:solidFill>
                <a:latin typeface="Times New Roman" panose="02020603050405020304" pitchFamily="18" charset="0"/>
                <a:cs typeface="Times New Roman" panose="02020603050405020304" pitchFamily="18" charset="0"/>
              </a:rPr>
              <a:t>Trăng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chỉ</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chiếu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bạn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thôi</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592993" y="2553780"/>
            <a:ext cx="9212202"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chiếc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2541494" y="3231667"/>
            <a:ext cx="7947211" cy="954107"/>
          </a:xfrm>
          <a:prstGeom prst="rect">
            <a:avLst/>
          </a:prstGeom>
        </p:spPr>
        <p:txBody>
          <a:bodyPr wrap="square">
            <a:spAutoFit/>
          </a:bodyPr>
          <a:lstStyle/>
          <a:p>
            <a:r>
              <a:rPr lang="en-US" sz="2800" b="1" dirty="0" smtClean="0">
                <a:solidFill>
                  <a:srgbClr val="0000CC"/>
                </a:solidFill>
                <a:latin typeface="Times New Roman" panose="02020603050405020304" pitchFamily="18" charset="0"/>
                <a:cs typeface="Times New Roman" panose="02020603050405020304" pitchFamily="18" charset="0"/>
              </a:rPr>
              <a:t>T</a:t>
            </a:r>
            <a:r>
              <a:rPr lang="vi-VN" sz="2800" b="1" dirty="0" smtClean="0">
                <a:solidFill>
                  <a:srgbClr val="0000CC"/>
                </a:solidFill>
                <a:latin typeface="Times New Roman" panose="02020603050405020304" pitchFamily="18" charset="0"/>
                <a:cs typeface="Times New Roman" panose="02020603050405020304" pitchFamily="18" charset="0"/>
              </a:rPr>
              <a:t>răng </a:t>
            </a:r>
            <a:r>
              <a:rPr lang="vi-VN" sz="2800" b="1" dirty="0">
                <a:solidFill>
                  <a:srgbClr val="0000CC"/>
                </a:solidFill>
                <a:latin typeface="Times New Roman" panose="02020603050405020304" pitchFamily="18" charset="0"/>
                <a:cs typeface="Times New Roman" panose="02020603050405020304" pitchFamily="18" charset="0"/>
              </a:rPr>
              <a:t>len qua các song cửa sổ, trăng đem về cho các bạn bao điều thích thú khi các bạn nằm mơ</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20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ời ru của trăng - Kể chuyện 1 - Tạ Xuân Thuỷ - Thư viện Bài giảng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12" t="5880" r="13060" b="6741"/>
          <a:stretch/>
        </p:blipFill>
        <p:spPr>
          <a:xfrm>
            <a:off x="0" y="0"/>
            <a:ext cx="12192000" cy="6967470"/>
          </a:xfrm>
          <a:prstGeom prst="rect">
            <a:avLst/>
          </a:prstGeom>
        </p:spPr>
      </p:pic>
    </p:spTree>
    <p:extLst>
      <p:ext uri="{BB962C8B-B14F-4D97-AF65-F5344CB8AC3E}">
        <p14:creationId xmlns:p14="http://schemas.microsoft.com/office/powerpoint/2010/main" val="3922564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01] Hình Background Powerpoint Đẹp Nhất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932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63909" y="1424626"/>
            <a:ext cx="7705859" cy="4524315"/>
          </a:xfrm>
          <a:prstGeom prst="rect">
            <a:avLst/>
          </a:prstGeom>
        </p:spPr>
        <p:txBody>
          <a:bodyPr wrap="square">
            <a:spAutoFit/>
          </a:bodyPr>
          <a:lstStyle/>
          <a:p>
            <a:r>
              <a:rPr lang="vi-VN" sz="2400" b="1" i="0" dirty="0" smtClean="0">
                <a:solidFill>
                  <a:srgbClr val="0000CC"/>
                </a:solidFill>
                <a:effectLst/>
                <a:latin typeface="+mj-lt"/>
              </a:rPr>
              <a:t>* Kiến thức:</a:t>
            </a:r>
            <a:endParaRPr lang="vi-VN" sz="2400" b="0" i="0" dirty="0" smtClean="0">
              <a:solidFill>
                <a:srgbClr val="0000CC"/>
              </a:solidFill>
              <a:effectLst/>
              <a:latin typeface="+mj-lt"/>
            </a:endParaRPr>
          </a:p>
          <a:p>
            <a:r>
              <a:rPr lang="vi-VN" sz="2400" b="0" i="0" dirty="0" smtClean="0">
                <a:solidFill>
                  <a:srgbClr val="0000CC"/>
                </a:solidFill>
                <a:effectLst/>
                <a:latin typeface="+mj-lt"/>
              </a:rPr>
              <a:t>- Trẻ nhớ tên truyện các nhân vật và trình</a:t>
            </a:r>
            <a:r>
              <a:rPr lang="en-US" sz="2400" b="0" i="0" dirty="0" smtClean="0">
                <a:solidFill>
                  <a:srgbClr val="0000CC"/>
                </a:solidFill>
                <a:effectLst/>
                <a:latin typeface="+mj-lt"/>
              </a:rPr>
              <a:t> </a:t>
            </a:r>
            <a:r>
              <a:rPr lang="vi-VN" sz="2400" b="0" i="0" dirty="0" smtClean="0">
                <a:solidFill>
                  <a:srgbClr val="0000CC"/>
                </a:solidFill>
                <a:effectLst/>
                <a:latin typeface="+mj-lt"/>
              </a:rPr>
              <a:t>tự câu chuyện.</a:t>
            </a:r>
          </a:p>
          <a:p>
            <a:r>
              <a:rPr lang="vi-VN" sz="2400" b="0" i="0" dirty="0" smtClean="0">
                <a:solidFill>
                  <a:srgbClr val="0000CC"/>
                </a:solidFill>
                <a:effectLst/>
                <a:latin typeface="+mj-lt"/>
              </a:rPr>
              <a:t>- Trẻ biết ý nghĩa và nội dung câu chuyện</a:t>
            </a:r>
          </a:p>
          <a:p>
            <a:r>
              <a:rPr lang="vi-VN" sz="2400" b="1" i="0" dirty="0" smtClean="0">
                <a:solidFill>
                  <a:srgbClr val="0000CC"/>
                </a:solidFill>
                <a:effectLst/>
                <a:latin typeface="+mj-lt"/>
              </a:rPr>
              <a:t>* Kỹ năng:</a:t>
            </a:r>
            <a:endParaRPr lang="vi-VN" sz="2400" b="0" i="0" dirty="0" smtClean="0">
              <a:solidFill>
                <a:srgbClr val="0000CC"/>
              </a:solidFill>
              <a:effectLst/>
              <a:latin typeface="+mj-lt"/>
            </a:endParaRPr>
          </a:p>
          <a:p>
            <a:r>
              <a:rPr lang="vi-VN" sz="2400" b="1" i="0" dirty="0" smtClean="0">
                <a:solidFill>
                  <a:srgbClr val="0000CC"/>
                </a:solidFill>
                <a:effectLst/>
                <a:latin typeface="+mj-lt"/>
              </a:rPr>
              <a:t>- </a:t>
            </a:r>
            <a:r>
              <a:rPr lang="vi-VN" sz="2400" b="0" i="0" dirty="0" smtClean="0">
                <a:solidFill>
                  <a:srgbClr val="0000CC"/>
                </a:solidFill>
                <a:effectLst/>
                <a:latin typeface="+mj-lt"/>
              </a:rPr>
              <a:t>Kỹ năng chú ý lắng nghe, quan sát.</a:t>
            </a:r>
          </a:p>
          <a:p>
            <a:r>
              <a:rPr lang="vi-VN" sz="2400" b="0" i="0" dirty="0" smtClean="0">
                <a:solidFill>
                  <a:srgbClr val="0000CC"/>
                </a:solidFill>
                <a:effectLst/>
                <a:latin typeface="+mj-lt"/>
              </a:rPr>
              <a:t> - Kỹ năng ghi nhớ, suy luận để trả lời các câu hỏi của cô.</a:t>
            </a:r>
          </a:p>
          <a:p>
            <a:r>
              <a:rPr lang="vi-VN" sz="2400" b="0" i="0" dirty="0" smtClean="0">
                <a:solidFill>
                  <a:srgbClr val="0000CC"/>
                </a:solidFill>
                <a:effectLst/>
                <a:latin typeface="+mj-lt"/>
              </a:rPr>
              <a:t>- Rèn ngôn ngữ mạch lạc, phát triển vốn từ cho trẻ.</a:t>
            </a:r>
          </a:p>
          <a:p>
            <a:r>
              <a:rPr lang="vi-VN" sz="2400" b="1" i="0" dirty="0" smtClean="0">
                <a:solidFill>
                  <a:srgbClr val="0000CC"/>
                </a:solidFill>
                <a:effectLst/>
                <a:latin typeface="+mj-lt"/>
              </a:rPr>
              <a:t>* Thái độ:</a:t>
            </a:r>
            <a:endParaRPr lang="vi-VN" sz="2400" b="0" i="0" dirty="0" smtClean="0">
              <a:solidFill>
                <a:srgbClr val="0000CC"/>
              </a:solidFill>
              <a:effectLst/>
              <a:latin typeface="+mj-lt"/>
            </a:endParaRPr>
          </a:p>
          <a:p>
            <a:pPr marL="285750" indent="-285750">
              <a:buFontTx/>
              <a:buChar char="-"/>
            </a:pPr>
            <a:r>
              <a:rPr lang="en-US" sz="2400" b="0" i="0" dirty="0" err="1" smtClean="0">
                <a:solidFill>
                  <a:srgbClr val="0000CC"/>
                </a:solidFill>
                <a:effectLst/>
                <a:latin typeface="Times New Roman" panose="02020603050405020304" pitchFamily="18" charset="0"/>
                <a:cs typeface="Times New Roman" panose="02020603050405020304" pitchFamily="18" charset="0"/>
              </a:rPr>
              <a:t>Giáo</a:t>
            </a:r>
            <a:r>
              <a:rPr lang="en-US" sz="2400" b="0" i="0" dirty="0" smtClean="0">
                <a:solidFill>
                  <a:srgbClr val="0000CC"/>
                </a:solidFill>
                <a:effectLst/>
                <a:latin typeface="Times New Roman" panose="02020603050405020304" pitchFamily="18" charset="0"/>
                <a:cs typeface="Times New Roman" panose="02020603050405020304" pitchFamily="18" charset="0"/>
              </a:rPr>
              <a:t> </a:t>
            </a:r>
            <a:r>
              <a:rPr lang="vi-VN" sz="2400" b="0" i="0" dirty="0" smtClean="0">
                <a:solidFill>
                  <a:srgbClr val="0000CC"/>
                </a:solidFill>
                <a:effectLst/>
                <a:latin typeface="Times New Roman" panose="02020603050405020304" pitchFamily="18" charset="0"/>
                <a:cs typeface="Times New Roman" panose="02020603050405020304" pitchFamily="18" charset="0"/>
              </a:rPr>
              <a:t>dục trẻ</a:t>
            </a:r>
            <a:r>
              <a:rPr lang="en-US" sz="2400" b="0" i="0" dirty="0" smtClean="0">
                <a:solidFill>
                  <a:srgbClr val="0000CC"/>
                </a:solidFill>
                <a:effectLst/>
                <a:latin typeface="Times New Roman" panose="02020603050405020304" pitchFamily="18" charset="0"/>
                <a:cs typeface="Times New Roman" panose="02020603050405020304" pitchFamily="18" charset="0"/>
              </a:rPr>
              <a:t>: </a:t>
            </a:r>
            <a:r>
              <a:rPr lang="en-US" sz="2400" b="0" i="0" dirty="0" err="1" smtClean="0">
                <a:solidFill>
                  <a:srgbClr val="0000CC"/>
                </a:solidFill>
                <a:effectLst/>
                <a:latin typeface="Times New Roman" panose="02020603050405020304" pitchFamily="18" charset="0"/>
                <a:cs typeface="Times New Roman" panose="02020603050405020304" pitchFamily="18" charset="0"/>
              </a:rPr>
              <a:t>Các</a:t>
            </a:r>
            <a:r>
              <a:rPr lang="en-US" sz="2400" b="0" i="0" dirty="0" smtClean="0">
                <a:solidFill>
                  <a:srgbClr val="0000CC"/>
                </a:solidFill>
                <a:effectLst/>
                <a:latin typeface="Times New Roman" panose="02020603050405020304" pitchFamily="18" charset="0"/>
                <a:cs typeface="Times New Roman" panose="02020603050405020304" pitchFamily="18" charset="0"/>
              </a:rPr>
              <a:t> con </a:t>
            </a:r>
            <a:r>
              <a:rPr lang="en-US" sz="2400" b="0" i="0" dirty="0" err="1" smtClean="0">
                <a:solidFill>
                  <a:srgbClr val="0000CC"/>
                </a:solidFill>
                <a:effectLst/>
                <a:latin typeface="Times New Roman" panose="02020603050405020304" pitchFamily="18" charset="0"/>
                <a:cs typeface="Times New Roman" panose="02020603050405020304" pitchFamily="18" charset="0"/>
              </a:rPr>
              <a:t>còn</a:t>
            </a:r>
            <a:r>
              <a:rPr lang="en-US" sz="2400" b="0" i="0" dirty="0" smtClean="0">
                <a:solidFill>
                  <a:srgbClr val="0000CC"/>
                </a:solidFill>
                <a:effectLst/>
                <a:latin typeface="Times New Roman" panose="02020603050405020304" pitchFamily="18" charset="0"/>
                <a:cs typeface="Times New Roman" panose="02020603050405020304" pitchFamily="18" charset="0"/>
              </a:rPr>
              <a:t> </a:t>
            </a:r>
            <a:r>
              <a:rPr lang="en-US" sz="2400" b="0" i="0" dirty="0" err="1" smtClean="0">
                <a:solidFill>
                  <a:srgbClr val="0000CC"/>
                </a:solidFill>
                <a:effectLst/>
                <a:latin typeface="Times New Roman" panose="02020603050405020304" pitchFamily="18" charset="0"/>
                <a:cs typeface="Times New Roman" panose="02020603050405020304" pitchFamily="18" charset="0"/>
              </a:rPr>
              <a:t>nhỏ</a:t>
            </a:r>
            <a:r>
              <a:rPr lang="en-US" sz="2400" b="0" i="0" dirty="0" smtClean="0">
                <a:solidFill>
                  <a:srgbClr val="0000CC"/>
                </a:solidFill>
                <a:effectLst/>
                <a:latin typeface="Times New Roman" panose="02020603050405020304" pitchFamily="18" charset="0"/>
                <a:cs typeface="Times New Roman" panose="02020603050405020304" pitchFamily="18" charset="0"/>
              </a:rPr>
              <a:t> </a:t>
            </a:r>
            <a:r>
              <a:rPr lang="pt-BR" sz="2400" dirty="0" smtClean="0">
                <a:solidFill>
                  <a:srgbClr val="0000CC"/>
                </a:solidFill>
                <a:latin typeface="Times New Roman" panose="02020603050405020304" pitchFamily="18" charset="0"/>
                <a:cs typeface="Times New Roman" panose="02020603050405020304" pitchFamily="18" charset="0"/>
              </a:rPr>
              <a:t>phải biết </a:t>
            </a:r>
            <a:r>
              <a:rPr lang="pt-BR" sz="2400" dirty="0">
                <a:solidFill>
                  <a:srgbClr val="0000CC"/>
                </a:solidFill>
                <a:latin typeface="Times New Roman" panose="02020603050405020304" pitchFamily="18" charset="0"/>
                <a:cs typeface="Times New Roman" panose="02020603050405020304" pitchFamily="18" charset="0"/>
              </a:rPr>
              <a:t>vâng lời ông bà bố mẹ, chăm ngoan học </a:t>
            </a:r>
            <a:r>
              <a:rPr lang="pt-BR" sz="2400" dirty="0" smtClean="0">
                <a:solidFill>
                  <a:srgbClr val="0000CC"/>
                </a:solidFill>
                <a:latin typeface="Times New Roman" panose="02020603050405020304" pitchFamily="18" charset="0"/>
                <a:cs typeface="Times New Roman" panose="02020603050405020304" pitchFamily="18" charset="0"/>
              </a:rPr>
              <a:t>giỏi.</a:t>
            </a:r>
            <a:r>
              <a:rPr lang="vi-VN" sz="2400" b="0" i="0" dirty="0" smtClean="0">
                <a:solidFill>
                  <a:srgbClr val="0000CC"/>
                </a:solidFill>
                <a:effectLst/>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Hãy</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làm</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thật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nhiều</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việc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tốt</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vừa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với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sức</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của</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mình</a:t>
            </a:r>
            <a:r>
              <a:rPr lang="en-US" sz="2400" dirty="0" smtClean="0">
                <a:solidFill>
                  <a:srgbClr val="0000CC"/>
                </a:solidFill>
                <a:latin typeface="Times New Roman" panose="02020603050405020304" pitchFamily="18" charset="0"/>
                <a:cs typeface="Times New Roman" panose="02020603050405020304" pitchFamily="18" charset="0"/>
              </a:rPr>
              <a:t>.</a:t>
            </a:r>
          </a:p>
          <a:p>
            <a:r>
              <a:rPr lang="vi-VN" sz="2400" b="0" i="0" dirty="0" smtClean="0">
                <a:solidFill>
                  <a:srgbClr val="0000CC"/>
                </a:solidFill>
                <a:effectLst/>
                <a:latin typeface="+mj-lt"/>
              </a:rPr>
              <a:t>- Trẻ hứng thú tham gia hoạt động.</a:t>
            </a:r>
            <a:endParaRPr lang="vi-VN" sz="2400" b="0" i="0" dirty="0">
              <a:solidFill>
                <a:srgbClr val="0000CC"/>
              </a:solidFill>
              <a:effectLst/>
              <a:latin typeface="+mj-lt"/>
            </a:endParaRPr>
          </a:p>
        </p:txBody>
      </p:sp>
      <p:sp>
        <p:nvSpPr>
          <p:cNvPr id="4" name="TextBox 3"/>
          <p:cNvSpPr txBox="1"/>
          <p:nvPr/>
        </p:nvSpPr>
        <p:spPr>
          <a:xfrm>
            <a:off x="5254580" y="605307"/>
            <a:ext cx="3273653" cy="584775"/>
          </a:xfrm>
          <a:prstGeom prst="rect">
            <a:avLst/>
          </a:prstGeom>
          <a:noFill/>
        </p:spPr>
        <p:txBody>
          <a:bodyPr wrap="none" rtlCol="0">
            <a:spAutoFit/>
          </a:bodyPr>
          <a:lstStyle/>
          <a:p>
            <a:r>
              <a:rPr lang="en-US" sz="3200" b="1" dirty="0" err="1" smtClean="0">
                <a:solidFill>
                  <a:srgbClr val="0000CC"/>
                </a:solidFill>
                <a:latin typeface="Times New Roman" panose="02020603050405020304" pitchFamily="18" charset="0"/>
                <a:cs typeface="Times New Roman" panose="02020603050405020304" pitchFamily="18" charset="0"/>
              </a:rPr>
              <a:t>Mục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đích</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yêu</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cầu</a:t>
            </a:r>
            <a:endParaRPr lang="en-US"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9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0+ hình nền powerpoint cho trẻ mầm non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81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79359" y="1291650"/>
            <a:ext cx="9212202"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chiếc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786193" y="1969538"/>
            <a:ext cx="7947211" cy="954107"/>
          </a:xfrm>
          <a:prstGeom prst="rect">
            <a:avLst/>
          </a:prstGeom>
        </p:spPr>
        <p:txBody>
          <a:bodyPr wrap="square">
            <a:spAutoFit/>
          </a:bodyPr>
          <a:lstStyle/>
          <a:p>
            <a:r>
              <a:rPr lang="en-US" sz="2800" b="1" dirty="0" smtClean="0">
                <a:solidFill>
                  <a:srgbClr val="0000CC"/>
                </a:solidFill>
                <a:latin typeface="Times New Roman" panose="02020603050405020304" pitchFamily="18" charset="0"/>
                <a:cs typeface="Times New Roman" panose="02020603050405020304" pitchFamily="18" charset="0"/>
              </a:rPr>
              <a:t>T</a:t>
            </a:r>
            <a:r>
              <a:rPr lang="vi-VN" sz="2800" b="1" dirty="0" smtClean="0">
                <a:solidFill>
                  <a:srgbClr val="0000CC"/>
                </a:solidFill>
                <a:latin typeface="Times New Roman" panose="02020603050405020304" pitchFamily="18" charset="0"/>
                <a:cs typeface="Times New Roman" panose="02020603050405020304" pitchFamily="18" charset="0"/>
              </a:rPr>
              <a:t>răng </a:t>
            </a:r>
            <a:r>
              <a:rPr lang="vi-VN" sz="2800" b="1" dirty="0">
                <a:solidFill>
                  <a:srgbClr val="0000CC"/>
                </a:solidFill>
                <a:latin typeface="Times New Roman" panose="02020603050405020304" pitchFamily="18" charset="0"/>
                <a:cs typeface="Times New Roman" panose="02020603050405020304" pitchFamily="18" charset="0"/>
              </a:rPr>
              <a:t>len qua các song cửa sổ, trăng đem về cho các bạn bao điều thích thú khi các bạn nằm mơ</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2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55" t="1076" r="7810" b="1023"/>
          <a:stretch/>
        </p:blipFill>
        <p:spPr>
          <a:xfrm>
            <a:off x="0" y="0"/>
            <a:ext cx="12192000" cy="6858000"/>
          </a:xfrm>
          <a:prstGeom prst="rect">
            <a:avLst/>
          </a:prstGeom>
        </p:spPr>
      </p:pic>
    </p:spTree>
    <p:extLst>
      <p:ext uri="{BB962C8B-B14F-4D97-AF65-F5344CB8AC3E}">
        <p14:creationId xmlns:p14="http://schemas.microsoft.com/office/powerpoint/2010/main" val="161374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hình nền Powerpoint đẹp nhất để làm Slide Powerpoint - Tổng hợp  hình nền máy tính, laptop, desktop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56713" y="1183340"/>
            <a:ext cx="5367751"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Trăng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954741" y="2258671"/>
            <a:ext cx="10932459" cy="1815882"/>
          </a:xfrm>
          <a:prstGeom prst="rect">
            <a:avLst/>
          </a:prstGeom>
        </p:spPr>
        <p:txBody>
          <a:bodyPr wrap="square">
            <a:spAutoFit/>
          </a:bodyPr>
          <a:lstStyle/>
          <a:p>
            <a:r>
              <a:rPr lang="en-US" sz="2800" b="1" dirty="0" err="1" smtClean="0">
                <a:solidFill>
                  <a:srgbClr val="0000CC"/>
                </a:solidFill>
                <a:latin typeface="Times New Roman" panose="02020603050405020304" pitchFamily="18" charset="0"/>
                <a:cs typeface="Times New Roman" panose="02020603050405020304" pitchFamily="18" charset="0"/>
              </a:rPr>
              <a:t>Trăng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đã</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khuyên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các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bạn</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Hãy</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ngủ</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hãy</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ngủ</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các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bạn</a:t>
            </a:r>
            <a:r>
              <a:rPr lang="en-US" sz="2800" b="1" dirty="0">
                <a:solidFill>
                  <a:srgbClr val="0000CC"/>
                </a:solidFill>
                <a:latin typeface="Times New Roman" panose="02020603050405020304" pitchFamily="18" charset="0"/>
                <a:cs typeface="Times New Roman" panose="02020603050405020304" pitchFamily="18" charset="0"/>
              </a:rPr>
              <a:t>.</a:t>
            </a:r>
            <a:r>
              <a:rPr lang="vi-VN" sz="2800" b="1" dirty="0">
                <a:solidFill>
                  <a:srgbClr val="0000CC"/>
                </a:solidFill>
                <a:latin typeface="Times New Roman" panose="02020603050405020304" pitchFamily="18" charset="0"/>
                <a:cs typeface="Times New Roman" panose="02020603050405020304" pitchFamily="18" charset="0"/>
              </a:rPr>
              <a:t> Ngủ, đó là đi tới một cuộc sống thần tiên khác. Trong lúc ngủ, người ta mơ thấy những điều khi thức không thấy </a:t>
            </a:r>
            <a:r>
              <a:rPr lang="vi-VN" sz="2800" b="1" dirty="0" smtClean="0">
                <a:solidFill>
                  <a:srgbClr val="0000CC"/>
                </a:solidFill>
                <a:latin typeface="Times New Roman" panose="02020603050405020304" pitchFamily="18" charset="0"/>
                <a:cs typeface="Times New Roman" panose="02020603050405020304" pitchFamily="18" charset="0"/>
              </a:rPr>
              <a:t>được</a:t>
            </a:r>
            <a:r>
              <a:rPr lang="en-US" sz="2800" b="1" dirty="0" smtClean="0">
                <a:solidFill>
                  <a:srgbClr val="0000CC"/>
                </a:solidFill>
                <a:latin typeface="Times New Roman" panose="02020603050405020304" pitchFamily="18" charset="0"/>
                <a:cs typeface="Times New Roman" panose="02020603050405020304" pitchFamily="18" charset="0"/>
              </a:rPr>
              <a:t>”</a:t>
            </a:r>
            <a:r>
              <a:rPr lang="vi-VN" sz="2800" b="1" dirty="0" smtClean="0">
                <a:solidFill>
                  <a:srgbClr val="0000CC"/>
                </a:solidFill>
                <a:latin typeface="Times New Roman" panose="02020603050405020304" pitchFamily="18" charset="0"/>
                <a:cs typeface="Times New Roman" panose="02020603050405020304" pitchFamily="18" charset="0"/>
              </a:rPr>
              <a:t>.</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smtClean="0">
                <a:solidFill>
                  <a:srgbClr val="0000CC"/>
                </a:solidFill>
                <a:latin typeface="Times New Roman" panose="02020603050405020304" pitchFamily="18" charset="0"/>
                <a:cs typeface="Times New Roman" panose="02020603050405020304" pitchFamily="18" charset="0"/>
              </a:rPr>
              <a:t/>
            </a:r>
            <a:br>
              <a:rPr lang="en-US" sz="2800" b="1" dirty="0" smtClean="0">
                <a:solidFill>
                  <a:srgbClr val="0000CC"/>
                </a:solidFill>
                <a:latin typeface="Times New Roman" panose="02020603050405020304" pitchFamily="18" charset="0"/>
                <a:cs typeface="Times New Roman" panose="02020603050405020304" pitchFamily="18" charset="0"/>
              </a:rPr>
            </a:b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70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170" t="1142" r="7682" b="1642"/>
          <a:stretch/>
        </p:blipFill>
        <p:spPr>
          <a:xfrm>
            <a:off x="0" y="0"/>
            <a:ext cx="12192000" cy="6858000"/>
          </a:xfrm>
          <a:prstGeom prst="rect">
            <a:avLst/>
          </a:prstGeom>
        </p:spPr>
      </p:pic>
    </p:spTree>
    <p:extLst>
      <p:ext uri="{BB962C8B-B14F-4D97-AF65-F5344CB8AC3E}">
        <p14:creationId xmlns:p14="http://schemas.microsoft.com/office/powerpoint/2010/main" val="959673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96" t="4965" r="13188" b="6056"/>
          <a:stretch/>
        </p:blipFill>
        <p:spPr>
          <a:xfrm>
            <a:off x="0" y="0"/>
            <a:ext cx="12192000" cy="6858000"/>
          </a:xfrm>
          <a:prstGeom prst="rect">
            <a:avLst/>
          </a:prstGeom>
        </p:spPr>
      </p:pic>
    </p:spTree>
    <p:extLst>
      <p:ext uri="{BB962C8B-B14F-4D97-AF65-F5344CB8AC3E}">
        <p14:creationId xmlns:p14="http://schemas.microsoft.com/office/powerpoint/2010/main" val="3472877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2459865" y="1408091"/>
            <a:ext cx="7443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2800" b="1" dirty="0" smtClean="0">
                <a:solidFill>
                  <a:srgbClr val="000000"/>
                </a:solidFill>
                <a:latin typeface="Times New Roman" panose="02020603050405020304" pitchFamily="18" charset="0"/>
                <a:cs typeface="Times New Roman" panose="02020603050405020304" pitchFamily="18" charset="0"/>
              </a:rPr>
              <a:t>Qua </a:t>
            </a:r>
            <a:r>
              <a:rPr lang="en-US" altLang="vi-VN" sz="2800" b="1" dirty="0" err="1">
                <a:solidFill>
                  <a:srgbClr val="000000"/>
                </a:solidFill>
                <a:latin typeface="Times New Roman" panose="02020603050405020304" pitchFamily="18" charset="0"/>
                <a:cs typeface="Times New Roman" panose="02020603050405020304" pitchFamily="18" charset="0"/>
              </a:rPr>
              <a:t>câu</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chuyện</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này</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các</a:t>
            </a:r>
            <a:r>
              <a:rPr lang="en-US" altLang="vi-VN" sz="2800" b="1" dirty="0">
                <a:solidFill>
                  <a:srgbClr val="000000"/>
                </a:solidFill>
                <a:latin typeface="Times New Roman" panose="02020603050405020304" pitchFamily="18" charset="0"/>
                <a:cs typeface="Times New Roman" panose="02020603050405020304" pitchFamily="18" charset="0"/>
              </a:rPr>
              <a:t> con </a:t>
            </a:r>
            <a:r>
              <a:rPr lang="en-US" altLang="vi-VN" sz="2800" b="1" dirty="0" err="1">
                <a:solidFill>
                  <a:srgbClr val="000000"/>
                </a:solidFill>
                <a:latin typeface="Times New Roman" panose="02020603050405020304" pitchFamily="18" charset="0"/>
                <a:cs typeface="Times New Roman" panose="02020603050405020304" pitchFamily="18" charset="0"/>
              </a:rPr>
              <a:t>học</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được</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điều</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gì</a:t>
            </a:r>
            <a:r>
              <a:rPr lang="en-US" altLang="vi-VN" sz="2800" b="1" dirty="0" smtClean="0">
                <a:solidFill>
                  <a:srgbClr val="00000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2305317" y="2260763"/>
            <a:ext cx="7959143" cy="523220"/>
          </a:xfrm>
          <a:prstGeom prst="rect">
            <a:avLst/>
          </a:prstGeom>
          <a:noFill/>
        </p:spPr>
        <p:txBody>
          <a:bodyPr wrap="square" rtlCol="0">
            <a:spAutoFit/>
          </a:bodyPr>
          <a:lstStyle/>
          <a:p>
            <a:r>
              <a:rPr lang="en-US" sz="2800" b="1" dirty="0" err="1" smtClean="0">
                <a:solidFill>
                  <a:srgbClr val="0000CC"/>
                </a:solidFill>
                <a:latin typeface="Times New Roman" panose="02020603050405020304" pitchFamily="18" charset="0"/>
                <a:cs typeface="Times New Roman" panose="02020603050405020304" pitchFamily="18" charset="0"/>
              </a:rPr>
              <a:t>Hãy</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làm</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thật</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nhiều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việc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tốt</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vừa</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với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sức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của</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mình</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382591" y="3322749"/>
            <a:ext cx="7598535" cy="954107"/>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dục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trẻ</a:t>
            </a:r>
            <a:r>
              <a:rPr lang="en-US" sz="2800" b="1" dirty="0" smtClean="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ea typeface="Calibri" panose="020F0502020204030204" pitchFamily="34" charset="0"/>
                <a:cs typeface="Times New Roman" panose="02020603050405020304" pitchFamily="18" charset="0"/>
              </a:rPr>
              <a:t>các con còn nhỏ phải  biết vâng lời ông bà bố mẹ, chăm ngoan học giỏi </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034764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ách tạo BACKGROUND POWERPOINT đẹp và chuyên nghiệp - Hàng ngàn Background  Pr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1326524" y="2782669"/>
            <a:ext cx="9848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3600" b="1" dirty="0" smtClean="0">
                <a:latin typeface="Times New Roman" panose="02020603050405020304" pitchFamily="18" charset="0"/>
                <a:cs typeface="Times New Roman" panose="02020603050405020304" pitchFamily="18" charset="0"/>
              </a:rPr>
              <a:t>Cho </a:t>
            </a:r>
            <a:r>
              <a:rPr lang="en-US" altLang="vi-VN" sz="3600" b="1" dirty="0" err="1">
                <a:latin typeface="Times New Roman" panose="02020603050405020304" pitchFamily="18" charset="0"/>
                <a:cs typeface="Times New Roman" panose="02020603050405020304" pitchFamily="18" charset="0"/>
              </a:rPr>
              <a:t>trẻ</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xem</a:t>
            </a:r>
            <a:r>
              <a:rPr lang="en-US" altLang="vi-VN" sz="3600" b="1" dirty="0">
                <a:latin typeface="Times New Roman" panose="02020603050405020304" pitchFamily="18" charset="0"/>
                <a:cs typeface="Times New Roman" panose="02020603050405020304" pitchFamily="18" charset="0"/>
              </a:rPr>
              <a:t> video </a:t>
            </a:r>
            <a:r>
              <a:rPr lang="en-US" altLang="vi-VN" sz="3600" b="1" dirty="0" err="1">
                <a:latin typeface="Times New Roman" panose="02020603050405020304" pitchFamily="18" charset="0"/>
                <a:cs typeface="Times New Roman" panose="02020603050405020304" pitchFamily="18" charset="0"/>
              </a:rPr>
              <a:t>câu</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chuyện</a:t>
            </a:r>
            <a:r>
              <a:rPr lang="en-US" altLang="vi-VN" sz="3600" b="1" dirty="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Lời</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ru</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của</a:t>
            </a:r>
            <a:r>
              <a:rPr lang="en-US" altLang="vi-VN" sz="3600" b="1" dirty="0" smtClean="0">
                <a:latin typeface="Times New Roman" panose="02020603050405020304" pitchFamily="18" charset="0"/>
                <a:cs typeface="Times New Roman" panose="02020603050405020304" pitchFamily="18" charset="0"/>
              </a:rPr>
              <a:t> </a:t>
            </a:r>
            <a:r>
              <a:rPr lang="en-US" altLang="vi-VN" sz="3600" b="1" dirty="0" err="1" smtClean="0">
                <a:latin typeface="Times New Roman" panose="02020603050405020304" pitchFamily="18" charset="0"/>
                <a:cs typeface="Times New Roman" panose="02020603050405020304" pitchFamily="18" charset="0"/>
              </a:rPr>
              <a:t>trăng</a:t>
            </a:r>
            <a:endParaRPr lang="vi-VN" altLang="vi-VN" sz="3600" dirty="0"/>
          </a:p>
        </p:txBody>
      </p:sp>
    </p:spTree>
    <p:extLst>
      <p:ext uri="{BB962C8B-B14F-4D97-AF65-F5344CB8AC3E}">
        <p14:creationId xmlns:p14="http://schemas.microsoft.com/office/powerpoint/2010/main" val="1313335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ruyện Lời ru của trăng ok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1662716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nền powerpoi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Tổng hợp hình nền powerpoint đẹp mê ly cho máy tính"/>
          <p:cNvPicPr>
            <a:picLocks noChangeAspect="1" noChangeArrowheads="1"/>
          </p:cNvPicPr>
          <p:nvPr/>
        </p:nvPicPr>
        <p:blipFill rotWithShape="1">
          <a:blip r:embed="rId2">
            <a:extLst>
              <a:ext uri="{28A0092B-C50C-407E-A947-70E740481C1C}">
                <a14:useLocalDpi xmlns:a14="http://schemas.microsoft.com/office/drawing/2010/main" val="0"/>
              </a:ext>
            </a:extLst>
          </a:blip>
          <a:srcRect b="3180"/>
          <a:stretch/>
        </p:blipFill>
        <p:spPr bwMode="auto">
          <a:xfrm>
            <a:off x="0" y="0"/>
            <a:ext cx="12192000" cy="6980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6693" y="3167008"/>
            <a:ext cx="5250155" cy="646331"/>
          </a:xfrm>
          <a:prstGeom prst="rect">
            <a:avLst/>
          </a:prstGeom>
          <a:noFill/>
        </p:spPr>
        <p:txBody>
          <a:bodyPr wrap="none" rtlCol="0">
            <a:spAutoFit/>
          </a:bodyPr>
          <a:lstStyle/>
          <a:p>
            <a:r>
              <a:rPr lang="en-US" sz="3600" b="1" dirty="0" err="1" smtClean="0">
                <a:solidFill>
                  <a:srgbClr val="0000CC"/>
                </a:solidFill>
                <a:latin typeface="Times New Roman" panose="02020603050405020304" pitchFamily="18" charset="0"/>
                <a:cs typeface="Times New Roman" panose="02020603050405020304" pitchFamily="18" charset="0"/>
              </a:rPr>
              <a:t>Cô</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chào</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tạm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biệt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các</a:t>
            </a:r>
            <a:r>
              <a:rPr lang="en-US" sz="3600" b="1" dirty="0" smtClean="0">
                <a:solidFill>
                  <a:srgbClr val="0000CC"/>
                </a:solidFill>
                <a:latin typeface="Times New Roman" panose="02020603050405020304" pitchFamily="18" charset="0"/>
                <a:cs typeface="Times New Roman" panose="02020603050405020304" pitchFamily="18" charset="0"/>
              </a:rPr>
              <a:t> con!</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12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 Những khung hình nền powerpoint đẹp nhất - Web Tin Tức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8957" y="2459865"/>
            <a:ext cx="6587060" cy="523220"/>
          </a:xfrm>
          <a:prstGeom prst="rect">
            <a:avLst/>
          </a:prstGeom>
          <a:noFill/>
        </p:spPr>
        <p:txBody>
          <a:bodyPr wrap="none" rtlCol="0">
            <a:spAutoFit/>
          </a:bodyPr>
          <a:lstStyle/>
          <a:p>
            <a:r>
              <a:rPr lang="en-US" sz="2800" b="1" dirty="0" err="1" smtClean="0">
                <a:solidFill>
                  <a:srgbClr val="0000CC"/>
                </a:solidFill>
                <a:latin typeface="Times New Roman" panose="02020603050405020304" pitchFamily="18" charset="0"/>
                <a:cs typeface="Times New Roman" panose="02020603050405020304" pitchFamily="18" charset="0"/>
              </a:rPr>
              <a:t>Cô</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và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trẻ</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hát</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bài</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hát</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Ánh</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trăng</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hòa</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bình</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790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Ánh Trăng Hòa Bình ♫ Nhạc Thiếu Nhi Hoạt Hình Vui Nhộn Cho Bé 00_00_04-00_01_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5437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3797" y="2101283"/>
            <a:ext cx="9800822" cy="523220"/>
          </a:xfrm>
          <a:prstGeom prst="rect">
            <a:avLst/>
          </a:prstGeom>
        </p:spPr>
        <p:txBody>
          <a:bodyPr wrap="square">
            <a:spAutoFit/>
          </a:bodyPr>
          <a:lstStyle/>
          <a:p>
            <a:pPr>
              <a:spcBef>
                <a:spcPct val="0"/>
              </a:spcBef>
              <a:defRPr/>
            </a:pPr>
            <a:r>
              <a:rPr lang="en-US" altLang="vi-VN" sz="2800" b="1" dirty="0">
                <a:solidFill>
                  <a:srgbClr val="0000CC"/>
                </a:solidFill>
                <a:latin typeface="Times New Roman" panose="02020603050405020304" pitchFamily="18" charset="0"/>
                <a:cs typeface="Times New Roman" panose="02020603050405020304" pitchFamily="18" charset="0"/>
              </a:rPr>
              <a:t>Cho </a:t>
            </a:r>
            <a:r>
              <a:rPr lang="en-US" altLang="vi-VN" sz="2800" b="1" dirty="0" err="1">
                <a:solidFill>
                  <a:srgbClr val="0000CC"/>
                </a:solidFill>
                <a:latin typeface="Times New Roman" panose="02020603050405020304" pitchFamily="18" charset="0"/>
                <a:cs typeface="Times New Roman" panose="02020603050405020304" pitchFamily="18" charset="0"/>
              </a:rPr>
              <a:t>trẻ</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xem</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tranh</a:t>
            </a:r>
            <a:r>
              <a:rPr lang="en-US" altLang="vi-VN" sz="2800" b="1" dirty="0">
                <a:solidFill>
                  <a:srgbClr val="0000CC"/>
                </a:solidFill>
                <a:latin typeface="Times New Roman" panose="02020603050405020304" pitchFamily="18" charset="0"/>
                <a:cs typeface="Times New Roman" panose="02020603050405020304" pitchFamily="18" charset="0"/>
              </a:rPr>
              <a:t> minh </a:t>
            </a:r>
            <a:r>
              <a:rPr lang="en-US" altLang="vi-VN" sz="2800" b="1" dirty="0" err="1">
                <a:solidFill>
                  <a:srgbClr val="0000CC"/>
                </a:solidFill>
                <a:latin typeface="Times New Roman" panose="02020603050405020304" pitchFamily="18" charset="0"/>
                <a:cs typeface="Times New Roman" panose="02020603050405020304" pitchFamily="18" charset="0"/>
              </a:rPr>
              <a:t>họa</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và</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smtClean="0">
                <a:solidFill>
                  <a:srgbClr val="0000CC"/>
                </a:solidFill>
                <a:latin typeface="Times New Roman" panose="02020603050405020304" pitchFamily="18" charset="0"/>
                <a:cs typeface="Times New Roman" panose="02020603050405020304" pitchFamily="18" charset="0"/>
              </a:rPr>
              <a:t>dự</a:t>
            </a:r>
            <a:r>
              <a:rPr lang="en-US" altLang="vi-VN" sz="2800" b="1" dirty="0" smtClean="0">
                <a:solidFill>
                  <a:srgbClr val="0000CC"/>
                </a:solidFill>
                <a:latin typeface="Times New Roman" panose="02020603050405020304" pitchFamily="18" charset="0"/>
                <a:cs typeface="Times New Roman" panose="02020603050405020304" pitchFamily="18" charset="0"/>
              </a:rPr>
              <a:t> </a:t>
            </a:r>
            <a:r>
              <a:rPr lang="en-US" altLang="vi-VN" sz="2800" b="1" dirty="0" err="1" smtClean="0">
                <a:solidFill>
                  <a:srgbClr val="0000CC"/>
                </a:solidFill>
                <a:latin typeface="Times New Roman" panose="02020603050405020304" pitchFamily="18" charset="0"/>
                <a:cs typeface="Times New Roman" panose="02020603050405020304" pitchFamily="18" charset="0"/>
              </a:rPr>
              <a:t>đoán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smtClean="0">
                <a:solidFill>
                  <a:srgbClr val="0000CC"/>
                </a:solidFill>
                <a:latin typeface="Times New Roman" panose="02020603050405020304" pitchFamily="18" charset="0"/>
                <a:cs typeface="Times New Roman" panose="02020603050405020304" pitchFamily="18" charset="0"/>
              </a:rPr>
              <a:t>câu</a:t>
            </a:r>
            <a:r>
              <a:rPr lang="en-US" altLang="vi-VN" sz="2800" b="1" dirty="0" smtClean="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chuyện</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cô</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a:solidFill>
                  <a:srgbClr val="0000CC"/>
                </a:solidFill>
                <a:latin typeface="Times New Roman" panose="02020603050405020304" pitchFamily="18" charset="0"/>
                <a:cs typeface="Times New Roman" panose="02020603050405020304" pitchFamily="18" charset="0"/>
              </a:rPr>
              <a:t>định</a:t>
            </a:r>
            <a:r>
              <a:rPr lang="en-US" altLang="vi-VN" sz="2800" b="1" dirty="0">
                <a:solidFill>
                  <a:srgbClr val="0000CC"/>
                </a:solidFill>
                <a:latin typeface="Times New Roman" panose="02020603050405020304" pitchFamily="18" charset="0"/>
                <a:cs typeface="Times New Roman" panose="02020603050405020304" pitchFamily="18" charset="0"/>
              </a:rPr>
              <a:t> </a:t>
            </a:r>
            <a:r>
              <a:rPr lang="en-US" altLang="vi-VN" sz="2800" b="1" dirty="0" err="1" smtClean="0">
                <a:solidFill>
                  <a:srgbClr val="0000CC"/>
                </a:solidFill>
                <a:latin typeface="Times New Roman" panose="02020603050405020304" pitchFamily="18" charset="0"/>
                <a:cs typeface="Times New Roman" panose="02020603050405020304" pitchFamily="18" charset="0"/>
              </a:rPr>
              <a:t>kể</a:t>
            </a:r>
            <a:r>
              <a:rPr lang="en-US" altLang="vi-VN" sz="2800" b="1" dirty="0" smtClean="0">
                <a:solidFill>
                  <a:srgbClr val="0000CC"/>
                </a:solidFill>
                <a:latin typeface="Times New Roman" panose="02020603050405020304" pitchFamily="18" charset="0"/>
                <a:cs typeface="Times New Roman" panose="02020603050405020304" pitchFamily="18" charset="0"/>
              </a:rPr>
              <a:t>     </a:t>
            </a:r>
            <a:endParaRPr lang="en-US" altLang="vi-VN"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308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165" t="4965" r="12804" b="7199"/>
          <a:stretch/>
        </p:blipFill>
        <p:spPr>
          <a:xfrm>
            <a:off x="0" y="0"/>
            <a:ext cx="12192000" cy="6858000"/>
          </a:xfrm>
          <a:prstGeom prst="rect">
            <a:avLst/>
          </a:prstGeom>
        </p:spPr>
      </p:pic>
    </p:spTree>
    <p:extLst>
      <p:ext uri="{BB962C8B-B14F-4D97-AF65-F5344CB8AC3E}">
        <p14:creationId xmlns:p14="http://schemas.microsoft.com/office/powerpoint/2010/main" val="385219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ọn bộ background powerpoint đẹp và chuyên nghiệp nhất cho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13020" y="1717295"/>
            <a:ext cx="685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b="1" dirty="0" err="1" smtClean="0">
                <a:solidFill>
                  <a:srgbClr val="0000CC"/>
                </a:solidFill>
                <a:latin typeface="Times New Roman" panose="02020603050405020304" pitchFamily="18" charset="0"/>
                <a:cs typeface="Times New Roman" panose="02020603050405020304" pitchFamily="18" charset="0"/>
              </a:rPr>
              <a:t>Cô</a:t>
            </a:r>
            <a:r>
              <a:rPr lang="en-US" altLang="vi-VN" b="1" dirty="0" smtClean="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kể</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lần</a:t>
            </a:r>
            <a:r>
              <a:rPr lang="en-US" altLang="vi-VN" b="1" dirty="0">
                <a:solidFill>
                  <a:srgbClr val="0000CC"/>
                </a:solidFill>
                <a:latin typeface="Times New Roman" panose="02020603050405020304" pitchFamily="18" charset="0"/>
                <a:cs typeface="Times New Roman" panose="02020603050405020304" pitchFamily="18" charset="0"/>
              </a:rPr>
              <a:t> 1 </a:t>
            </a:r>
            <a:r>
              <a:rPr lang="en-US" altLang="vi-VN" b="1" dirty="0" err="1" smtClean="0">
                <a:solidFill>
                  <a:srgbClr val="0000CC"/>
                </a:solidFill>
                <a:latin typeface="Times New Roman" panose="02020603050405020304" pitchFamily="18" charset="0"/>
                <a:cs typeface="Times New Roman" panose="02020603050405020304" pitchFamily="18" charset="0"/>
              </a:rPr>
              <a:t>diễn</a:t>
            </a:r>
            <a:r>
              <a:rPr lang="en-US" altLang="vi-VN" b="1" dirty="0" smtClean="0">
                <a:solidFill>
                  <a:srgbClr val="0000CC"/>
                </a:solidFill>
                <a:latin typeface="Times New Roman" panose="02020603050405020304" pitchFamily="18" charset="0"/>
                <a:cs typeface="Times New Roman" panose="02020603050405020304" pitchFamily="18" charset="0"/>
              </a:rPr>
              <a:t> </a:t>
            </a:r>
            <a:r>
              <a:rPr lang="en-US" altLang="vi-VN" b="1" dirty="0" err="1" smtClean="0">
                <a:solidFill>
                  <a:srgbClr val="0000CC"/>
                </a:solidFill>
                <a:latin typeface="Times New Roman" panose="02020603050405020304" pitchFamily="18" charset="0"/>
                <a:cs typeface="Times New Roman" panose="02020603050405020304" pitchFamily="18" charset="0"/>
              </a:rPr>
              <a:t>cảm</a:t>
            </a:r>
            <a:endParaRPr lang="en-GB" altLang="vi-VN"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8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 Hình Nền PowerPoint Thuyết Trình Đẹp - Đề án 2020 - Tổng hợp chia sẻ hình  ảnh, tranh vẽ, biểu mẫu trong lĩnh vực giáo dục | Hình nền, Hình ảnh, Khung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99257" y="309469"/>
            <a:ext cx="8564450" cy="6309420"/>
          </a:xfrm>
          <a:prstGeom prst="rect">
            <a:avLst/>
          </a:prstGeom>
        </p:spPr>
        <p:txBody>
          <a:bodyPr wrap="square">
            <a:spAutoFit/>
          </a:bodyPr>
          <a:lstStyle/>
          <a:p>
            <a:r>
              <a:rPr lang="en-US" b="1" dirty="0" smtClean="0">
                <a:solidFill>
                  <a:srgbClr val="FFA500"/>
                </a:solidFill>
              </a:rPr>
              <a:t>                                                                 </a:t>
            </a:r>
            <a:r>
              <a:rPr lang="vi-VN" sz="2400" b="1" dirty="0" smtClean="0">
                <a:solidFill>
                  <a:srgbClr val="0000CC"/>
                </a:solidFill>
                <a:latin typeface="+mj-lt"/>
              </a:rPr>
              <a:t>Lời </a:t>
            </a:r>
            <a:r>
              <a:rPr lang="vi-VN" sz="2400" b="1" dirty="0">
                <a:solidFill>
                  <a:srgbClr val="0000CC"/>
                </a:solidFill>
                <a:latin typeface="+mj-lt"/>
              </a:rPr>
              <a:t>ru của </a:t>
            </a:r>
            <a:r>
              <a:rPr lang="vi-VN" sz="2400" b="1" dirty="0" smtClean="0">
                <a:solidFill>
                  <a:srgbClr val="0000CC"/>
                </a:solidFill>
                <a:latin typeface="+mj-lt"/>
              </a:rPr>
              <a:t>trăng</a:t>
            </a:r>
            <a:r>
              <a:rPr lang="vi-VN" sz="2400" dirty="0" smtClean="0">
                <a:solidFill>
                  <a:srgbClr val="0000CC"/>
                </a:solidFill>
                <a:latin typeface="+mj-lt"/>
              </a:rPr>
              <a:t/>
            </a:r>
            <a:br>
              <a:rPr lang="vi-VN" sz="2400" dirty="0" smtClean="0">
                <a:solidFill>
                  <a:srgbClr val="0000CC"/>
                </a:solidFill>
                <a:latin typeface="+mj-lt"/>
              </a:rPr>
            </a:br>
            <a:r>
              <a:rPr lang="vi-VN" sz="1900" dirty="0">
                <a:solidFill>
                  <a:srgbClr val="000000"/>
                </a:solidFill>
                <a:latin typeface="+mj-lt"/>
              </a:rPr>
              <a:t>Các bạn nhỏ của trăng ơi, trong một ngày các bạn làm bao nhiêu việc, nào đi học mẫu giáo, khi về nhà sau khi giúp bà, nhặt rau giúp mẹ…Trăng thì không nhiều việc như các bạn. Trăng chưa bao giờ phải rửa mặt đánh răng, vì trăng chẳng ăn gì, và không hề nghịch bẩn. Trăng chỉ có một việc là chiếu sáng cho các bạn thôi.</a:t>
            </a:r>
            <a:r>
              <a:rPr lang="vi-VN" sz="1900" dirty="0" smtClean="0">
                <a:latin typeface="+mj-lt"/>
              </a:rPr>
              <a:t/>
            </a:r>
            <a:br>
              <a:rPr lang="vi-VN" sz="1900" dirty="0" smtClean="0">
                <a:latin typeface="+mj-lt"/>
              </a:rPr>
            </a:br>
            <a:r>
              <a:rPr lang="vi-VN" sz="1900" dirty="0">
                <a:solidFill>
                  <a:srgbClr val="000000"/>
                </a:solidFill>
                <a:latin typeface="+mj-lt"/>
              </a:rPr>
              <a:t>Tuy vậy, các bạn đừng tưởng trăng nhàn rỗi lắm đâu. Vì thực sự đâu phải chỉ chiếu sáng. Trong lúc chiếu sáng còn biết bao nhiêu việc phải làm. Này nhé, đêm khuya khi các bạn ngủ rồi, trăng len qua các song cửa sổ, trăng đem về cho các bạn bao điều thích thú khi các bạn nằm mơ. Nói thật đấy, chẳng tin các bạn thử nhắm mắt lại xem. Các bạn thấy chưa “Những khu vườn trãi ra vô tận dưới ánh trăng, sông hát lên niềm vui của mình. Những sợi rong xanh biếc chập chờn. Những con cá không muốn ngủ, cứ bơi lượn lấp lánh suốt đêm…”</a:t>
            </a:r>
            <a:r>
              <a:rPr lang="vi-VN" sz="1900" dirty="0" smtClean="0">
                <a:latin typeface="+mj-lt"/>
              </a:rPr>
              <a:t/>
            </a:r>
            <a:br>
              <a:rPr lang="vi-VN" sz="1900" dirty="0" smtClean="0">
                <a:latin typeface="+mj-lt"/>
              </a:rPr>
            </a:br>
            <a:r>
              <a:rPr lang="vi-VN" sz="1900" dirty="0">
                <a:solidFill>
                  <a:srgbClr val="000000"/>
                </a:solidFill>
                <a:latin typeface="+mj-lt"/>
              </a:rPr>
              <a:t>Này các bạn, có nhiều bạn cũng giống như những con cá, ham chơi quá, không muốn ngủ. Thật ra, khi ngủ, có phải thời gian mất đi đâu. Ngủ, đó là đi tới một cuộc sống thần tiên khác. Trong lúc ngủ, người ta mơ thấy những điều khi thức không thấy được. Chẳng hạn, bạn có thể thấy mình lái con tàu vũ trụ bay vút lên không trung, mặc dù chưa bao giờ bạn lái một chiếc máy bay nào cả. Bạn có thể gặp bố bạn mãi tận ở một mặt trận xa xôi. Bố bạn khóac vải dù, áo ướt hơi sương, lá ngụy trang trên mũ xào xạc ánh trăng. Những bạn mồ côi còn có thể gặp được cả cha mẹ mình. Nếu như không có giấc ngủ, các bạn sẽ thiệt thòi biết nhường nào. Hãy ngủ đi, hãy ngủ đi các bạn</a:t>
            </a:r>
            <a:r>
              <a:rPr lang="vi-VN" sz="1900" dirty="0" smtClean="0">
                <a:solidFill>
                  <a:srgbClr val="000000"/>
                </a:solidFill>
                <a:latin typeface="+mj-lt"/>
              </a:rPr>
              <a:t>.</a:t>
            </a:r>
            <a:r>
              <a:rPr lang="vi-VN" sz="1900" dirty="0" smtClean="0">
                <a:latin typeface="+mj-lt"/>
              </a:rPr>
              <a:t/>
            </a:r>
            <a:br>
              <a:rPr lang="vi-VN" sz="1900" dirty="0" smtClean="0">
                <a:latin typeface="+mj-lt"/>
              </a:rPr>
            </a:br>
            <a:r>
              <a:rPr lang="vi-VN" sz="1900" dirty="0">
                <a:solidFill>
                  <a:srgbClr val="000000"/>
                </a:solidFill>
                <a:latin typeface="+mj-lt"/>
              </a:rPr>
              <a:t>                                                                                             </a:t>
            </a:r>
            <a:r>
              <a:rPr lang="vi-VN" sz="1900" b="1" i="1" dirty="0">
                <a:solidFill>
                  <a:srgbClr val="000000"/>
                </a:solidFill>
                <a:latin typeface="+mj-lt"/>
              </a:rPr>
              <a:t> Xuân Quỳnh</a:t>
            </a:r>
            <a:endParaRPr lang="en-US" sz="1900" dirty="0">
              <a:latin typeface="+mj-lt"/>
            </a:endParaRPr>
          </a:p>
        </p:txBody>
      </p:sp>
    </p:spTree>
    <p:extLst>
      <p:ext uri="{BB962C8B-B14F-4D97-AF65-F5344CB8AC3E}">
        <p14:creationId xmlns:p14="http://schemas.microsoft.com/office/powerpoint/2010/main" val="3051952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50 Mẫu Background Powerpoint Đơn Giản, Ấn Tượng, Download Hình Nền  Powerpoint Đơn Giản Mà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a:spLocks noChangeArrowheads="1"/>
          </p:cNvSpPr>
          <p:nvPr/>
        </p:nvSpPr>
        <p:spPr bwMode="auto">
          <a:xfrm>
            <a:off x="3592131" y="1400577"/>
            <a:ext cx="57064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dirty="0" err="1" smtClean="0">
                <a:latin typeface="Times New Roman" panose="02020603050405020304" pitchFamily="18" charset="0"/>
                <a:cs typeface="Times New Roman" panose="02020603050405020304" pitchFamily="18" charset="0"/>
              </a:rPr>
              <a:t>Cô</a:t>
            </a:r>
            <a:r>
              <a:rPr lang="en-US" altLang="vi-VN" dirty="0" smtClean="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kể</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lần</a:t>
            </a:r>
            <a:r>
              <a:rPr lang="en-US" altLang="vi-VN" dirty="0">
                <a:latin typeface="Times New Roman" panose="02020603050405020304" pitchFamily="18" charset="0"/>
                <a:cs typeface="Times New Roman" panose="02020603050405020304" pitchFamily="18" charset="0"/>
              </a:rPr>
              <a:t> 2 </a:t>
            </a:r>
            <a:r>
              <a:rPr lang="en-US" altLang="vi-VN" dirty="0" err="1">
                <a:latin typeface="Times New Roman" panose="02020603050405020304" pitchFamily="18" charset="0"/>
                <a:cs typeface="Times New Roman" panose="02020603050405020304" pitchFamily="18" charset="0"/>
              </a:rPr>
              <a:t>kết</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hợp</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Powerpoint</a:t>
            </a:r>
            <a:endParaRPr lang="en-US" alt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662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10,2016111486,C:\Users\Libra\Desktop\e-learning\c giang\caytaothan giang\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6,2016111486,C:\Users\Libra\Desktop\e-learning\c giang\caytaothan giang\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255</TotalTime>
  <Words>422</Words>
  <Application>Microsoft Office PowerPoint</Application>
  <PresentationFormat>Widescreen</PresentationFormat>
  <Paragraphs>43</Paragraphs>
  <Slides>28</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Calibri</vt:lpstr>
      <vt:lpstr>Calibri Light</vt:lpstr>
      <vt:lpstr>Times New Roman</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2022-05-10T15:26:54Z</dcterms:created>
  <dcterms:modified xsi:type="dcterms:W3CDTF">2022-05-11T17:20:21Z</dcterms:modified>
</cp:coreProperties>
</file>