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74" r:id="rId4"/>
    <p:sldId id="267" r:id="rId5"/>
    <p:sldId id="278" r:id="rId6"/>
    <p:sldId id="259" r:id="rId7"/>
    <p:sldId id="261" r:id="rId8"/>
    <p:sldId id="279" r:id="rId9"/>
    <p:sldId id="269" r:id="rId10"/>
    <p:sldId id="263" r:id="rId11"/>
    <p:sldId id="265" r:id="rId12"/>
    <p:sldId id="268" r:id="rId13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51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5A1A1-A479-4093-ABA0-92B3CB7E576D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18A91-8B3C-409F-B802-B286B94733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65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D18A91-8B3C-409F-B802-B286B94733C5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4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33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79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7400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6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0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2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3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8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8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1080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42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845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93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53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68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9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09727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58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1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0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71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971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795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49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198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53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77B61-C193-4185-A531-2E99A761E631}" type="datetimeFigureOut">
              <a:rPr lang="vi-VN" smtClean="0"/>
              <a:t>31/12/2023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A6954-0CA5-4E81-BA6D-5B87213576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31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50AF9-0560-412B-A3CD-9113DA431F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F857C-B941-4AA7-9ED3-02D2631CD7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3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76B96-0754-4E8B-AF4D-6942F85062C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31/12/2023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68030-B8DF-4EB5-B38E-9FD49BCC45D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61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notesSlide" Target="../notesSlides/notesSlide1.xml"/><Relationship Id="rId12" Type="http://schemas.microsoft.com/office/2007/relationships/hdphoto" Target="../media/hdphoto1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4.png"/><Relationship Id="rId5" Type="http://schemas.openxmlformats.org/officeDocument/2006/relationships/tags" Target="../tags/tag18.xml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tags" Target="../tags/tag19.xml"/><Relationship Id="rId7" Type="http://schemas.openxmlformats.org/officeDocument/2006/relationships/audio" Target="../media/audio3.wav"/><Relationship Id="rId12" Type="http://schemas.openxmlformats.org/officeDocument/2006/relationships/image" Target="../media/image11.gif"/><Relationship Id="rId2" Type="http://schemas.openxmlformats.org/officeDocument/2006/relationships/audio" Target="../media/media5.m4a"/><Relationship Id="rId16" Type="http://schemas.openxmlformats.org/officeDocument/2006/relationships/image" Target="../media/image15.png"/><Relationship Id="rId1" Type="http://schemas.microsoft.com/office/2007/relationships/media" Target="../media/media5.m4a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hdphoto" Target="../media/hdphoto3.wdp"/><Relationship Id="rId1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6.jpeg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microsoft.com/office/2007/relationships/media" Target="../media/media6.m4a"/><Relationship Id="rId16" Type="http://schemas.openxmlformats.org/officeDocument/2006/relationships/image" Target="../media/image20.png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8.m4a"/><Relationship Id="rId7" Type="http://schemas.microsoft.com/office/2007/relationships/hdphoto" Target="../media/hdphoto5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audio" Target="../media/media8.m4a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audio" Target="../media/media10.m4a"/><Relationship Id="rId21" Type="http://schemas.openxmlformats.org/officeDocument/2006/relationships/image" Target="../media/image2.png"/><Relationship Id="rId7" Type="http://schemas.openxmlformats.org/officeDocument/2006/relationships/audio" Target="../media/audio5.wav"/><Relationship Id="rId12" Type="http://schemas.openxmlformats.org/officeDocument/2006/relationships/image" Target="../media/image28.png"/><Relationship Id="rId17" Type="http://schemas.openxmlformats.org/officeDocument/2006/relationships/image" Target="../media/image11.gif"/><Relationship Id="rId2" Type="http://schemas.microsoft.com/office/2007/relationships/media" Target="../media/media10.m4a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11" Type="http://schemas.microsoft.com/office/2007/relationships/hdphoto" Target="../media/hdphoto8.wdp"/><Relationship Id="rId5" Type="http://schemas.openxmlformats.org/officeDocument/2006/relationships/audio" Target="../media/audio4.wav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7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1.m4a"/><Relationship Id="rId7" Type="http://schemas.openxmlformats.org/officeDocument/2006/relationships/image" Target="../media/image36.png"/><Relationship Id="rId2" Type="http://schemas.microsoft.com/office/2007/relationships/media" Target="../media/media11.m4a"/><Relationship Id="rId1" Type="http://schemas.openxmlformats.org/officeDocument/2006/relationships/tags" Target="../tags/tag22.xml"/><Relationship Id="rId6" Type="http://schemas.openxmlformats.org/officeDocument/2006/relationships/audio" Target="../media/audio5.wav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image" Target="../media/image11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595D33-D209-457A-B67E-FBE0FF5BA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0153" y="3617281"/>
            <a:ext cx="609600" cy="609600"/>
          </a:xfrm>
          <a:prstGeom prst="rect">
            <a:avLst/>
          </a:prstGeom>
        </p:spPr>
      </p:pic>
      <p:pic>
        <p:nvPicPr>
          <p:cNvPr id="13" name="Hoài Băng, Thảo My – Gấu và rừng xanh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310.1792" end="11634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95184" y="2641375"/>
            <a:ext cx="448816" cy="44881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998874"/>
              </p:ext>
            </p:extLst>
          </p:nvPr>
        </p:nvGraphicFramePr>
        <p:xfrm>
          <a:off x="2087724" y="123478"/>
          <a:ext cx="5022558" cy="6172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22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solidFill>
                            <a:srgbClr val="002060"/>
                          </a:solidFill>
                        </a:rPr>
                        <a:t>UBND </a:t>
                      </a:r>
                      <a:r>
                        <a:rPr lang="en-US" sz="1800" b="1" baseline="0">
                          <a:solidFill>
                            <a:srgbClr val="002060"/>
                          </a:solidFill>
                        </a:rPr>
                        <a:t>QUẬN LONG BIÊN</a:t>
                      </a:r>
                      <a:endParaRPr lang="en-US" sz="1800" b="1" baseline="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TRƯỜNG MẦM </a:t>
                      </a:r>
                      <a:r>
                        <a:rPr lang="en-US" sz="1800" b="1" baseline="0">
                          <a:solidFill>
                            <a:srgbClr val="002060"/>
                          </a:solidFill>
                        </a:rPr>
                        <a:t>NON HOA MỘC LAN</a:t>
                      </a:r>
                      <a:endParaRPr lang="vi-VN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85646" y="1977684"/>
          <a:ext cx="6426714" cy="480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26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ctr"/>
                      <a:endParaRPr lang="vi-VN" sz="2700" b="1" dirty="0">
                        <a:solidFill>
                          <a:srgbClr val="0070C0"/>
                        </a:solidFill>
                        <a:effectLst>
                          <a:glow rad="1016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1669" y="1221419"/>
            <a:ext cx="1421892" cy="37375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588288" y="2191404"/>
            <a:ext cx="5616624" cy="988706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quen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toán</a:t>
            </a:r>
            <a:r>
              <a:rPr kumimoji="0" lang="en-US" sz="28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2400" b="1" i="0" u="none" strike="noStrike" kern="0" cap="none" spc="0" normalizeH="0" baseline="0" noProof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 4 - 5 </a:t>
            </a:r>
            <a:r>
              <a:rPr kumimoji="0" lang="en-US" sz="2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/>
                <a:ea typeface="+mn-ea"/>
                <a:cs typeface="+mn-cs"/>
              </a:rPr>
              <a:t>tuổi</a:t>
            </a:r>
            <a:endParaRPr kumimoji="0" lang="en-US" sz="2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>
            <p:custDataLst>
              <p:tags r:id="rId5"/>
            </p:custDataLst>
          </p:nvPr>
        </p:nvSpPr>
        <p:spPr>
          <a:xfrm>
            <a:off x="1385646" y="3226679"/>
            <a:ext cx="6430530" cy="129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Isadora" pitchFamily="18" charset="0"/>
                <a:ea typeface="+mn-ea"/>
                <a:cs typeface="+mn-cs"/>
              </a:rPr>
              <a:t>Sắp xếp theo quy tắc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Isadora" pitchFamily="18" charset="0"/>
                <a:ea typeface="+mn-ea"/>
                <a:cs typeface="+mn-cs"/>
              </a:rPr>
              <a:t>Hoa - Lá - Quả</a:t>
            </a:r>
            <a:r>
              <a:rPr kumimoji="0" lang="en-US" sz="4400" b="1" i="0" u="none" strike="noStrike" kern="0" cap="none" spc="0" normalizeH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Isadora" pitchFamily="18" charset="0"/>
                <a:ea typeface="+mn-ea"/>
                <a:cs typeface="+mn-cs"/>
              </a:rPr>
              <a:t> Quả</a:t>
            </a:r>
            <a:endParaRPr kumimoji="0" lang="en-US" sz="4400" b="1" i="0" u="none" strike="noStrike" kern="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UTM Isadora" pitchFamily="18" charset="0"/>
              <a:ea typeface="+mn-ea"/>
              <a:cs typeface="+mn-cs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318544"/>
              </p:ext>
            </p:extLst>
          </p:nvPr>
        </p:nvGraphicFramePr>
        <p:xfrm>
          <a:off x="2454982" y="4686300"/>
          <a:ext cx="4450060" cy="396240"/>
        </p:xfrm>
        <a:graphic>
          <a:graphicData uri="http://schemas.openxmlformats.org/drawingml/2006/table">
            <a:tbl>
              <a:tblPr firstRow="1" bandRow="1"/>
              <a:tblGrid>
                <a:gridCol w="4450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vi-VN" sz="2000" b="1" dirty="0">
                        <a:solidFill>
                          <a:srgbClr val="0F06BA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52059E1-7E74-3C99-6632-E09509A3AC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40" y="828560"/>
            <a:ext cx="1371120" cy="13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2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632" y="807384"/>
            <a:ext cx="640871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Xin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chào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và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hẹn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gặp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lại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</a:t>
            </a:r>
            <a:r>
              <a:rPr lang="en-US" sz="4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các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Isadora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367335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ấu và Rừng Xanh Nhạc thiếu nhi bài hát thiếu nhi hay nhấ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6576" y="3930751"/>
            <a:ext cx="609600" cy="609600"/>
          </a:xfrm>
        </p:spPr>
      </p:pic>
      <p:sp>
        <p:nvSpPr>
          <p:cNvPr id="7" name="Rounded Rectangle 6"/>
          <p:cNvSpPr/>
          <p:nvPr/>
        </p:nvSpPr>
        <p:spPr>
          <a:xfrm>
            <a:off x="1907704" y="1572455"/>
            <a:ext cx="5760640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Trò</a:t>
            </a:r>
            <a:r>
              <a:rPr lang="en-US" sz="4800" b="1" dirty="0"/>
              <a:t> </a:t>
            </a:r>
            <a:r>
              <a:rPr lang="en-US" sz="4800" b="1" dirty="0" err="1"/>
              <a:t>chơi</a:t>
            </a:r>
            <a:r>
              <a:rPr lang="en-US" sz="4800" b="1" dirty="0"/>
              <a:t> : Ai </a:t>
            </a:r>
            <a:r>
              <a:rPr lang="en-US" sz="4800" b="1" dirty="0" err="1"/>
              <a:t>tinh</a:t>
            </a:r>
            <a:r>
              <a:rPr lang="en-US" sz="4800" b="1" dirty="0"/>
              <a:t> </a:t>
            </a:r>
            <a:r>
              <a:rPr lang="en-US" sz="4800" b="1" dirty="0" err="1"/>
              <a:t>mắt</a:t>
            </a:r>
            <a:endParaRPr lang="vi-VN" sz="48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F6E3FE-0085-4D95-8477-9A3401B50E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6576" y="30037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numSld="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A20321-2F4E-492C-BC10-A857593EBD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7200" y="158988"/>
            <a:ext cx="609600" cy="60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9" b="11080"/>
          <a:stretch/>
        </p:blipFill>
        <p:spPr>
          <a:xfrm>
            <a:off x="0" y="-93518"/>
            <a:ext cx="9144000" cy="260573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55247"/>
            <a:ext cx="1036637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427" y="1764017"/>
            <a:ext cx="1036637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2" y="1749025"/>
            <a:ext cx="1036637" cy="70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607" y="1704485"/>
            <a:ext cx="920750" cy="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144" y="1704485"/>
            <a:ext cx="920750" cy="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28" y="1704915"/>
            <a:ext cx="920750" cy="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078" y="1650844"/>
            <a:ext cx="920750" cy="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62" y="1698793"/>
            <a:ext cx="920750" cy="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98" y="1689493"/>
            <a:ext cx="920750" cy="82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1480" y="2550179"/>
          <a:ext cx="7564936" cy="38862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756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/>
                        <a:t>Các</a:t>
                      </a:r>
                      <a:r>
                        <a:rPr lang="en-US" sz="2100" baseline="0" dirty="0"/>
                        <a:t> con </a:t>
                      </a:r>
                      <a:r>
                        <a:rPr lang="en-US" sz="2100" baseline="0" dirty="0" err="1"/>
                        <a:t>vật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xếp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hàng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theo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quy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tắc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sắp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xếp</a:t>
                      </a:r>
                      <a:r>
                        <a:rPr lang="en-US" sz="2100" baseline="0" dirty="0"/>
                        <a:t> </a:t>
                      </a:r>
                      <a:r>
                        <a:rPr lang="en-US" sz="2100" baseline="0" dirty="0" err="1"/>
                        <a:t>nào</a:t>
                      </a:r>
                      <a:r>
                        <a:rPr lang="en-US" sz="2100" baseline="0" dirty="0"/>
                        <a:t>?</a:t>
                      </a:r>
                      <a:endParaRPr lang="vi-VN" sz="2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mmprod_feedback_7000"/>
          <p:cNvSpPr/>
          <p:nvPr>
            <p:custDataLst>
              <p:tags r:id="rId3"/>
            </p:custDataLst>
          </p:nvPr>
        </p:nvSpPr>
        <p:spPr>
          <a:xfrm>
            <a:off x="7241128" y="4194256"/>
            <a:ext cx="1223293" cy="690947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30930"/>
            <a:ext cx="3669055" cy="9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30930"/>
            <a:ext cx="3819555" cy="94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114678"/>
            <a:ext cx="3678188" cy="88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74" y="3103690"/>
            <a:ext cx="4477504" cy="108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5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đ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302154"/>
              </p:ext>
            </p:extLst>
          </p:nvPr>
        </p:nvGraphicFramePr>
        <p:xfrm>
          <a:off x="2093626" y="2157385"/>
          <a:ext cx="5422863" cy="496601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422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6601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Các</a:t>
                      </a:r>
                      <a:r>
                        <a:rPr lang="en-US" sz="2100" baseline="0" dirty="0"/>
                        <a:t> loại quả được sắp xếp theo quy tắc nào?</a:t>
                      </a:r>
                      <a:endParaRPr lang="vi-VN" sz="2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" name="mmprod_feedback_7000"/>
          <p:cNvSpPr/>
          <p:nvPr>
            <p:custDataLst>
              <p:tags r:id="rId1"/>
            </p:custDataLst>
          </p:nvPr>
        </p:nvSpPr>
        <p:spPr>
          <a:xfrm>
            <a:off x="7516489" y="4113462"/>
            <a:ext cx="1223293" cy="69094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100000" l="12810" r="93802"/>
                    </a14:imgEffect>
                  </a14:imgLayer>
                </a14:imgProps>
              </a:ext>
            </a:extLst>
          </a:blip>
          <a:srcRect l="14208" t="6907" r="7700" b="4948"/>
          <a:stretch/>
        </p:blipFill>
        <p:spPr>
          <a:xfrm>
            <a:off x="89706" y="656132"/>
            <a:ext cx="1008112" cy="945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17191" t="12169" r="11089" b="16975"/>
          <a:stretch/>
        </p:blipFill>
        <p:spPr>
          <a:xfrm rot="723851" flipH="1">
            <a:off x="995141" y="666097"/>
            <a:ext cx="879803" cy="925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35" b="94912" l="11133" r="8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4138" r="13086" b="8575"/>
          <a:stretch/>
        </p:blipFill>
        <p:spPr>
          <a:xfrm>
            <a:off x="1722734" y="562901"/>
            <a:ext cx="864096" cy="10196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100000" l="12810" r="93802"/>
                    </a14:imgEffect>
                  </a14:imgLayer>
                </a14:imgProps>
              </a:ext>
            </a:extLst>
          </a:blip>
          <a:srcRect l="14208" t="6907" r="7700" b="4948"/>
          <a:stretch/>
        </p:blipFill>
        <p:spPr>
          <a:xfrm>
            <a:off x="6123862" y="662175"/>
            <a:ext cx="1008112" cy="9451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78" b="100000" l="12810" r="93802"/>
                    </a14:imgEffect>
                  </a14:imgLayer>
                </a14:imgProps>
              </a:ext>
            </a:extLst>
          </a:blip>
          <a:srcRect l="14208" t="6907" r="7700" b="4948"/>
          <a:stretch/>
        </p:blipFill>
        <p:spPr>
          <a:xfrm>
            <a:off x="3034405" y="687268"/>
            <a:ext cx="1008112" cy="9451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/>
          <a:srcRect l="17191" t="12169" r="11089" b="16975"/>
          <a:stretch/>
        </p:blipFill>
        <p:spPr>
          <a:xfrm rot="723851" flipH="1">
            <a:off x="3939841" y="697233"/>
            <a:ext cx="879803" cy="9251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/>
          <a:srcRect l="17191" t="12169" r="11089" b="16975"/>
          <a:stretch/>
        </p:blipFill>
        <p:spPr>
          <a:xfrm rot="723851" flipH="1">
            <a:off x="7076588" y="710343"/>
            <a:ext cx="879803" cy="9251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35" b="94912" l="11133" r="8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4138" r="13086" b="8575"/>
          <a:stretch/>
        </p:blipFill>
        <p:spPr>
          <a:xfrm>
            <a:off x="4762596" y="615507"/>
            <a:ext cx="864096" cy="10196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35" b="94912" l="11133" r="86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86" t="4138" r="13086" b="8575"/>
          <a:stretch/>
        </p:blipFill>
        <p:spPr>
          <a:xfrm>
            <a:off x="7884368" y="584371"/>
            <a:ext cx="864096" cy="101963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4380" y="2813818"/>
            <a:ext cx="3518492" cy="983939"/>
            <a:chOff x="395536" y="3166523"/>
            <a:chExt cx="3518492" cy="983939"/>
          </a:xfrm>
        </p:grpSpPr>
        <p:sp>
          <p:nvSpPr>
            <p:cNvPr id="11" name="Rounded Rectangle 10"/>
            <p:cNvSpPr/>
            <p:nvPr/>
          </p:nvSpPr>
          <p:spPr>
            <a:xfrm>
              <a:off x="395536" y="3291830"/>
              <a:ext cx="3518492" cy="79208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 Quy tắc </a:t>
              </a:r>
              <a:endParaRPr lang="vi-VN" sz="2800" b="1" dirty="0">
                <a:solidFill>
                  <a:srgbClr val="0070C0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100000" l="12810" r="93802"/>
                      </a14:imgEffect>
                    </a14:imgLayer>
                  </a14:imgProps>
                </a:ext>
              </a:extLst>
            </a:blip>
            <a:srcRect l="14208" t="6907" r="7700" b="4948"/>
            <a:stretch/>
          </p:blipFill>
          <p:spPr>
            <a:xfrm>
              <a:off x="2015717" y="3166523"/>
              <a:ext cx="1008112" cy="94510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1"/>
            <a:srcRect l="17191" t="12169" r="11089" b="16975"/>
            <a:stretch/>
          </p:blipFill>
          <p:spPr>
            <a:xfrm rot="723851" flipH="1">
              <a:off x="2945183" y="3225287"/>
              <a:ext cx="879803" cy="925175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054930" y="2790856"/>
            <a:ext cx="3518492" cy="1130260"/>
            <a:chOff x="5054930" y="2790856"/>
            <a:chExt cx="3518492" cy="1130260"/>
          </a:xfrm>
        </p:grpSpPr>
        <p:sp>
          <p:nvSpPr>
            <p:cNvPr id="38" name="Rounded Rectangle 37"/>
            <p:cNvSpPr/>
            <p:nvPr/>
          </p:nvSpPr>
          <p:spPr>
            <a:xfrm>
              <a:off x="5054930" y="2956420"/>
              <a:ext cx="3518492" cy="79208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 Quy tắc </a:t>
              </a:r>
              <a:endParaRPr lang="vi-VN" sz="2800" b="1" dirty="0">
                <a:solidFill>
                  <a:srgbClr val="0070C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57679" y="2790856"/>
              <a:ext cx="865707" cy="10242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844218" y="2823741"/>
              <a:ext cx="1060796" cy="10973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458617" y="3899601"/>
            <a:ext cx="4032448" cy="1097739"/>
            <a:chOff x="2424674" y="3890323"/>
            <a:chExt cx="4032448" cy="1097739"/>
          </a:xfrm>
        </p:grpSpPr>
        <p:sp>
          <p:nvSpPr>
            <p:cNvPr id="41" name="Rounded Rectangle 40"/>
            <p:cNvSpPr/>
            <p:nvPr/>
          </p:nvSpPr>
          <p:spPr>
            <a:xfrm>
              <a:off x="2424674" y="4078111"/>
              <a:ext cx="4032448" cy="792088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 Quy tắc </a:t>
              </a:r>
              <a:endParaRPr lang="vi-VN" sz="2800" b="1" dirty="0">
                <a:solidFill>
                  <a:srgbClr val="0070C0"/>
                </a:solidFill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78" b="100000" l="12810" r="93802"/>
                      </a14:imgEffect>
                    </a14:imgLayer>
                  </a14:imgProps>
                </a:ext>
              </a:extLst>
            </a:blip>
            <a:srcRect l="14208" t="6907" r="7700" b="4948"/>
            <a:stretch/>
          </p:blipFill>
          <p:spPr>
            <a:xfrm>
              <a:off x="4001924" y="3957611"/>
              <a:ext cx="1008112" cy="94510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1"/>
            <a:srcRect l="17191" t="12169" r="11089" b="16975"/>
            <a:stretch/>
          </p:blipFill>
          <p:spPr>
            <a:xfrm rot="723851" flipH="1">
              <a:off x="4909628" y="4062887"/>
              <a:ext cx="879803" cy="92517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935" b="94912" l="11133" r="867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86" t="4138" r="13086" b="8575"/>
            <a:stretch/>
          </p:blipFill>
          <p:spPr>
            <a:xfrm>
              <a:off x="5593026" y="3890323"/>
              <a:ext cx="864096" cy="1019633"/>
            </a:xfrm>
            <a:prstGeom prst="rect">
              <a:avLst/>
            </a:prstGeom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87D281-F2AF-4655-9C29-AD3396A469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196058" y="13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ung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92225" y="3507854"/>
            <a:ext cx="5456039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u="sng" dirty="0" err="1">
                <a:solidFill>
                  <a:srgbClr val="0F06BA"/>
                </a:solidFill>
              </a:rPr>
              <a:t>Quy</a:t>
            </a:r>
            <a:r>
              <a:rPr lang="en-US" sz="2800" u="sng" dirty="0">
                <a:solidFill>
                  <a:srgbClr val="0F06BA"/>
                </a:solidFill>
              </a:rPr>
              <a:t> </a:t>
            </a:r>
            <a:r>
              <a:rPr lang="en-US" sz="2800" u="sng" dirty="0" err="1">
                <a:solidFill>
                  <a:srgbClr val="0F06BA"/>
                </a:solidFill>
              </a:rPr>
              <a:t>tắc</a:t>
            </a:r>
            <a:r>
              <a:rPr lang="en-US" sz="2800" u="sng" dirty="0">
                <a:solidFill>
                  <a:srgbClr val="0070C0"/>
                </a:solidFill>
              </a:rPr>
              <a:t>: </a:t>
            </a:r>
            <a:endParaRPr lang="vi-VN" sz="2800" u="sng" dirty="0">
              <a:solidFill>
                <a:srgbClr val="0070C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1640" y="102090"/>
            <a:ext cx="6408712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Dạy trẻ sắp xếp theo quy tắc </a:t>
            </a:r>
            <a:r>
              <a:rPr lang="en-US" sz="2400" b="1" dirty="0">
                <a:solidFill>
                  <a:srgbClr val="FF0000"/>
                </a:solidFill>
              </a:rPr>
              <a:t>Hoa-Lá- Quả </a:t>
            </a:r>
            <a:r>
              <a:rPr lang="en-US" sz="2400" b="1" dirty="0" err="1">
                <a:solidFill>
                  <a:srgbClr val="FF0000"/>
                </a:solidFill>
              </a:rPr>
              <a:t>Quả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107505" y="1678153"/>
            <a:ext cx="919212" cy="893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761728" y="1751056"/>
            <a:ext cx="1139823" cy="683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8772" y="1669214"/>
            <a:ext cx="703370" cy="8380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2610" y="1660275"/>
            <a:ext cx="718374" cy="8559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9295" y="1723363"/>
            <a:ext cx="695139" cy="828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0684" y="1723363"/>
            <a:ext cx="711484" cy="847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6315" y="1713078"/>
            <a:ext cx="712402" cy="848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3260" y="1713078"/>
            <a:ext cx="705010" cy="8400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3104228" y="1705837"/>
            <a:ext cx="919212" cy="8935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6121699" y="1739426"/>
            <a:ext cx="919212" cy="8935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3715194" y="1813891"/>
            <a:ext cx="1139823" cy="6838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6774055" y="1805279"/>
            <a:ext cx="1139823" cy="68389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3063291" y="3627118"/>
            <a:ext cx="919212" cy="89359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3715193" y="3669962"/>
            <a:ext cx="1139823" cy="6838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3743" y="3543258"/>
            <a:ext cx="703370" cy="83805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1810" y="3552382"/>
            <a:ext cx="703370" cy="8380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2260EF-39C2-4182-805A-061BD3765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24528" y="35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2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107505" y="1678153"/>
            <a:ext cx="919212" cy="893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761728" y="1751056"/>
            <a:ext cx="1139823" cy="683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8772" y="1669214"/>
            <a:ext cx="703370" cy="83805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2610" y="1660275"/>
            <a:ext cx="718374" cy="8559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9295" y="1723363"/>
            <a:ext cx="695139" cy="828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0684" y="1723363"/>
            <a:ext cx="711484" cy="847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6315" y="1713078"/>
            <a:ext cx="712402" cy="848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3260" y="1713078"/>
            <a:ext cx="705010" cy="8400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3104228" y="1705837"/>
            <a:ext cx="919212" cy="8935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5" b="94884" l="4701" r="952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0" t="-1" r="4770" b="4289"/>
          <a:stretch/>
        </p:blipFill>
        <p:spPr>
          <a:xfrm>
            <a:off x="6121699" y="1739426"/>
            <a:ext cx="919212" cy="8935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3715194" y="1813891"/>
            <a:ext cx="1139823" cy="6838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24" b="29920" l="37400" r="62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4056" r="34250" b="70812"/>
          <a:stretch/>
        </p:blipFill>
        <p:spPr>
          <a:xfrm rot="18758565">
            <a:off x="6774055" y="1805279"/>
            <a:ext cx="1139823" cy="68389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2260EF-39C2-4182-805A-061BD3765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C70B04-0F05-4AFA-9961-7F2E02833B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8456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32"/>
            <a:ext cx="9171143" cy="5099164"/>
          </a:xfr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450449"/>
              </p:ext>
            </p:extLst>
          </p:nvPr>
        </p:nvGraphicFramePr>
        <p:xfrm>
          <a:off x="1043608" y="2355726"/>
          <a:ext cx="7056784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56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 err="1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Trò</a:t>
                      </a:r>
                      <a:r>
                        <a:rPr lang="en-US" sz="3600" b="1" cap="none" spc="0" baseline="0" dirty="0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600" b="1" cap="none" spc="0" baseline="0" dirty="0" err="1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chơi</a:t>
                      </a:r>
                      <a:r>
                        <a:rPr lang="en-US" sz="3600" b="1" cap="none" spc="0" baseline="0" dirty="0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: </a:t>
                      </a:r>
                      <a:r>
                        <a:rPr lang="en-US" sz="3600" b="1" cap="none" spc="0" baseline="0" dirty="0" err="1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Chọn</a:t>
                      </a:r>
                      <a:r>
                        <a:rPr lang="en-US" sz="3600" b="1" cap="none" spc="0" baseline="0" dirty="0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600" b="1" cap="none" spc="0" baseline="0" dirty="0" err="1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nhanh</a:t>
                      </a:r>
                      <a:r>
                        <a:rPr lang="en-US" sz="3600" b="1" cap="none" spc="0" baseline="0" dirty="0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, </a:t>
                      </a:r>
                      <a:r>
                        <a:rPr lang="en-US" sz="3600" b="1" cap="none" spc="0" baseline="0" dirty="0" err="1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chọn</a:t>
                      </a:r>
                      <a:r>
                        <a:rPr lang="en-US" sz="3600" b="1" cap="none" spc="0" baseline="0" dirty="0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3600" b="1" cap="none" spc="0" baseline="0" dirty="0" err="1">
                          <a:ln w="17780" cmpd="sng">
                            <a:solidFill>
                              <a:schemeClr val="accent1">
                                <a:tint val="3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1">
                                  <a:tint val="63000"/>
                                  <a:sat val="105000"/>
                                </a:schemeClr>
                              </a:gs>
                              <a:gs pos="90000">
                                <a:schemeClr val="accent1">
                                  <a:shade val="50000"/>
                                  <a:satMod val="100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55000" dist="50800" dir="5400000" algn="tl">
                              <a:srgbClr val="000000">
                                <a:alpha val="33000"/>
                              </a:srgbClr>
                            </a:outerShdw>
                          </a:effectLst>
                        </a:rPr>
                        <a:t>đúng</a:t>
                      </a:r>
                      <a:endParaRPr lang="vi-VN" sz="3600" b="1" cap="none" spc="0" dirty="0">
                        <a:ln w="17780" cmpd="sng">
                          <a:solidFill>
                            <a:schemeClr val="accent1">
                              <a:tint val="3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1">
                                <a:tint val="63000"/>
                                <a:sat val="105000"/>
                              </a:schemeClr>
                            </a:gs>
                            <a:gs pos="90000">
                              <a:schemeClr val="accent1">
                                <a:shade val="50000"/>
                                <a:satMod val="100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55000" dist="50800" dir="5400000" algn="tl">
                            <a:srgbClr val="000000">
                              <a:alpha val="33000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Gấu và Rừng Xanh Nhạc thiếu nhi bài hát thiếu nhi hay nhấ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75746" y="48387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3C79E2-C3E1-4256-9351-84D09D35CE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75746" y="422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8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 numSld="6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Brush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72"/>
            <a:ext cx="9144000" cy="32381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50000" r="93828">
                        <a14:foregroundMark x1="63047" y1="33750" x2="63047" y2="29306"/>
                        <a14:foregroundMark x1="93828" y1="70278" x2="93828" y2="70278"/>
                        <a14:backgroundMark x1="50703" y1="24861" x2="53828" y2="34167"/>
                        <a14:backgroundMark x1="52969" y1="41806" x2="54688" y2="35972"/>
                        <a14:backgroundMark x1="71328" y1="40139" x2="72031" y2="2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50" r="9432" b="8485"/>
          <a:stretch/>
        </p:blipFill>
        <p:spPr>
          <a:xfrm>
            <a:off x="-3021" y="2261120"/>
            <a:ext cx="798717" cy="98320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664" y="1844788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916" y="1870426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21" y="1852159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084" y="1870426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737" y="1852158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27" y="2439230"/>
            <a:ext cx="648580" cy="84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89300"/>
            <a:ext cx="7985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84" y="2434483"/>
            <a:ext cx="6524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64" y="2426584"/>
            <a:ext cx="6524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851" y="1844788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39552" y="4227934"/>
            <a:ext cx="360040" cy="4320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endParaRPr lang="vi-VN" sz="3200" dirty="0"/>
          </a:p>
        </p:txBody>
      </p:sp>
      <p:sp>
        <p:nvSpPr>
          <p:cNvPr id="20" name="mmprod_feedback_7000"/>
          <p:cNvSpPr/>
          <p:nvPr>
            <p:custDataLst>
              <p:tags r:id="rId1"/>
            </p:custDataLst>
          </p:nvPr>
        </p:nvSpPr>
        <p:spPr>
          <a:xfrm>
            <a:off x="7241128" y="4194256"/>
            <a:ext cx="1223293" cy="690947"/>
          </a:xfrm>
          <a:prstGeom prst="rect">
            <a:avLst/>
          </a:prstGeom>
          <a:blipFill>
            <a:blip r:embed="rId1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627784" y="4227934"/>
            <a:ext cx="360040" cy="43204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  <a:endParaRPr lang="vi-VN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4749349" y="4227934"/>
            <a:ext cx="360040" cy="432048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2" y="3703718"/>
            <a:ext cx="7985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850" y="3301546"/>
            <a:ext cx="7254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8724"/>
            <a:ext cx="65246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402905" y="2179170"/>
            <a:ext cx="642665" cy="114710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  <a:endParaRPr lang="vi-VN" sz="7200" dirty="0">
              <a:solidFill>
                <a:srgbClr val="FF0000"/>
              </a:solidFill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13" y="2271685"/>
            <a:ext cx="798513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BD6A4E-5488-4AC7-B908-75B526379A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468544" y="2059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1520" y="123478"/>
            <a:ext cx="5400600" cy="4824536"/>
          </a:xfrm>
          <a:prstGeom prst="ellips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597354" y="1275605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2</a:t>
            </a:r>
            <a:endParaRPr lang="vi-VN" sz="4400" b="1" dirty="0">
              <a:solidFill>
                <a:srgbClr val="0070C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274372" y="649973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237656" y="257986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B050"/>
                </a:solidFill>
              </a:rPr>
              <a:t>4</a:t>
            </a:r>
            <a:endParaRPr lang="vi-VN" sz="4400" b="1" dirty="0">
              <a:solidFill>
                <a:srgbClr val="00B05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75856" y="314391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4</a:t>
            </a:r>
            <a:endParaRPr lang="vi-VN" sz="4400" b="1" dirty="0">
              <a:solidFill>
                <a:srgbClr val="00B05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54158" y="875704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</a:rPr>
              <a:t>2</a:t>
            </a:r>
            <a:endParaRPr lang="vi-VN" sz="4400" b="1" dirty="0">
              <a:solidFill>
                <a:srgbClr val="0070C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593309" y="1695004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499992" y="2630874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B050"/>
                </a:solidFill>
              </a:rPr>
              <a:t>4</a:t>
            </a:r>
            <a:endParaRPr lang="vi-VN" sz="4400" b="1" dirty="0">
              <a:solidFill>
                <a:srgbClr val="00B05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58635" y="3479885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B050"/>
                </a:solidFill>
              </a:rPr>
              <a:t>4</a:t>
            </a:r>
            <a:endParaRPr lang="vi-VN" sz="4400" b="1" dirty="0">
              <a:solidFill>
                <a:srgbClr val="00B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71205" y="3979367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70C0"/>
                </a:solidFill>
              </a:rPr>
              <a:t>2</a:t>
            </a:r>
            <a:endParaRPr lang="vi-VN" sz="44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52674" y="3979368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</a:rPr>
              <a:t>3</a:t>
            </a:r>
            <a:endParaRPr lang="vi-VN" sz="44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9552" y="2801807"/>
            <a:ext cx="878302" cy="799801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B050"/>
                </a:solidFill>
              </a:rPr>
              <a:t>?</a:t>
            </a:r>
            <a:endParaRPr lang="vi-VN" sz="4800" b="1" dirty="0">
              <a:solidFill>
                <a:srgbClr val="00B05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188905" y="3579466"/>
            <a:ext cx="878302" cy="7998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B050"/>
                </a:solidFill>
              </a:rPr>
              <a:t>4</a:t>
            </a:r>
            <a:endParaRPr lang="vi-VN" sz="4400" b="1" dirty="0">
              <a:solidFill>
                <a:srgbClr val="00B05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 rot="19860964">
            <a:off x="107505" y="2094904"/>
            <a:ext cx="648072" cy="53597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85882"/>
            <a:ext cx="1049337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66948"/>
            <a:ext cx="104298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63" y="3351509"/>
            <a:ext cx="104298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6750883" y="769113"/>
            <a:ext cx="432048" cy="4622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06BA"/>
                </a:solidFill>
              </a:rPr>
              <a:t>A</a:t>
            </a:r>
            <a:endParaRPr lang="vi-VN" sz="3200" b="1" dirty="0">
              <a:solidFill>
                <a:srgbClr val="0F06BA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72735" y="2155405"/>
            <a:ext cx="432048" cy="4622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06BA"/>
                </a:solidFill>
              </a:rPr>
              <a:t>B</a:t>
            </a:r>
            <a:endParaRPr lang="vi-VN" sz="3200" b="1" dirty="0">
              <a:solidFill>
                <a:srgbClr val="0F06BA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732240" y="3601608"/>
            <a:ext cx="432048" cy="4622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06BA"/>
                </a:solidFill>
              </a:rPr>
              <a:t>C</a:t>
            </a:r>
            <a:endParaRPr lang="vi-VN" sz="3200" b="1" dirty="0">
              <a:solidFill>
                <a:srgbClr val="0F06BA"/>
              </a:solidFill>
            </a:endParaRPr>
          </a:p>
        </p:txBody>
      </p:sp>
      <p:sp>
        <p:nvSpPr>
          <p:cNvPr id="33" name="mmprod_feedback_7000"/>
          <p:cNvSpPr/>
          <p:nvPr>
            <p:custDataLst>
              <p:tags r:id="rId1"/>
            </p:custDataLst>
          </p:nvPr>
        </p:nvSpPr>
        <p:spPr>
          <a:xfrm>
            <a:off x="5378294" y="4221390"/>
            <a:ext cx="1223293" cy="690947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9" y="2701333"/>
            <a:ext cx="104298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B3EA88-2D46-4642-8B92-2FCB9BC63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6500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4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BC32449-7741-46DB-A928-0747E8546246}&quot;/&gt;&lt;isInvalidForFieldText val=&quot;0&quot;/&gt;&lt;Image&gt;&lt;filename val=&quot;C:\Users\FPTSHOP\AppData\Local\Temp\PR\data\asimages\{0BC32449-7741-46DB-A928-0747E8546246}_1.png&quot;/&gt;&lt;left val=&quot;41&quot;/&gt;&lt;top val=&quot;83&quot;/&gt;&lt;width val=&quot;643&quot;/&gt;&lt;height val=&quot;66&quot;/&gt;&lt;hasText val=&quot;1&quot;/&gt;&lt;/Image&gt;&lt;/ThreeDShapeInfo&gt;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Left&gt;&lt;![CDATA[0]]&gt;&lt;/Left&gt;&lt;Top&gt;&lt;![CDATA[0]]&gt;&lt;/Top&gt;&lt;/ChangeData&gt;"/>
  <p:tag name="PRESENTER_SHAPEINFO" val="&lt;ThreeDShapeInfo&gt;&lt;uuid val=&quot;{9A4A22B9-0F74-4113-B002-FBA20AAF94CC}&quot;/&gt;&lt;isInvalidForFieldText val=&quot;0&quot;/&gt;&lt;Image&gt;&lt;filename val=&quot;C:\Users\FPTSHOP\AppData\Local\Temp\PR\data\asimages\{9A4A22B9-0F74-4113-B002-FBA20AAF94CC}_5.png&quot;/&gt;&lt;left val=&quot;295&quot;/&gt;&lt;top val=&quot;185&quot;/&gt;&lt;width val=&quot;163&quot;/&gt;&lt;height val=&quot;13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Left&gt;&lt;![CDATA[0]]&gt;&lt;/Left&gt;&lt;Top&gt;&lt;![CDATA[0]]&gt;&lt;/Top&gt;&lt;/ChangeData&gt;"/>
  <p:tag name="PRESENTER_SHAPEINFO" val="&lt;ThreeDShapeInfo&gt;&lt;uuid val=&quot;{9A4A22B9-0F74-4113-B002-FBA20AAF94CC}&quot;/&gt;&lt;isInvalidForFieldText val=&quot;0&quot;/&gt;&lt;Image&gt;&lt;filename val=&quot;C:\Users\FPTSHOP\AppData\Local\Temp\PR\data\asimages\{9A4A22B9-0F74-4113-B002-FBA20AAF94CC}_5.png&quot;/&gt;&lt;left val=&quot;295&quot;/&gt;&lt;top val=&quot;185&quot;/&gt;&lt;width val=&quot;163&quot;/&gt;&lt;height val=&quot;13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Left&gt;&lt;![CDATA[0]]&gt;&lt;/Left&gt;&lt;Top&gt;&lt;![CDATA[0]]&gt;&lt;/Top&gt;&lt;/ChangeData&gt;"/>
  <p:tag name="PRESENTER_SHAPEINFO" val="&lt;ThreeDShapeInfo&gt;&lt;uuid val=&quot;{9A4A22B9-0F74-4113-B002-FBA20AAF94CC}&quot;/&gt;&lt;isInvalidForFieldText val=&quot;0&quot;/&gt;&lt;Image&gt;&lt;filename val=&quot;C:\Users\FPTSHOP\AppData\Local\Temp\PR\data\asimages\{9A4A22B9-0F74-4113-B002-FBA20AAF94CC}_5.png&quot;/&gt;&lt;left val=&quot;295&quot;/&gt;&lt;top val=&quot;185&quot;/&gt;&lt;width val=&quot;163&quot;/&gt;&lt;height val=&quot;13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Left&gt;&lt;![CDATA[0]]&gt;&lt;/Left&gt;&lt;Top&gt;&lt;![CDATA[0]]&gt;&lt;/Top&gt;&lt;/ChangeData&gt;"/>
  <p:tag name="PRESENTER_SHAPEINFO" val="&lt;ThreeDShapeInfo&gt;&lt;uuid val=&quot;{9A4A22B9-0F74-4113-B002-FBA20AAF94CC}&quot;/&gt;&lt;isInvalidForFieldText val=&quot;0&quot;/&gt;&lt;Image&gt;&lt;filename val=&quot;C:\Users\FPTSHOP\AppData\Local\Temp\PR\data\asimages\{9A4A22B9-0F74-4113-B002-FBA20AAF94CC}_5.png&quot;/&gt;&lt;left val=&quot;295&quot;/&gt;&lt;top val=&quot;185&quot;/&gt;&lt;width val=&quot;163&quot;/&gt;&lt;height val=&quot;132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124</Words>
  <Application>Microsoft Office PowerPoint</Application>
  <PresentationFormat>On-screen Show (16:9)</PresentationFormat>
  <Paragraphs>37</Paragraphs>
  <Slides>10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UTM Isadora</vt:lpstr>
      <vt:lpstr>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Trang Nguyen</cp:lastModifiedBy>
  <cp:revision>89</cp:revision>
  <dcterms:created xsi:type="dcterms:W3CDTF">2020-04-19T16:08:50Z</dcterms:created>
  <dcterms:modified xsi:type="dcterms:W3CDTF">2023-12-31T04:37:02Z</dcterms:modified>
</cp:coreProperties>
</file>