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6"/>
  </p:notes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75117-6FA7-40DF-B1FA-0870A298F380}" type="datetimeFigureOut">
              <a:rPr lang="en-US" smtClean="0"/>
              <a:t>12/29/2023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6A69AC-C159-4D71-9E04-1B7EEFD40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94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243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3633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444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1B9B891-536C-4C66-806E-C0C04F24BC6A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3990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614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130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72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BAA98-6FD1-4215-A9C6-43A9A263B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6A510C-DAD8-4F02-B144-CC89B37A74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125AEC-9EB8-461F-8EF1-0E340814E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A90FC-4310-4A18-B9B8-1D224BF49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BCC6A-CF11-4EB3-A01F-626725AE4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746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BA878-6A45-49EA-98D5-33D2484EC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35BB3-7B1D-4C1A-8618-C821E7DF4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F8FB47-1142-423D-963C-34CEC030F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12E3D-CEC9-47AF-AD69-F6F260279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8757A-6FDB-44EF-AFEB-4135BD7CF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5993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58C1-4D6E-4625-8A3D-636DFED88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DBBB4-CF0D-43C8-8A27-2068DC6F29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BDDEE-E87D-4D0C-BD9F-BDB6067E8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30505-6090-48FD-8802-7226013F9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CBB95A-DF4C-43F1-8B5E-A2A2D4B5E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0016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64000-AEA9-4DF2-A2E4-A5F2EDDC7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BACE93-8C4D-48F7-85C2-8E25BC9B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EA280F-A3E9-45BF-9052-0BD959B1C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36E90F-86AA-42A5-8553-8F6B35826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3444B-73DD-4C84-AA9D-7C792EF0E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41F39D-8423-4E0E-A9B8-CFA758451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877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03FAF-3198-4BC3-988F-B9C38925A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64C28-39C1-4A98-8F20-E406F525F6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F8EE8-70B2-4798-AF77-CDE9C77A78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D1661-D20D-41EC-A455-1B5431CCAF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032951-3981-43B3-AD3F-8814DF50F7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7B257DD-CF66-4E55-9033-1A576D989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A042CA-D05E-4343-8791-3E9B13B6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5CF09F-D830-4758-A21B-E3580F3EF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902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C58F4-EE9D-4036-A8D1-2BF33E8A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8B2792-6079-4B2B-ACF4-2698CE725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2DC17F-8AD6-46BC-8DC9-E836423DF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0288A-1396-4E99-9D88-A5E8CE32D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6203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76ECFC-B3BE-49DA-8E77-26FF5249F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A910D-D63D-435D-9AB5-1571F149F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885F30-F4BA-4D04-B811-965668309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67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EC65C-3ECE-43E1-A231-614BC0F39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B79E1-FF40-4F95-A224-FD632D99FF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FF6CAC-0AE5-4F80-8CF3-3EA01FCD6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B2831F-AD4C-4EE3-90C1-25F869C97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37B2A-D50B-40B1-A8D9-9DA757133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91CA29-3D15-4A24-88A4-AA2A77483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874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29785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17BD68-0BE6-42E8-B976-521EE7993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B752B0-36E9-46B6-AD0C-49105AA861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176F5-0DDF-4653-961D-CFEEFBA3B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00941B-9535-46F8-9B22-1CC485712F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1C007F-8D06-4EC7-8B44-DA5C07879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C4FE2-4978-4B2C-A534-E3DEBA39D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9215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8BA9E-2CA9-4EE7-B841-0AE52A47A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0408B-FD04-4E3B-97EE-2E780A16DE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3F2E2-3057-4C1E-9C52-028128D06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2C80DD-2991-4497-AF1A-EF4B192B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0BE9D5-F97A-450C-9CD7-C228284AB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0451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FA3CEB-FC92-4E29-885C-094A1CA55C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88C600-502D-4DD8-89EB-375C7699BB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BD65B-48EA-49E3-84BB-3E7776747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3EC03E-8574-4C9A-A7BC-36133EED0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5222C-6CA8-49D1-82E9-0489204C4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44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F7C40-AFCB-4D90-AB7F-CF83B66FC08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78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3A87818-73DD-4EDC-BBFF-E01C0FDA665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41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F57CF3C-2376-4344-8524-680E01CE4FC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485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8FD393-551C-4664-8C1B-977AC456DA82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905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F03C8C-9903-43C8-A129-B9C3B5466D25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614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64429C-1311-411B-BD10-41599F57133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0103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0299C1-9DA2-4957-807F-0F18AA91C6C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0565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721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2BB51B8-3E1B-45B0-BD2B-1545345E675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2428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880880-E7FE-42D0-BA6D-DB01D674A12D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4163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178DF-BA4F-47A6-8878-F8594EF123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054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58CA17E-10A5-4B96-BA55-58D0BE90913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0222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07C081-15C3-4BDF-809F-B3E292C22843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898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2794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169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5556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089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73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0740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6C50A-5EA3-4FF6-AEFF-D3EEC7F173A7}" type="datetimeFigureOut">
              <a:rPr lang="en-GB" smtClean="0"/>
              <a:pPr/>
              <a:t>29/12/2023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49455-FB2B-4E70-9332-102422F8BCE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443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3225E1-102A-4A73-8B45-A887108C8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5590A4-2D17-46A7-BEE8-9BE6D49633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C8F835-D7D4-44EA-92B9-0954D55A0F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E26EBE-E61F-471B-8A83-F123EBE8A0C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210508-C55F-4D85-A46C-FC3114D37A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9354A4-9C69-48E6-BC68-83AD269B92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4DB07E-0F9D-443B-B0D4-26EC00D46B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40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anose="020B0604020202020204" pitchFamily="34" charset="0"/>
              </a:defRPr>
            </a:lvl1pPr>
          </a:lstStyle>
          <a:p>
            <a:fld id="{EA56E4F1-69FC-46FE-A76D-BD0EA69F842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35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2.png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audio2.wav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8.gif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audio" Target="../media/audio5.wav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6.wav"/><Relationship Id="rId5" Type="http://schemas.openxmlformats.org/officeDocument/2006/relationships/audio" Target="../media/audio4.wav"/><Relationship Id="rId10" Type="http://schemas.openxmlformats.org/officeDocument/2006/relationships/image" Target="../media/image24.jpeg"/><Relationship Id="rId4" Type="http://schemas.openxmlformats.org/officeDocument/2006/relationships/audio" Target="../media/audio3.wav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audio" Target="../media/audio7.wav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8.wav"/><Relationship Id="rId5" Type="http://schemas.openxmlformats.org/officeDocument/2006/relationships/audio" Target="../media/audio4.wav"/><Relationship Id="rId10" Type="http://schemas.openxmlformats.org/officeDocument/2006/relationships/image" Target="../media/image27.jpg"/><Relationship Id="rId4" Type="http://schemas.openxmlformats.org/officeDocument/2006/relationships/audio" Target="../media/audio3.wav"/><Relationship Id="rId9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audio" Target="../media/audio9.wav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6" Type="http://schemas.openxmlformats.org/officeDocument/2006/relationships/audio" Target="../media/audio10.wav"/><Relationship Id="rId5" Type="http://schemas.openxmlformats.org/officeDocument/2006/relationships/audio" Target="../media/audio4.wav"/><Relationship Id="rId10" Type="http://schemas.openxmlformats.org/officeDocument/2006/relationships/image" Target="../media/image30.jpg"/><Relationship Id="rId4" Type="http://schemas.openxmlformats.org/officeDocument/2006/relationships/audio" Target="../media/audio3.wav"/><Relationship Id="rId9" Type="http://schemas.openxmlformats.org/officeDocument/2006/relationships/image" Target="../media/image2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6248401"/>
            <a:ext cx="487363" cy="487363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D521532-2A4E-459E-8D4A-E10E2045EC2B}"/>
              </a:ext>
            </a:extLst>
          </p:cNvPr>
          <p:cNvSpPr/>
          <p:nvPr/>
        </p:nvSpPr>
        <p:spPr>
          <a:xfrm>
            <a:off x="1844464" y="329207"/>
            <a:ext cx="8503070" cy="6199586"/>
          </a:xfrm>
          <a:prstGeom prst="roundRect">
            <a:avLst>
              <a:gd name="adj" fmla="val 7843"/>
            </a:avLst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3BBC9-9C6F-4279-A77D-090F545B198F}"/>
              </a:ext>
            </a:extLst>
          </p:cNvPr>
          <p:cNvSpPr/>
          <p:nvPr/>
        </p:nvSpPr>
        <p:spPr>
          <a:xfrm>
            <a:off x="3038474" y="329208"/>
            <a:ext cx="61150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indsor BT" panose="020406030505060202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1600"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indsor BT" panose="02040603050506020204" pitchFamily="18" charset="0"/>
                <a:cs typeface="Times New Roman" panose="02020603050405020304" pitchFamily="18" charset="0"/>
              </a:rPr>
              <a:t>NON </a:t>
            </a:r>
            <a:r>
              <a:rPr lang="en-US" sz="16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Windsor BT" panose="02040603050506020204" pitchFamily="18" charset="0"/>
                <a:cs typeface="Times New Roman" panose="02020603050405020304" pitchFamily="18" charset="0"/>
              </a:rPr>
              <a:t>HOA MỘC LAN</a:t>
            </a:r>
            <a:endParaRPr lang="en-US" sz="1600" dirty="0">
              <a:solidFill>
                <a:srgbClr val="002060"/>
              </a:solidFill>
              <a:latin typeface="UTM Windsor BT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8C16B-18D2-48FA-BD97-1994941B382A}"/>
              </a:ext>
            </a:extLst>
          </p:cNvPr>
          <p:cNvSpPr/>
          <p:nvPr/>
        </p:nvSpPr>
        <p:spPr>
          <a:xfrm>
            <a:off x="2966276" y="2354770"/>
            <a:ext cx="671677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solidFill>
                  <a:srgbClr val="FD33D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Davida" panose="02040603050506020204" pitchFamily="18" charset="0"/>
                <a:cs typeface="Times New Roman" panose="02020603050405020304" pitchFamily="18" charset="0"/>
              </a:rPr>
              <a:t>BÀI GIẢNG ĐIỆN TỬ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8D5DDB-8FA0-41C0-9789-ED849BB5E7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11" y="918478"/>
            <a:ext cx="1234974" cy="118557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87BCA92-5FFE-455B-9A6E-7FE63AEB57ED}"/>
              </a:ext>
            </a:extLst>
          </p:cNvPr>
          <p:cNvSpPr txBox="1"/>
          <p:nvPr/>
        </p:nvSpPr>
        <p:spPr>
          <a:xfrm>
            <a:off x="3666065" y="114681"/>
            <a:ext cx="485986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 QUẬN </a:t>
            </a:r>
            <a:r>
              <a:rPr lang="en-US" sz="105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 BIÊN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38F01-2D9F-4AE1-BB0B-30A242DE7E34}"/>
              </a:ext>
            </a:extLst>
          </p:cNvPr>
          <p:cNvSpPr/>
          <p:nvPr/>
        </p:nvSpPr>
        <p:spPr>
          <a:xfrm>
            <a:off x="1980145" y="3429000"/>
            <a:ext cx="8944656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b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Thu</a:t>
            </a:r>
          </a:p>
          <a:p>
            <a:pPr algn="ctr"/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Lứa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tuổi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tmuc KT" panose="02040603050506020204" pitchFamily="18" charset="0"/>
                <a:cs typeface="Times New Roman" panose="02020603050405020304" pitchFamily="18" charset="0"/>
              </a:rPr>
              <a:t>bé</a:t>
            </a:r>
            <a:endParaRPr lang="en-US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tmuc KT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0305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có chiếc đầu sư tử như trên các nghệ nhân đã làm từ các nguyên liệu: tre, giấy báo, hồ dán sau đó phơi khô và trang trí bằng các màu sắc sặc sỡ rất đẹp mắt.</a:t>
            </a:r>
            <a:r>
              <a:rPr lang="en-US" sz="3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GB" sz="3100" dirty="0">
                <a:latin typeface="Times New Roman" pitchFamily="18" charset="0"/>
                <a:cs typeface="Times New Roman" pitchFamily="18" charset="0"/>
              </a:rPr>
            </a:b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996" y="1417638"/>
            <a:ext cx="9130004" cy="5443472"/>
          </a:xfrm>
        </p:spPr>
      </p:pic>
      <p:pic>
        <p:nvPicPr>
          <p:cNvPr id="5" name="Sl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374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047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7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6012" y="1213186"/>
            <a:ext cx="765998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Khái quát: Đèn ông sao, đèn lồng và đầu sư tử là đồ chơi Trung thu mà trẻ rất thích.</a:t>
            </a:r>
          </a:p>
          <a:p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rung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ngoài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nạ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...</a:t>
            </a:r>
            <a:endParaRPr lang="vi-VN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33400" y="6370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40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g-lai-tuoi-tho-voi-sac-mau-den-trung-thu-truyen-thong-hinh-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"/>
            <a:ext cx="9144000" cy="5838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79576" y="5934670"/>
            <a:ext cx="77048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 cù</a:t>
            </a:r>
            <a:endParaRPr lang="en-GB" sz="5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06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ho-co-Ha-Noi-ngap-tran-sac-mau-Trung-thu-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5733256"/>
          </a:xfrm>
        </p:spPr>
      </p:pic>
      <p:sp>
        <p:nvSpPr>
          <p:cNvPr id="5" name="TextBox 4"/>
          <p:cNvSpPr txBox="1"/>
          <p:nvPr/>
        </p:nvSpPr>
        <p:spPr>
          <a:xfrm>
            <a:off x="2063552" y="5949281"/>
            <a:ext cx="7704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Đèn con cá</a:t>
            </a:r>
            <a:endParaRPr lang="en-GB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8690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1-9634f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5589240"/>
          </a:xfrm>
        </p:spPr>
      </p:pic>
      <p:sp>
        <p:nvSpPr>
          <p:cNvPr id="5" name="TextBox 4"/>
          <p:cNvSpPr txBox="1"/>
          <p:nvPr/>
        </p:nvSpPr>
        <p:spPr>
          <a:xfrm>
            <a:off x="1847528" y="5842338"/>
            <a:ext cx="727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Mặt nạ</a:t>
            </a:r>
            <a:endParaRPr lang="en-GB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38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49960" y="5804695"/>
            <a:ext cx="7560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endParaRPr lang="en-GB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28601"/>
            <a:ext cx="7484750" cy="4983163"/>
          </a:xfrm>
        </p:spPr>
      </p:pic>
    </p:spTree>
    <p:extLst>
      <p:ext uri="{BB962C8B-B14F-4D97-AF65-F5344CB8AC3E}">
        <p14:creationId xmlns:p14="http://schemas.microsoft.com/office/powerpoint/2010/main" val="4206358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57400" y="1844824"/>
            <a:ext cx="8153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cẩn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thận</a:t>
            </a: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sz="3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7579" y="63753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1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4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98C712-1152-4AB1-95CC-3D62E86F6A70}"/>
              </a:ext>
            </a:extLst>
          </p:cNvPr>
          <p:cNvSpPr txBox="1"/>
          <p:nvPr/>
        </p:nvSpPr>
        <p:spPr>
          <a:xfrm>
            <a:off x="3200400" y="1066800"/>
            <a:ext cx="60247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TRÒ CHƠI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4A117D-B63C-433A-A6BD-40F92A91ABB5}"/>
              </a:ext>
            </a:extLst>
          </p:cNvPr>
          <p:cNvSpPr/>
          <p:nvPr/>
        </p:nvSpPr>
        <p:spPr>
          <a:xfrm>
            <a:off x="2041584" y="2286000"/>
            <a:ext cx="83423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	</a:t>
            </a:r>
            <a:r>
              <a:rPr kumimoji="0" lang="en-US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vi-VN" sz="88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BÉ ĐOÁN GIỎI</a:t>
            </a:r>
            <a:endParaRPr kumimoji="0" lang="en-US" sz="88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2041584" y="3209709"/>
            <a:ext cx="8016816" cy="223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Cách chơi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: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Trên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màn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có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đáp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án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Các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con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hãy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lắng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nghe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của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cô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và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trả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s-E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lời</a:t>
            </a:r>
            <a:r>
              <a:rPr kumimoji="0" lang="es-E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</a:p>
          <a:p>
            <a:pPr marL="0" marR="0" lvl="0" indent="0" algn="just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3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́ch chơ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2514601" y="155622"/>
            <a:ext cx="6418263" cy="450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1. </a:t>
            </a:r>
            <a:r>
              <a: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 đồ chơi nào phổ biến nhất trong Tết trung thu tại Việt Nam?</a:t>
            </a:r>
          </a:p>
        </p:txBody>
      </p:sp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209800" y="992763"/>
            <a:ext cx="3810000" cy="2748812"/>
            <a:chOff x="685800" y="992764"/>
            <a:chExt cx="3810000" cy="2748812"/>
          </a:xfrm>
        </p:grpSpPr>
        <p:sp>
          <p:nvSpPr>
            <p:cNvPr id="12" name="TextBox 11"/>
            <p:cNvSpPr txBox="1"/>
            <p:nvPr/>
          </p:nvSpPr>
          <p:spPr>
            <a:xfrm>
              <a:off x="685800" y="3363790"/>
              <a:ext cx="3027784" cy="3777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Mặt nạ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992764"/>
              <a:ext cx="3810000" cy="2408693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436567" y="992764"/>
            <a:ext cx="3733800" cy="2698857"/>
            <a:chOff x="4912567" y="992763"/>
            <a:chExt cx="3733800" cy="269885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2567" y="992763"/>
              <a:ext cx="3733800" cy="2371027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5029200" y="3310620"/>
              <a:ext cx="3048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ông sao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160948" y="3960485"/>
            <a:ext cx="5678253" cy="2789693"/>
            <a:chOff x="1636947" y="3960484"/>
            <a:chExt cx="5678253" cy="2789693"/>
          </a:xfrm>
        </p:grpSpPr>
        <p:sp>
          <p:nvSpPr>
            <p:cNvPr id="15" name="TextBox 14"/>
            <p:cNvSpPr txBox="1"/>
            <p:nvPr/>
          </p:nvSpPr>
          <p:spPr>
            <a:xfrm>
              <a:off x="2901245" y="6369177"/>
              <a:ext cx="30480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Cả 2 đáp án trên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947" y="3960484"/>
              <a:ext cx="2774302" cy="240869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1250" y="3975506"/>
              <a:ext cx="2903950" cy="2393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250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xit" presetSubtype="16" fill="hold" grpId="0" nodeType="after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1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1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60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4" grpId="0" animBg="1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15729" y="234950"/>
            <a:ext cx="7504471" cy="450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2. </a:t>
            </a:r>
            <a:r>
              <a: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Loại đèn nào trẻ em Việt Nam hay chơi khi Tết trung thu đến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883230" y="1350445"/>
            <a:ext cx="4060371" cy="2722659"/>
            <a:chOff x="359229" y="1350444"/>
            <a:chExt cx="4060371" cy="2722659"/>
          </a:xfrm>
        </p:grpSpPr>
        <p:sp>
          <p:nvSpPr>
            <p:cNvPr id="11" name="TextBox 10"/>
            <p:cNvSpPr txBox="1"/>
            <p:nvPr/>
          </p:nvSpPr>
          <p:spPr>
            <a:xfrm>
              <a:off x="1066800" y="3426772"/>
              <a:ext cx="302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lồng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229" y="1350444"/>
              <a:ext cx="4060371" cy="2391131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943600" y="1459893"/>
            <a:ext cx="3581400" cy="2550229"/>
            <a:chOff x="4419600" y="1459892"/>
            <a:chExt cx="3581400" cy="2550229"/>
          </a:xfrm>
        </p:grpSpPr>
        <p:sp>
          <p:nvSpPr>
            <p:cNvPr id="14" name="TextBox 13"/>
            <p:cNvSpPr txBox="1"/>
            <p:nvPr/>
          </p:nvSpPr>
          <p:spPr>
            <a:xfrm>
              <a:off x="4419600" y="3363790"/>
              <a:ext cx="302778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            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pin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059" y="1459892"/>
              <a:ext cx="3153941" cy="228168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341846" y="4152164"/>
            <a:ext cx="3278155" cy="2440687"/>
            <a:chOff x="2817845" y="4152163"/>
            <a:chExt cx="3278155" cy="2440687"/>
          </a:xfrm>
        </p:grpSpPr>
        <p:sp>
          <p:nvSpPr>
            <p:cNvPr id="16" name="TextBox 15"/>
            <p:cNvSpPr txBox="1"/>
            <p:nvPr/>
          </p:nvSpPr>
          <p:spPr>
            <a:xfrm>
              <a:off x="2817845" y="6223518"/>
              <a:ext cx="2953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 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ông sao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9542" y="4152163"/>
              <a:ext cx="3066458" cy="21395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521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3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́p án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 animBg="1"/>
      <p:bldP spid="29" grpId="0" animBg="1"/>
      <p:bldP spid="34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5600" y="274638"/>
            <a:ext cx="6953200" cy="4162474"/>
          </a:xfrm>
        </p:spPr>
        <p:txBody>
          <a:bodyPr>
            <a:normAutofit/>
          </a:bodyPr>
          <a:lstStyle/>
          <a:p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1. Ổn định tổ chức: 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: </a:t>
            </a:r>
            <a:br>
              <a:rPr lang="en-US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"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"</a:t>
            </a:r>
            <a:br>
              <a:rPr lang="vi-VN" sz="2800" b="1" dirty="0">
                <a:latin typeface="Times New Roman" pitchFamily="18" charset="0"/>
                <a:cs typeface="Times New Roman" pitchFamily="18" charset="0"/>
              </a:rPr>
            </a:br>
            <a:endParaRPr lang="en-GB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hiecDenOngSao-TopCa_3btpv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38" y="63659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21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15729" y="234950"/>
            <a:ext cx="7217134" cy="4508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Đèn gì giống hệt ngôi sao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Mẹ mua cho bé vào rằm Trung thu?</a:t>
            </a:r>
          </a:p>
        </p:txBody>
      </p:sp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438401" y="1219200"/>
            <a:ext cx="3657599" cy="2854571"/>
            <a:chOff x="914400" y="1219199"/>
            <a:chExt cx="3657599" cy="2854571"/>
          </a:xfrm>
        </p:grpSpPr>
        <p:sp>
          <p:nvSpPr>
            <p:cNvPr id="12" name="TextBox 11"/>
            <p:cNvSpPr txBox="1"/>
            <p:nvPr/>
          </p:nvSpPr>
          <p:spPr>
            <a:xfrm>
              <a:off x="990600" y="3692770"/>
              <a:ext cx="33528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cù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400" y="1219199"/>
              <a:ext cx="3657599" cy="238720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6681496" y="1283652"/>
            <a:ext cx="3429000" cy="2778450"/>
            <a:chOff x="5157496" y="1283652"/>
            <a:chExt cx="3429000" cy="27784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496" y="1283652"/>
              <a:ext cx="3429000" cy="2387201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48739" y="3692770"/>
              <a:ext cx="22144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B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ông sao  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648201" y="4054326"/>
            <a:ext cx="3207997" cy="2484328"/>
            <a:chOff x="3116603" y="4103920"/>
            <a:chExt cx="3207997" cy="2484328"/>
          </a:xfrm>
        </p:grpSpPr>
        <p:sp>
          <p:nvSpPr>
            <p:cNvPr id="17" name="TextBox 16"/>
            <p:cNvSpPr txBox="1"/>
            <p:nvPr/>
          </p:nvSpPr>
          <p:spPr>
            <a:xfrm>
              <a:off x="3118158" y="6218916"/>
              <a:ext cx="3048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Đèn cá chép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6603" y="4103920"/>
              <a:ext cx="3207997" cy="2179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137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17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17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967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67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167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267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467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170"/>
                            </p:stCondLst>
                            <p:childTnLst>
                              <p:par>
                                <p:cTn id="36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́p án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 animBg="1"/>
      <p:bldP spid="29" grpId="0" animBg="1"/>
      <p:bldP spid="34" grpId="0" animBg="1"/>
      <p:bldP spid="3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1715729" y="234950"/>
            <a:ext cx="7217134" cy="98425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4. </a:t>
            </a: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Bánh gì vui Tết trẻ con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Trông trăng cắt bánh thơm ngon cả nhà</a:t>
            </a:r>
          </a:p>
        </p:txBody>
      </p:sp>
      <p:pic>
        <p:nvPicPr>
          <p:cNvPr id="27" name="Picture 8" descr="bells2med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0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 Box 11"/>
          <p:cNvSpPr txBox="1">
            <a:spLocks noChangeArrowheads="1"/>
          </p:cNvSpPr>
          <p:nvPr/>
        </p:nvSpPr>
        <p:spPr bwMode="auto">
          <a:xfrm>
            <a:off x="9525000" y="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9" name="Text Box 12"/>
          <p:cNvSpPr txBox="1">
            <a:spLocks noChangeArrowheads="1"/>
          </p:cNvSpPr>
          <p:nvPr/>
        </p:nvSpPr>
        <p:spPr bwMode="auto">
          <a:xfrm>
            <a:off x="9444038" y="0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9448800" y="1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33600" y="1371601"/>
            <a:ext cx="3657600" cy="2519064"/>
            <a:chOff x="609600" y="1371601"/>
            <a:chExt cx="3657600" cy="2519064"/>
          </a:xfrm>
        </p:grpSpPr>
        <p:sp>
          <p:nvSpPr>
            <p:cNvPr id="17" name="TextBox 16"/>
            <p:cNvSpPr txBox="1"/>
            <p:nvPr/>
          </p:nvSpPr>
          <p:spPr>
            <a:xfrm>
              <a:off x="1143000" y="3429000"/>
              <a:ext cx="2743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Bánh chưng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" y="1371601"/>
              <a:ext cx="3657600" cy="2057399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419600" y="3962400"/>
            <a:ext cx="3699588" cy="2828926"/>
            <a:chOff x="2895600" y="3962400"/>
            <a:chExt cx="3699588" cy="2828926"/>
          </a:xfrm>
        </p:grpSpPr>
        <p:sp>
          <p:nvSpPr>
            <p:cNvPr id="18" name="TextBox 17"/>
            <p:cNvSpPr txBox="1"/>
            <p:nvPr/>
          </p:nvSpPr>
          <p:spPr>
            <a:xfrm flipH="1">
              <a:off x="3158412" y="6329661"/>
              <a:ext cx="34367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Bánh trôi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5600" y="3962400"/>
              <a:ext cx="3581667" cy="2295526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400800" y="1371599"/>
            <a:ext cx="3581400" cy="2519066"/>
            <a:chOff x="4876800" y="1371599"/>
            <a:chExt cx="3581400" cy="251906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76800" y="1371599"/>
              <a:ext cx="3581400" cy="2057401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 flipH="1">
              <a:off x="4876800" y="3429000"/>
              <a:ext cx="3429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 </a:t>
              </a:r>
              <a:r>
                <a: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Bánh trung thu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206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l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xit" presetSubtype="16" fill="hold" grpId="0" nodeType="afterEffect">
                                  <p:stCondLst>
                                    <p:cond delay="16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2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6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9500"/>
                            </p:stCondLst>
                            <p:childTnLst>
                              <p:par>
                                <p:cTn id="20" presetID="4" presetClass="exit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250"/>
                            </p:stCondLst>
                            <p:childTnLst>
                              <p:par>
                                <p:cTn id="2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2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350"/>
                            </p:stCondLst>
                            <p:childTnLst>
                              <p:par>
                                <p:cTn id="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6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Đáp án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8" grpId="0" animBg="1"/>
      <p:bldP spid="29" grpId="0" animBg="1"/>
      <p:bldP spid="34" grpId="0" animBg="1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0</a:t>
            </a:r>
            <a:endParaRPr lang="en-GB" dirty="0"/>
          </a:p>
        </p:txBody>
      </p:sp>
      <p:pic>
        <p:nvPicPr>
          <p:cNvPr id="2" name="Sl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7579" y="6370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3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1"/>
            <a:ext cx="8610600" cy="4525963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rước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trăng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  <a:p>
            <a:endParaRPr lang="en-US" sz="3600" dirty="0"/>
          </a:p>
        </p:txBody>
      </p:sp>
      <p:pic>
        <p:nvPicPr>
          <p:cNvPr id="2" name="Sl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24840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9404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6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Màu sắc như 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 Chiếc đèn có đặc điểm gì?</a:t>
            </a:r>
            <a:endParaRPr lang="en-GB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 descr="cach-tu-lam-den-ong-sao-cho-be-choi-trung-thu-hinh-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991544" y="1556792"/>
            <a:ext cx="8280920" cy="4968553"/>
          </a:xfrm>
        </p:spPr>
      </p:pic>
      <p:pic>
        <p:nvPicPr>
          <p:cNvPr id="3" name="Sl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0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29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5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umb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2351584" y="1052737"/>
            <a:ext cx="7621438" cy="5266029"/>
          </a:xfrm>
        </p:spPr>
      </p:pic>
      <p:sp>
        <p:nvSpPr>
          <p:cNvPr id="5" name="TextBox 4"/>
          <p:cNvSpPr txBox="1"/>
          <p:nvPr/>
        </p:nvSpPr>
        <p:spPr>
          <a:xfrm>
            <a:off x="1991544" y="260648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6638" y="63236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6370638"/>
            <a:ext cx="487363" cy="48736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81200" y="1600200"/>
            <a:ext cx="8229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 là chiếc đèn ông sao đấy. Đèn ông sao là 1 loại đèn được các bạn nhỏ rất thích cầm đi rước đèn trung thu. Đèn có dạng hình tròn, có 5 cánh tạo thành ngôi sao và có cán cầm bằng gỗ.</a:t>
            </a:r>
          </a:p>
        </p:txBody>
      </p:sp>
    </p:spTree>
    <p:extLst>
      <p:ext uri="{BB962C8B-B14F-4D97-AF65-F5344CB8AC3E}">
        <p14:creationId xmlns:p14="http://schemas.microsoft.com/office/powerpoint/2010/main" val="212044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5-jpg-6668-1379063774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700808"/>
            <a:ext cx="9144000" cy="5157192"/>
          </a:xfrm>
        </p:spPr>
      </p:pic>
      <p:sp>
        <p:nvSpPr>
          <p:cNvPr id="5" name="TextBox 4"/>
          <p:cNvSpPr txBox="1"/>
          <p:nvPr/>
        </p:nvSpPr>
        <p:spPr>
          <a:xfrm>
            <a:off x="1981200" y="381001"/>
            <a:ext cx="853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èn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Màu sắc thế nào nhỉ? </a:t>
            </a:r>
          </a:p>
          <a:p>
            <a:pPr algn="ctr"/>
            <a:r>
              <a:rPr lang="vi-VN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Màu sắc thế nào nhỉ?</a:t>
            </a:r>
            <a:endParaRPr lang="en-GB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5800" y="6370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749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39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524000" y="1268760"/>
            <a:ext cx="9144000" cy="5643374"/>
          </a:xfrm>
        </p:spPr>
      </p:pic>
      <p:sp>
        <p:nvSpPr>
          <p:cNvPr id="5" name="TextBox 4"/>
          <p:cNvSpPr txBox="1"/>
          <p:nvPr/>
        </p:nvSpPr>
        <p:spPr>
          <a:xfrm>
            <a:off x="1847528" y="1"/>
            <a:ext cx="83529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lồng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đèn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ồng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đèn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ấ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k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í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ở phía dưới mỗi chiếc đèn lồng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rua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62000" y="6370638"/>
            <a:ext cx="547689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3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3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81200" y="-76200"/>
            <a:ext cx="7848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sư tử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GB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Sl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5299" y="66143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14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3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523</Words>
  <Application>Microsoft Office PowerPoint</Application>
  <PresentationFormat>Widescreen</PresentationFormat>
  <Paragraphs>70</Paragraphs>
  <Slides>22</Slides>
  <Notes>4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.VnTifani Heavy</vt:lpstr>
      <vt:lpstr>Arial</vt:lpstr>
      <vt:lpstr>Calibri</vt:lpstr>
      <vt:lpstr>Calibri Light</vt:lpstr>
      <vt:lpstr>Times New Roman</vt:lpstr>
      <vt:lpstr>UTM Davida</vt:lpstr>
      <vt:lpstr>UTM Netmuc KT</vt:lpstr>
      <vt:lpstr>UTM Windsor BT</vt:lpstr>
      <vt:lpstr>1_Office Theme</vt:lpstr>
      <vt:lpstr>2_Office Theme</vt:lpstr>
      <vt:lpstr>Default Design</vt:lpstr>
      <vt:lpstr>PowerPoint Presentation</vt:lpstr>
      <vt:lpstr>1. Ổn định tổ chức:  - Cô cho trẻ hát bài:  "Chiếc đèn ông sao" </vt:lpstr>
      <vt:lpstr>PowerPoint Presentation</vt:lpstr>
      <vt:lpstr> Đây là cái gì? Chiếc đèn được làm bằng gì? Màu sắc như thế nào? Chiếc đèn có đặc điểm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Để có chiếc đầu sư tử như trên các nghệ nhân đã làm từ các nguyên liệu: tre, giấy báo, hồ dán sau đó phơi khô và trang trí bằng các màu sắc sặc sỡ rất đẹp mắt.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Techsi.vn</cp:lastModifiedBy>
  <cp:revision>4</cp:revision>
  <dcterms:created xsi:type="dcterms:W3CDTF">2021-09-16T18:31:58Z</dcterms:created>
  <dcterms:modified xsi:type="dcterms:W3CDTF">2023-12-29T02:37:05Z</dcterms:modified>
</cp:coreProperties>
</file>