
<file path=[Content_Types].xml><?xml version="1.0" encoding="utf-8"?>
<Types xmlns="http://schemas.openxmlformats.org/package/2006/content-types">
  <Default Extension="jfif" ContentType="image/jpeg"/>
  <Default Extension="png" ContentType="image/png"/>
  <Default Extension="m4a" ContentType="audio/mp4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2192000" cy="6858000"/>
  <p:notesSz cx="6858000" cy="9144000"/>
  <p:custDataLst>
    <p:tags r:id="rId2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12" autoAdjust="0"/>
    <p:restoredTop sz="94660"/>
  </p:normalViewPr>
  <p:slideViewPr>
    <p:cSldViewPr snapToGrid="0">
      <p:cViewPr varScale="1">
        <p:scale>
          <a:sx n="96" d="100"/>
          <a:sy n="96" d="100"/>
        </p:scale>
        <p:origin x="60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440D0-58EF-4938-A809-F77BAA22E058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4A6D8-FE7D-49F7-AD26-C5F7EE178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8857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440D0-58EF-4938-A809-F77BAA22E058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4A6D8-FE7D-49F7-AD26-C5F7EE178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5782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440D0-58EF-4938-A809-F77BAA22E058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4A6D8-FE7D-49F7-AD26-C5F7EE178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7130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440D0-58EF-4938-A809-F77BAA22E058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4A6D8-FE7D-49F7-AD26-C5F7EE178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0266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440D0-58EF-4938-A809-F77BAA22E058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4A6D8-FE7D-49F7-AD26-C5F7EE178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2254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440D0-58EF-4938-A809-F77BAA22E058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4A6D8-FE7D-49F7-AD26-C5F7EE178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3856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440D0-58EF-4938-A809-F77BAA22E058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4A6D8-FE7D-49F7-AD26-C5F7EE178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34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440D0-58EF-4938-A809-F77BAA22E058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4A6D8-FE7D-49F7-AD26-C5F7EE178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5821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440D0-58EF-4938-A809-F77BAA22E058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4A6D8-FE7D-49F7-AD26-C5F7EE178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6963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440D0-58EF-4938-A809-F77BAA22E058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4A6D8-FE7D-49F7-AD26-C5F7EE178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0083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440D0-58EF-4938-A809-F77BAA22E058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4A6D8-FE7D-49F7-AD26-C5F7EE178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4497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440D0-58EF-4938-A809-F77BAA22E058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4A6D8-FE7D-49F7-AD26-C5F7EE178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3516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440D0-58EF-4938-A809-F77BAA22E058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4A6D8-FE7D-49F7-AD26-C5F7EE178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195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440D0-58EF-4938-A809-F77BAA22E058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4A6D8-FE7D-49F7-AD26-C5F7EE178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9501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440D0-58EF-4938-A809-F77BAA22E058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4A6D8-FE7D-49F7-AD26-C5F7EE178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8959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440D0-58EF-4938-A809-F77BAA22E058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4A6D8-FE7D-49F7-AD26-C5F7EE178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7882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440D0-58EF-4938-A809-F77BAA22E058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4A6D8-FE7D-49F7-AD26-C5F7EE178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3195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440D0-58EF-4938-A809-F77BAA22E058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4A6D8-FE7D-49F7-AD26-C5F7EE178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5639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440D0-58EF-4938-A809-F77BAA22E058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4A6D8-FE7D-49F7-AD26-C5F7EE178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2032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440D0-58EF-4938-A809-F77BAA22E058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4A6D8-FE7D-49F7-AD26-C5F7EE178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5070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440D0-58EF-4938-A809-F77BAA22E058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4A6D8-FE7D-49F7-AD26-C5F7EE178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2575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440D0-58EF-4938-A809-F77BAA22E058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4A6D8-FE7D-49F7-AD26-C5F7EE178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2709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A440D0-58EF-4938-A809-F77BAA22E058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74A6D8-FE7D-49F7-AD26-C5F7EE178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896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  <p:sldLayoutId id="2147483660" r:id="rId12"/>
    <p:sldLayoutId id="2147483650" r:id="rId13"/>
    <p:sldLayoutId id="2147483651" r:id="rId14"/>
    <p:sldLayoutId id="2147483652" r:id="rId15"/>
    <p:sldLayoutId id="2147483653" r:id="rId16"/>
    <p:sldLayoutId id="2147483654" r:id="rId17"/>
    <p:sldLayoutId id="2147483655" r:id="rId18"/>
    <p:sldLayoutId id="2147483656" r:id="rId19"/>
    <p:sldLayoutId id="2147483657" r:id="rId20"/>
    <p:sldLayoutId id="2147483658" r:id="rId21"/>
    <p:sldLayoutId id="2147483659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f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5" Type="http://schemas.openxmlformats.org/officeDocument/2006/relationships/image" Target="../media/image2.png"/><Relationship Id="rId4" Type="http://schemas.openxmlformats.org/officeDocument/2006/relationships/image" Target="../media/image3.jf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5" Type="http://schemas.openxmlformats.org/officeDocument/2006/relationships/image" Target="../media/image2.png"/><Relationship Id="rId4" Type="http://schemas.openxmlformats.org/officeDocument/2006/relationships/image" Target="../media/image7.jf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wma"/><Relationship Id="rId1" Type="http://schemas.microsoft.com/office/2007/relationships/media" Target="../media/media12.wma"/><Relationship Id="rId5" Type="http://schemas.openxmlformats.org/officeDocument/2006/relationships/image" Target="../media/image2.png"/><Relationship Id="rId4" Type="http://schemas.openxmlformats.org/officeDocument/2006/relationships/image" Target="../media/image3.jf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3.wma"/><Relationship Id="rId1" Type="http://schemas.microsoft.com/office/2007/relationships/media" Target="../media/media13.wma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4.wma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3.jfi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fi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wma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3.jf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5" Type="http://schemas.openxmlformats.org/officeDocument/2006/relationships/image" Target="../media/image2.png"/><Relationship Id="rId4" Type="http://schemas.openxmlformats.org/officeDocument/2006/relationships/image" Target="../media/image3.jf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5.wma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fi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48000" y="568697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</a:t>
            </a:r>
            <a:r>
              <a:rPr lang="en-US" altLang="vi-V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</a:p>
          <a:p>
            <a:pPr algn="ctr">
              <a:spcBef>
                <a:spcPct val="0"/>
              </a:spcBef>
            </a:pPr>
            <a:endParaRPr lang="en-US" altLang="vi-V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</a:t>
            </a:r>
            <a:r>
              <a:rPr lang="en-US" altLang="vi-V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 MỘC LAN</a:t>
            </a:r>
          </a:p>
          <a:p>
            <a:pPr algn="ctr">
              <a:spcBef>
                <a:spcPct val="0"/>
              </a:spcBef>
            </a:pPr>
            <a:endParaRPr lang="en-US" altLang="vi-V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014180" y="2381449"/>
            <a:ext cx="41636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vi-V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NGÔN NGỮ</a:t>
            </a:r>
            <a:endParaRPr lang="en-US" altLang="vi-V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879047" y="3056992"/>
            <a:ext cx="451437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vi-VN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vi-V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vi-V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vi-VN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altLang="vi-V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altLang="vi-V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vi-V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vi-V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altLang="vi-VN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Bắp</a:t>
            </a:r>
            <a:r>
              <a:rPr lang="en-US" altLang="vi-V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altLang="vi-V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vi-V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altLang="vi-V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299674" y="3732536"/>
            <a:ext cx="35926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vi-VN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altLang="vi-V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vi-V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vi-VN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vi-V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altLang="vi-V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24 - 36 </a:t>
            </a:r>
            <a:r>
              <a:rPr lang="en-US" altLang="vi-VN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endParaRPr lang="en-US" altLang="vi-V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440642" y="4408080"/>
            <a:ext cx="331071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vi-VN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vi-V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vi-V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vi-VN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Đỗ</a:t>
            </a:r>
            <a:r>
              <a:rPr lang="en-US" altLang="vi-V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altLang="vi-V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endParaRPr lang="en-US" altLang="vi-V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657607" y="5826422"/>
            <a:ext cx="25699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NĂM HỌC: </a:t>
            </a:r>
            <a:r>
              <a:rPr lang="en-US" altLang="vi-V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vi-V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en-US" altLang="vi-V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Nhạc cắt bài thỏ c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0995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1024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5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17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4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75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8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17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10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15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75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75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75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541417" y="2967335"/>
            <a:ext cx="829491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Các</a:t>
            </a:r>
            <a:r>
              <a:rPr lang="en-US" alt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alt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alt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alt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bài</a:t>
            </a:r>
            <a:r>
              <a:rPr lang="en-US" alt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alt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</a:t>
            </a:r>
            <a:r>
              <a:rPr lang="en-US" alt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̀?</a:t>
            </a:r>
          </a:p>
          <a:p>
            <a:pPr>
              <a:spcBef>
                <a:spcPct val="0"/>
              </a:spcBef>
            </a:pPr>
            <a:endParaRPr lang="en-US" altLang="en-US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alt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alt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alt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alt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bắp</a:t>
            </a:r>
            <a:r>
              <a:rPr lang="en-US" alt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cải</a:t>
            </a:r>
            <a:r>
              <a:rPr lang="en-US" alt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alt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alt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09600" y="2407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79688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4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783" y="-225287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484243" y="4802114"/>
            <a:ext cx="6096000" cy="14465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4400" b="1" dirty="0" err="1" smtClean="0">
                <a:solidFill>
                  <a:srgbClr val="FF0000"/>
                </a:solidFill>
              </a:rPr>
              <a:t>Bắp</a:t>
            </a:r>
            <a:r>
              <a:rPr lang="en-US" altLang="en-US" sz="44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4400" b="1" dirty="0" err="1" smtClean="0">
                <a:solidFill>
                  <a:srgbClr val="FF0000"/>
                </a:solidFill>
              </a:rPr>
              <a:t>cải</a:t>
            </a:r>
            <a:r>
              <a:rPr lang="en-US" altLang="en-US" sz="44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4400" b="1" dirty="0" err="1" smtClean="0">
                <a:solidFill>
                  <a:srgbClr val="FF0000"/>
                </a:solidFill>
              </a:rPr>
              <a:t>xanh</a:t>
            </a:r>
            <a:endParaRPr lang="en-US" altLang="en-US" sz="4400" b="1" dirty="0" smtClean="0">
              <a:solidFill>
                <a:srgbClr val="FF0000"/>
              </a:solidFill>
            </a:endParaRPr>
          </a:p>
          <a:p>
            <a:pPr>
              <a:spcBef>
                <a:spcPct val="0"/>
              </a:spcBef>
            </a:pPr>
            <a:r>
              <a:rPr lang="en-US" altLang="en-US" sz="4400" b="1" dirty="0" err="1" smtClean="0">
                <a:solidFill>
                  <a:srgbClr val="FF0000"/>
                </a:solidFill>
              </a:rPr>
              <a:t>Xanh</a:t>
            </a:r>
            <a:r>
              <a:rPr lang="en-US" altLang="en-US" sz="4400" b="1" dirty="0" smtClean="0">
                <a:solidFill>
                  <a:srgbClr val="FF0000"/>
                </a:solidFill>
              </a:rPr>
              <a:t> man </a:t>
            </a:r>
            <a:r>
              <a:rPr lang="en-US" altLang="en-US" sz="4400" b="1" dirty="0" err="1" smtClean="0">
                <a:solidFill>
                  <a:srgbClr val="FF0000"/>
                </a:solidFill>
              </a:rPr>
              <a:t>mát</a:t>
            </a:r>
            <a:endParaRPr lang="en-US" altLang="en-US" sz="4400" b="1" dirty="0">
              <a:solidFill>
                <a:srgbClr val="FF0000"/>
              </a:solidFill>
            </a:endParaRPr>
          </a:p>
        </p:txBody>
      </p:sp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503583" y="-304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6111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2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74041" y="2839386"/>
            <a:ext cx="764985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5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alt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5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cải</a:t>
            </a:r>
            <a:r>
              <a:rPr lang="en-US" alt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5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sắp</a:t>
            </a:r>
            <a:r>
              <a:rPr lang="en-US" alt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5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alt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5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alt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5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alt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alt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46434" y="2712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59817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431075" y="4934635"/>
            <a:ext cx="787690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Bef>
                <a:spcPct val="0"/>
              </a:spcBef>
            </a:pPr>
            <a:r>
              <a:rPr lang="en-US" altLang="en-US" sz="5400" b="1" dirty="0" smtClean="0">
                <a:solidFill>
                  <a:srgbClr val="FF0000"/>
                </a:solidFill>
              </a:rPr>
              <a:t>Lá </a:t>
            </a:r>
            <a:r>
              <a:rPr lang="en-US" altLang="en-US" sz="5400" b="1" dirty="0" err="1" smtClean="0">
                <a:solidFill>
                  <a:srgbClr val="FF0000"/>
                </a:solidFill>
              </a:rPr>
              <a:t>cải</a:t>
            </a:r>
            <a:r>
              <a:rPr lang="en-US" altLang="en-US" sz="54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5400" b="1" dirty="0" err="1" smtClean="0">
                <a:solidFill>
                  <a:srgbClr val="FF0000"/>
                </a:solidFill>
              </a:rPr>
              <a:t>sắp</a:t>
            </a:r>
            <a:endParaRPr lang="en-US" altLang="en-US" sz="5400" b="1" dirty="0" smtClean="0">
              <a:solidFill>
                <a:srgbClr val="FF0000"/>
              </a:solidFill>
            </a:endParaRPr>
          </a:p>
          <a:p>
            <a:pPr>
              <a:spcBef>
                <a:spcPct val="0"/>
              </a:spcBef>
            </a:pPr>
            <a:r>
              <a:rPr lang="en-US" altLang="en-US" sz="5400" b="1" dirty="0" err="1" smtClean="0">
                <a:solidFill>
                  <a:srgbClr val="FF0000"/>
                </a:solidFill>
              </a:rPr>
              <a:t>Sắp</a:t>
            </a:r>
            <a:r>
              <a:rPr lang="en-US" altLang="en-US" sz="54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5400" b="1" dirty="0" err="1" smtClean="0">
                <a:solidFill>
                  <a:srgbClr val="FF0000"/>
                </a:solidFill>
              </a:rPr>
              <a:t>vòng</a:t>
            </a:r>
            <a:r>
              <a:rPr lang="en-US" altLang="en-US" sz="54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5400" b="1" dirty="0" err="1" smtClean="0">
                <a:solidFill>
                  <a:srgbClr val="FF0000"/>
                </a:solidFill>
              </a:rPr>
              <a:t>tròn</a:t>
            </a:r>
            <a:endParaRPr lang="en-US" altLang="en-US" sz="5400" b="1" dirty="0">
              <a:solidFill>
                <a:srgbClr val="FF0000"/>
              </a:solidFill>
            </a:endParaRPr>
          </a:p>
        </p:txBody>
      </p:sp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35117" y="213643"/>
            <a:ext cx="748369" cy="748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00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1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875341" y="2878574"/>
            <a:ext cx="715035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fr-FR" altLang="en-US" sz="5400" dirty="0" smtClean="0"/>
              <a:t> </a:t>
            </a:r>
            <a:r>
              <a:rPr lang="fr-FR" altLang="en-US" sz="5400" dirty="0" err="1" smtClean="0"/>
              <a:t>Búp</a:t>
            </a:r>
            <a:r>
              <a:rPr lang="fr-FR" altLang="en-US" sz="5400" dirty="0" smtClean="0"/>
              <a:t> </a:t>
            </a:r>
            <a:r>
              <a:rPr lang="fr-FR" altLang="en-US" sz="5400" dirty="0" err="1" smtClean="0"/>
              <a:t>cải</a:t>
            </a:r>
            <a:r>
              <a:rPr lang="fr-FR" altLang="en-US" sz="5400" dirty="0" smtClean="0"/>
              <a:t> non </a:t>
            </a:r>
            <a:r>
              <a:rPr lang="fr-FR" altLang="en-US" sz="5400" dirty="0" err="1" smtClean="0"/>
              <a:t>nằm</a:t>
            </a:r>
            <a:r>
              <a:rPr lang="fr-FR" altLang="en-US" sz="5400" dirty="0" smtClean="0"/>
              <a:t> ở </a:t>
            </a:r>
            <a:r>
              <a:rPr lang="fr-FR" altLang="en-US" sz="5400" dirty="0" err="1" smtClean="0"/>
              <a:t>đâu</a:t>
            </a:r>
            <a:r>
              <a:rPr lang="fr-FR" altLang="en-US" sz="5400" dirty="0" smtClean="0"/>
              <a:t>?</a:t>
            </a:r>
            <a:endParaRPr lang="en-US" altLang="en-US" sz="5400" dirty="0"/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34886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5861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4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486" y="200108"/>
            <a:ext cx="12083143" cy="7169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39486" y="4999949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4800" b="1" dirty="0" err="1" smtClean="0">
                <a:solidFill>
                  <a:srgbClr val="FF0000"/>
                </a:solidFill>
              </a:rPr>
              <a:t>Búp</a:t>
            </a:r>
            <a:r>
              <a:rPr lang="en-US" altLang="en-US" sz="48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4800" b="1" dirty="0" err="1" smtClean="0">
                <a:solidFill>
                  <a:srgbClr val="FF0000"/>
                </a:solidFill>
              </a:rPr>
              <a:t>cải</a:t>
            </a:r>
            <a:r>
              <a:rPr lang="en-US" altLang="en-US" sz="4800" b="1" dirty="0" smtClean="0">
                <a:solidFill>
                  <a:srgbClr val="FF0000"/>
                </a:solidFill>
              </a:rPr>
              <a:t> non</a:t>
            </a:r>
          </a:p>
          <a:p>
            <a:pPr>
              <a:spcBef>
                <a:spcPct val="0"/>
              </a:spcBef>
            </a:pPr>
            <a:r>
              <a:rPr lang="en-US" altLang="en-US" sz="4800" b="1" dirty="0" err="1" smtClean="0">
                <a:solidFill>
                  <a:srgbClr val="FF0000"/>
                </a:solidFill>
              </a:rPr>
              <a:t>Nằm</a:t>
            </a:r>
            <a:r>
              <a:rPr lang="en-US" altLang="en-US" sz="48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4800" b="1" dirty="0" err="1" smtClean="0">
                <a:solidFill>
                  <a:srgbClr val="FF0000"/>
                </a:solidFill>
              </a:rPr>
              <a:t>ngu</a:t>
            </a:r>
            <a:r>
              <a:rPr lang="en-US" altLang="en-US" sz="4800" b="1" dirty="0" smtClean="0">
                <a:solidFill>
                  <a:srgbClr val="FF0000"/>
                </a:solidFill>
              </a:rPr>
              <a:t>̉ </a:t>
            </a:r>
            <a:r>
              <a:rPr lang="en-US" altLang="en-US" sz="4800" b="1" dirty="0" err="1" smtClean="0">
                <a:solidFill>
                  <a:srgbClr val="FF0000"/>
                </a:solidFill>
              </a:rPr>
              <a:t>giữa</a:t>
            </a:r>
            <a:endParaRPr lang="en-US" altLang="en-US" sz="4800" b="1" dirty="0">
              <a:solidFill>
                <a:srgbClr val="FF0000"/>
              </a:solidFill>
            </a:endParaRPr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304800" y="2001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09440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1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4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5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564834" y="785865"/>
            <a:ext cx="4850296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fr-FR" altLang="en-US" sz="3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fr-FR" altLang="en-US" sz="3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fr-FR" altLang="en-US" sz="3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>
              <a:spcBef>
                <a:spcPct val="0"/>
              </a:spcBef>
            </a:pPr>
            <a:r>
              <a:rPr lang="fr-FR" alt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fr-FR" alt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fr-FR" alt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r>
              <a:rPr lang="fr-FR" alt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bắp</a:t>
            </a:r>
            <a:r>
              <a:rPr lang="fr-FR" alt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fr-FR" alt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fr-FR" alt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fr-FR" alt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fr-FR" alt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r>
              <a:rPr lang="fr-FR" alt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fr-FR" alt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fr-FR" alt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fr-FR" alt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fr-FR" alt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vitamin</a:t>
            </a:r>
            <a:r>
              <a:rPr lang="fr-FR" alt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alt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fr-FR" alt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fr-FR" alt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fr-FR" alt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fr-FR" alt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fr-FR" alt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fr-FR" alt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fr-FR" alt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fr-FR" alt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alt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fr-FR" alt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fr-FR" alt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fr-FR" alt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fr-FR" alt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fr-FR" alt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fr-FR" alt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fr-FR" alt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fr-FR" alt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fr-FR" alt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fr-FR" alt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fr-FR" alt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r>
              <a:rPr lang="fr-FR" alt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fr-FR" alt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r>
              <a:rPr lang="fr-FR" alt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fr-FR" alt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3400" dirty="0"/>
          </a:p>
        </p:txBody>
      </p:sp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685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514184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128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8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657600" y="2133991"/>
            <a:ext cx="489857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400" b="1" kern="10" dirty="0" smtClean="0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 đọc thơ cùng cô</a:t>
            </a:r>
            <a:endParaRPr lang="en-US" sz="4400" b="1" kern="10" dirty="0">
              <a:ln w="19050">
                <a:solidFill>
                  <a:srgbClr val="0000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48000" y="3105835"/>
            <a:ext cx="6096000" cy="14465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vi-VN" sz="4400" kern="10" dirty="0" smtClean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thơ: Bắp cải xanh</a:t>
            </a:r>
          </a:p>
          <a:p>
            <a:pPr algn="ctr"/>
            <a:r>
              <a:rPr lang="vi-VN" sz="4400" kern="10" dirty="0" smtClean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Sáng tác: Phạm Hổ</a:t>
            </a:r>
            <a:endParaRPr lang="en-US" sz="4400" kern="10" dirty="0">
              <a:ln w="19050">
                <a:solidFill>
                  <a:srgbClr val="FF0000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5088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280844" y="1493911"/>
            <a:ext cx="227177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vi-V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  <a:endParaRPr lang="en-US" alt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24297" y="2828836"/>
            <a:ext cx="817734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r>
              <a:rPr lang="vi-VN" alt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Hôm nay các con cùng cô cuốc đất, gieo hạt để giúp bác nông dân có nhiều rau nhé!</a:t>
            </a:r>
            <a:endParaRPr lang="en-US" altLang="en-US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vi-VN" alt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alt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Cô cho trẻ chơi trò chơi “gieo hạt” 2- 3 lần</a:t>
            </a:r>
          </a:p>
          <a:p>
            <a:pPr>
              <a:buFontTx/>
              <a:buNone/>
            </a:pPr>
            <a:r>
              <a:rPr lang="vi-VN" alt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- Cô khuyến khích khen trẻ</a:t>
            </a:r>
            <a:endParaRPr lang="vi-VN" alt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8056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281431" y="552649"/>
            <a:ext cx="28306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MỤC ĐÍCH - YÊU CẦU</a:t>
            </a:r>
          </a:p>
        </p:txBody>
      </p:sp>
      <p:sp>
        <p:nvSpPr>
          <p:cNvPr id="6" name="Rectangle 5"/>
          <p:cNvSpPr/>
          <p:nvPr/>
        </p:nvSpPr>
        <p:spPr>
          <a:xfrm>
            <a:off x="2097108" y="1229551"/>
            <a:ext cx="7438778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Tx/>
              <a:buAutoNum type="arabicPeriod"/>
              <a:defRPr/>
            </a:pPr>
            <a:r>
              <a:rPr lang="en-US" altLang="vi-VN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altLang="vi-V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vi-V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 - </a:t>
            </a:r>
            <a:r>
              <a:rPr lang="en-US" altLang="vi-VN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altLang="vi-V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vi-V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vi-V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vi-V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vi-V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vi-V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altLang="vi-V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vi-V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vi-V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altLang="vi-VN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vi-V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vi-V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defRPr/>
            </a:pPr>
            <a:endParaRPr lang="en-US" altLang="vi-VN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altLang="vi-V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-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bắp</a:t>
            </a:r>
            <a:r>
              <a:rPr lang="en-US" altLang="vi-V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2047115" y="2369976"/>
            <a:ext cx="644374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   -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ct val="0"/>
              </a:spcBef>
            </a:pPr>
            <a:endParaRPr lang="en-US" altLang="vi-V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</a:pP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-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2025378" y="3729197"/>
            <a:ext cx="844976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vi-V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-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ct val="0"/>
              </a:spcBef>
            </a:pPr>
            <a:endParaRPr lang="en-US" altLang="vi-V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</a:pP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en-US" altLang="vi-V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altLang="vi-V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Rectangle 9"/>
          <p:cNvSpPr/>
          <p:nvPr/>
        </p:nvSpPr>
        <p:spPr>
          <a:xfrm>
            <a:off x="4281431" y="4800330"/>
            <a:ext cx="16273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II. CHUẨN BỊ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948007" y="5386757"/>
            <a:ext cx="205376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endParaRPr lang="en-US" altLang="vi-V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02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40181" y="56162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235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00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20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22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3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3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36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42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5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45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5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5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52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ài hát cây bắp cả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958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92777" y="2551837"/>
            <a:ext cx="1047641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Tx/>
              <a:buChar char="-"/>
            </a:pPr>
            <a:r>
              <a:rPr lang="en-US" altLang="vi-VN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vi-VN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vi-V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vi-V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vi-V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vi-V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vi-V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spcBef>
                <a:spcPct val="0"/>
              </a:spcBef>
              <a:buFontTx/>
              <a:buChar char="-"/>
            </a:pPr>
            <a:r>
              <a:rPr lang="en-US" altLang="vi-VN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altLang="vi-V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r>
              <a:rPr lang="en-US" altLang="vi-V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bắp</a:t>
            </a:r>
            <a:r>
              <a:rPr lang="en-US" altLang="vi-V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altLang="vi-V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vi-VN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vi-V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vi-V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vi-V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r>
              <a:rPr lang="en-US" altLang="vi-V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altLang="vi-V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vi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566057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23461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3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" dur="4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3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1257" y="0"/>
            <a:ext cx="12191999" cy="6858000"/>
          </a:xfrm>
          <a:prstGeom prst="rect">
            <a:avLst/>
          </a:prstGeom>
        </p:spPr>
      </p:pic>
      <p:sp>
        <p:nvSpPr>
          <p:cNvPr id="4" name="AutoShape 16"/>
          <p:cNvSpPr>
            <a:spLocks noChangeArrowheads="1"/>
          </p:cNvSpPr>
          <p:nvPr/>
        </p:nvSpPr>
        <p:spPr bwMode="auto">
          <a:xfrm rot="10800000">
            <a:off x="1529442" y="791817"/>
            <a:ext cx="8610600" cy="3087687"/>
          </a:xfrm>
          <a:prstGeom prst="cloudCallout">
            <a:avLst>
              <a:gd name="adj1" fmla="val 33282"/>
              <a:gd name="adj2" fmla="val -71630"/>
            </a:avLst>
          </a:prstGeom>
          <a:solidFill>
            <a:srgbClr val="FFFF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rot="10800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800" b="1" dirty="0" err="1">
                <a:solidFill>
                  <a:srgbClr val="00B050"/>
                </a:solidFill>
              </a:rPr>
              <a:t>Thơ</a:t>
            </a:r>
            <a:r>
              <a:rPr lang="en-US" altLang="en-US" sz="4800" b="1" dirty="0">
                <a:solidFill>
                  <a:srgbClr val="00B050"/>
                </a:solidFill>
              </a:rPr>
              <a:t>: </a:t>
            </a:r>
            <a:r>
              <a:rPr lang="en-US" altLang="en-US" sz="4800" b="1" dirty="0" err="1">
                <a:solidFill>
                  <a:srgbClr val="00B050"/>
                </a:solidFill>
              </a:rPr>
              <a:t>Bắp</a:t>
            </a:r>
            <a:r>
              <a:rPr lang="en-US" altLang="en-US" sz="4800" b="1" dirty="0">
                <a:solidFill>
                  <a:srgbClr val="00B050"/>
                </a:solidFill>
              </a:rPr>
              <a:t> </a:t>
            </a:r>
            <a:r>
              <a:rPr lang="en-US" altLang="en-US" sz="4800" b="1" dirty="0" err="1">
                <a:solidFill>
                  <a:srgbClr val="00B050"/>
                </a:solidFill>
              </a:rPr>
              <a:t>cải</a:t>
            </a:r>
            <a:r>
              <a:rPr lang="en-US" altLang="en-US" sz="4800" b="1" dirty="0">
                <a:solidFill>
                  <a:srgbClr val="00B050"/>
                </a:solidFill>
              </a:rPr>
              <a:t> </a:t>
            </a:r>
            <a:r>
              <a:rPr lang="en-US" altLang="en-US" sz="4800" b="1" dirty="0" err="1">
                <a:solidFill>
                  <a:srgbClr val="00B050"/>
                </a:solidFill>
              </a:rPr>
              <a:t>xanh</a:t>
            </a:r>
            <a:endParaRPr lang="en-US" altLang="en-US" sz="4800" b="1" dirty="0">
              <a:solidFill>
                <a:srgbClr val="00B05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</a:t>
            </a:r>
            <a:r>
              <a:rPr lang="en-US" altLang="en-US" sz="3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3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altLang="en-US" sz="3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altLang="en-US" sz="3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endParaRPr lang="en-US" altLang="en-US" sz="30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4800" b="1" dirty="0">
              <a:solidFill>
                <a:srgbClr val="FFFF00"/>
              </a:solidFill>
            </a:endParaRPr>
          </a:p>
        </p:txBody>
      </p:sp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9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72074" y="182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790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4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92298" y="448882"/>
            <a:ext cx="42200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vi-VN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vi-V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vi-V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vi-V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altLang="vi-V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altLang="vi-VN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vi-V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vi-V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en-US" altLang="vi-VN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vi-V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altLang="vi-V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lang="en-US" altLang="vi-VN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16364" y="1490735"/>
            <a:ext cx="6096000" cy="50783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vi-VN" sz="3600" b="1" dirty="0">
                <a:latin typeface="Times New Roman" pitchFamily="18" charset="0"/>
                <a:cs typeface="Times New Roman" pitchFamily="18" charset="0"/>
              </a:rPr>
              <a:t>Bài thơ: Bắp cải xanh</a:t>
            </a:r>
          </a:p>
          <a:p>
            <a:pPr lvl="6">
              <a:defRPr/>
            </a:pPr>
            <a:endParaRPr lang="en-US" sz="3200" b="1" i="1" dirty="0">
              <a:latin typeface="Times New Roman" pitchFamily="18" charset="0"/>
              <a:cs typeface="Times New Roman" pitchFamily="18" charset="0"/>
            </a:endParaRPr>
          </a:p>
          <a:p>
            <a:pPr lvl="6">
              <a:defRPr/>
            </a:pPr>
            <a:r>
              <a:rPr lang="vi-VN" sz="3200" b="1" i="1" dirty="0">
                <a:latin typeface="Times New Roman" pitchFamily="18" charset="0"/>
                <a:cs typeface="Times New Roman" pitchFamily="18" charset="0"/>
              </a:rPr>
              <a:t>Bắp cải xanh</a:t>
            </a:r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  <a:p>
            <a:pPr lvl="6">
              <a:defRPr/>
            </a:pPr>
            <a:r>
              <a:rPr lang="vi-VN" sz="3200" b="1" i="1" dirty="0">
                <a:latin typeface="Times New Roman" pitchFamily="18" charset="0"/>
                <a:cs typeface="Times New Roman" pitchFamily="18" charset="0"/>
              </a:rPr>
              <a:t>Xanh man mát</a:t>
            </a:r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  <a:p>
            <a:pPr lvl="6">
              <a:defRPr/>
            </a:pPr>
            <a:r>
              <a:rPr lang="vi-VN" sz="3200" b="1" i="1" dirty="0">
                <a:latin typeface="Times New Roman" pitchFamily="18" charset="0"/>
                <a:cs typeface="Times New Roman" pitchFamily="18" charset="0"/>
              </a:rPr>
              <a:t>Lá cải sắp</a:t>
            </a:r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  <a:p>
            <a:pPr lvl="6">
              <a:defRPr/>
            </a:pPr>
            <a:r>
              <a:rPr lang="vi-VN" sz="3200" b="1" i="1" dirty="0">
                <a:latin typeface="Times New Roman" pitchFamily="18" charset="0"/>
                <a:cs typeface="Times New Roman" pitchFamily="18" charset="0"/>
              </a:rPr>
              <a:t>Sắp vòng tròn</a:t>
            </a:r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  <a:p>
            <a:pPr lvl="6">
              <a:defRPr/>
            </a:pPr>
            <a:r>
              <a:rPr lang="vi-VN" sz="3200" b="1" i="1" dirty="0">
                <a:latin typeface="Times New Roman" pitchFamily="18" charset="0"/>
                <a:cs typeface="Times New Roman" pitchFamily="18" charset="0"/>
              </a:rPr>
              <a:t>Búp cải non</a:t>
            </a:r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  <a:p>
            <a:pPr lvl="6">
              <a:defRPr/>
            </a:pPr>
            <a:r>
              <a:rPr lang="vi-VN" sz="3200" b="1" i="1" dirty="0">
                <a:latin typeface="Times New Roman" pitchFamily="18" charset="0"/>
                <a:cs typeface="Times New Roman" pitchFamily="18" charset="0"/>
              </a:rPr>
              <a:t>Nằm ngủ giữa</a:t>
            </a:r>
            <a:endParaRPr lang="en-US" sz="3200" b="1" i="1" dirty="0">
              <a:latin typeface="Times New Roman" pitchFamily="18" charset="0"/>
              <a:cs typeface="Times New Roman" pitchFamily="18" charset="0"/>
            </a:endParaRPr>
          </a:p>
          <a:p>
            <a:pPr lvl="6">
              <a:defRPr/>
            </a:pPr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  <a:p>
            <a:pPr lvl="6">
              <a:defRPr/>
            </a:pPr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(Phạm Hổ)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2364" y="2528979"/>
            <a:ext cx="4343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09600" y="3287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56996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0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24024" y="3244334"/>
            <a:ext cx="83439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FontTx/>
              <a:buChar char="-"/>
            </a:pPr>
            <a:r>
              <a:rPr lang="en-US" altLang="vi-VN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vi-VN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vi-VN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altLang="vi-VN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vi-VN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vi-VN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vi-VN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vi-VN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vi-VN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vi-VN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1699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717075" y="592574"/>
            <a:ext cx="243802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vi-VN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vi-V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vi-V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vi-V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altLang="vi-V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5" name="Rectangle 4"/>
          <p:cNvSpPr/>
          <p:nvPr/>
        </p:nvSpPr>
        <p:spPr>
          <a:xfrm>
            <a:off x="-477079" y="1225689"/>
            <a:ext cx="6467062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vi-VN" sz="3600" b="1" dirty="0">
                <a:latin typeface="Times New Roman" pitchFamily="18" charset="0"/>
                <a:cs typeface="Times New Roman" pitchFamily="18" charset="0"/>
              </a:rPr>
              <a:t>Bài thơ: Bắp cải xanh</a:t>
            </a:r>
          </a:p>
          <a:p>
            <a:pPr lvl="6">
              <a:defRPr/>
            </a:pPr>
            <a:endParaRPr lang="en-US" sz="3200" b="1" i="1" dirty="0">
              <a:latin typeface="Times New Roman" pitchFamily="18" charset="0"/>
              <a:cs typeface="Times New Roman" pitchFamily="18" charset="0"/>
            </a:endParaRPr>
          </a:p>
          <a:p>
            <a:pPr lvl="6">
              <a:defRPr/>
            </a:pPr>
            <a:r>
              <a:rPr lang="vi-VN" sz="3200" b="1" i="1" dirty="0">
                <a:latin typeface="Times New Roman" pitchFamily="18" charset="0"/>
                <a:cs typeface="Times New Roman" pitchFamily="18" charset="0"/>
              </a:rPr>
              <a:t>Bắp cải xanh</a:t>
            </a:r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  <a:p>
            <a:pPr lvl="6">
              <a:defRPr/>
            </a:pPr>
            <a:r>
              <a:rPr lang="vi-VN" sz="3200" b="1" i="1" dirty="0">
                <a:latin typeface="Times New Roman" pitchFamily="18" charset="0"/>
                <a:cs typeface="Times New Roman" pitchFamily="18" charset="0"/>
              </a:rPr>
              <a:t>Xanh man mát</a:t>
            </a:r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  <a:p>
            <a:pPr lvl="6">
              <a:defRPr/>
            </a:pPr>
            <a:r>
              <a:rPr lang="vi-VN" sz="3200" b="1" i="1" dirty="0">
                <a:latin typeface="Times New Roman" pitchFamily="18" charset="0"/>
                <a:cs typeface="Times New Roman" pitchFamily="18" charset="0"/>
              </a:rPr>
              <a:t>Lá cải sắp</a:t>
            </a:r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  <a:p>
            <a:pPr lvl="6">
              <a:defRPr/>
            </a:pPr>
            <a:r>
              <a:rPr lang="vi-VN" sz="3200" b="1" i="1" dirty="0">
                <a:latin typeface="Times New Roman" pitchFamily="18" charset="0"/>
                <a:cs typeface="Times New Roman" pitchFamily="18" charset="0"/>
              </a:rPr>
              <a:t>Sắp vòng tròn</a:t>
            </a:r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  <a:p>
            <a:pPr lvl="6">
              <a:defRPr/>
            </a:pPr>
            <a:r>
              <a:rPr lang="vi-VN" sz="3200" b="1" i="1" dirty="0">
                <a:latin typeface="Times New Roman" pitchFamily="18" charset="0"/>
                <a:cs typeface="Times New Roman" pitchFamily="18" charset="0"/>
              </a:rPr>
              <a:t>Búp cải non</a:t>
            </a:r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  <a:p>
            <a:pPr lvl="6">
              <a:defRPr/>
            </a:pPr>
            <a:r>
              <a:rPr lang="vi-VN" sz="3200" b="1" i="1" dirty="0">
                <a:latin typeface="Times New Roman" pitchFamily="18" charset="0"/>
                <a:cs typeface="Times New Roman" pitchFamily="18" charset="0"/>
              </a:rPr>
              <a:t>Nằm ngủ giữa</a:t>
            </a:r>
            <a:endParaRPr lang="en-US" sz="3200" b="1" i="1" dirty="0">
              <a:latin typeface="Times New Roman" pitchFamily="18" charset="0"/>
              <a:cs typeface="Times New Roman" pitchFamily="18" charset="0"/>
            </a:endParaRPr>
          </a:p>
          <a:p>
            <a:pPr lvl="6">
              <a:defRPr/>
            </a:pPr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  <a:p>
            <a:pPr lvl="6">
              <a:defRPr/>
            </a:pPr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(Phạm Hổ)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802352"/>
            <a:ext cx="4343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477079" y="-170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838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1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3" y="0"/>
            <a:ext cx="12191999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993531" y="3179020"/>
            <a:ext cx="623106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70C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Trích</a:t>
            </a:r>
            <a:r>
              <a:rPr lang="en-US" sz="5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70C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70C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5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70C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70C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đàm</a:t>
            </a:r>
            <a:r>
              <a:rPr lang="en-US" sz="5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70C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70C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thoại</a:t>
            </a:r>
            <a:endParaRPr lang="en-US" sz="5400" b="1" dirty="0" smtClean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0070C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en-US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00B0F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035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49419354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</TotalTime>
  <Words>401</Words>
  <Application>Microsoft Office PowerPoint</Application>
  <PresentationFormat>Widescreen</PresentationFormat>
  <Paragraphs>68</Paragraphs>
  <Slides>18</Slides>
  <Notes>0</Notes>
  <HiddenSlides>0</HiddenSlides>
  <MMClips>14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19</cp:revision>
  <dcterms:created xsi:type="dcterms:W3CDTF">2022-02-20T12:49:40Z</dcterms:created>
  <dcterms:modified xsi:type="dcterms:W3CDTF">2023-12-10T14:11:42Z</dcterms:modified>
</cp:coreProperties>
</file>