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39"/>
  </p:notesMasterIdLst>
  <p:sldIdLst>
    <p:sldId id="292" r:id="rId2"/>
    <p:sldId id="302" r:id="rId3"/>
    <p:sldId id="282" r:id="rId4"/>
    <p:sldId id="293" r:id="rId5"/>
    <p:sldId id="294" r:id="rId6"/>
    <p:sldId id="290" r:id="rId7"/>
    <p:sldId id="283" r:id="rId8"/>
    <p:sldId id="278" r:id="rId9"/>
    <p:sldId id="257" r:id="rId10"/>
    <p:sldId id="280" r:id="rId11"/>
    <p:sldId id="258" r:id="rId12"/>
    <p:sldId id="273" r:id="rId13"/>
    <p:sldId id="291" r:id="rId14"/>
    <p:sldId id="261" r:id="rId15"/>
    <p:sldId id="267" r:id="rId16"/>
    <p:sldId id="295" r:id="rId17"/>
    <p:sldId id="296" r:id="rId18"/>
    <p:sldId id="274" r:id="rId19"/>
    <p:sldId id="263" r:id="rId20"/>
    <p:sldId id="297" r:id="rId21"/>
    <p:sldId id="264" r:id="rId22"/>
    <p:sldId id="262" r:id="rId23"/>
    <p:sldId id="286" r:id="rId24"/>
    <p:sldId id="275" r:id="rId25"/>
    <p:sldId id="265" r:id="rId26"/>
    <p:sldId id="287" r:id="rId27"/>
    <p:sldId id="298" r:id="rId28"/>
    <p:sldId id="288" r:id="rId29"/>
    <p:sldId id="289" r:id="rId30"/>
    <p:sldId id="276" r:id="rId31"/>
    <p:sldId id="299" r:id="rId32"/>
    <p:sldId id="300" r:id="rId33"/>
    <p:sldId id="268" r:id="rId34"/>
    <p:sldId id="270" r:id="rId35"/>
    <p:sldId id="269" r:id="rId36"/>
    <p:sldId id="301" r:id="rId37"/>
    <p:sldId id="27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0"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69931D-D05D-44D3-81EC-D6CAA10E217E}" type="datetimeFigureOut">
              <a:rPr lang="en-US" smtClean="0"/>
              <a:t>12/29/2023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36603A-9BB0-424D-8C99-6FEFFB9124EE}" type="slidenum">
              <a:rPr lang="en-US" smtClean="0"/>
              <a:t>‹#›</a:t>
            </a:fld>
            <a:endParaRPr lang="en-US"/>
          </a:p>
        </p:txBody>
      </p:sp>
    </p:spTree>
    <p:extLst>
      <p:ext uri="{BB962C8B-B14F-4D97-AF65-F5344CB8AC3E}">
        <p14:creationId xmlns:p14="http://schemas.microsoft.com/office/powerpoint/2010/main" val="4267844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36603A-9BB0-424D-8C99-6FEFFB9124EE}" type="slidenum">
              <a:rPr lang="en-US" smtClean="0"/>
              <a:t>21</a:t>
            </a:fld>
            <a:endParaRPr lang="en-US"/>
          </a:p>
        </p:txBody>
      </p:sp>
    </p:spTree>
    <p:extLst>
      <p:ext uri="{BB962C8B-B14F-4D97-AF65-F5344CB8AC3E}">
        <p14:creationId xmlns:p14="http://schemas.microsoft.com/office/powerpoint/2010/main" val="3680074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A1BCE4-33AA-4ED5-9D2E-4AFFA5F7A4FF}" type="datetimeFigureOut">
              <a:rPr lang="en-US" smtClean="0"/>
              <a:pPr/>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D4B11-4B7B-4F61-A854-6128A08ECB93}" type="slidenum">
              <a:rPr lang="en-US" smtClean="0"/>
              <a:pPr/>
              <a:t>‹#›</a:t>
            </a:fld>
            <a:endParaRPr lang="en-US"/>
          </a:p>
        </p:txBody>
      </p:sp>
    </p:spTree>
    <p:extLst>
      <p:ext uri="{BB962C8B-B14F-4D97-AF65-F5344CB8AC3E}">
        <p14:creationId xmlns:p14="http://schemas.microsoft.com/office/powerpoint/2010/main" val="104683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A1BCE4-33AA-4ED5-9D2E-4AFFA5F7A4FF}" type="datetimeFigureOut">
              <a:rPr lang="en-US" smtClean="0"/>
              <a:pPr/>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D4B11-4B7B-4F61-A854-6128A08ECB93}" type="slidenum">
              <a:rPr lang="en-US" smtClean="0"/>
              <a:pPr/>
              <a:t>‹#›</a:t>
            </a:fld>
            <a:endParaRPr lang="en-US"/>
          </a:p>
        </p:txBody>
      </p:sp>
    </p:spTree>
    <p:extLst>
      <p:ext uri="{BB962C8B-B14F-4D97-AF65-F5344CB8AC3E}">
        <p14:creationId xmlns:p14="http://schemas.microsoft.com/office/powerpoint/2010/main" val="2047717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A1BCE4-33AA-4ED5-9D2E-4AFFA5F7A4FF}" type="datetimeFigureOut">
              <a:rPr lang="en-US" smtClean="0"/>
              <a:pPr/>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D4B11-4B7B-4F61-A854-6128A08ECB93}" type="slidenum">
              <a:rPr lang="en-US" smtClean="0"/>
              <a:pPr/>
              <a:t>‹#›</a:t>
            </a:fld>
            <a:endParaRPr lang="en-US"/>
          </a:p>
        </p:txBody>
      </p:sp>
    </p:spTree>
    <p:extLst>
      <p:ext uri="{BB962C8B-B14F-4D97-AF65-F5344CB8AC3E}">
        <p14:creationId xmlns:p14="http://schemas.microsoft.com/office/powerpoint/2010/main" val="3809704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A1BCE4-33AA-4ED5-9D2E-4AFFA5F7A4FF}" type="datetimeFigureOut">
              <a:rPr lang="en-US" smtClean="0"/>
              <a:pPr/>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D4B11-4B7B-4F61-A854-6128A08ECB93}" type="slidenum">
              <a:rPr lang="en-US" smtClean="0"/>
              <a:pPr/>
              <a:t>‹#›</a:t>
            </a:fld>
            <a:endParaRPr lang="en-US"/>
          </a:p>
        </p:txBody>
      </p:sp>
    </p:spTree>
    <p:extLst>
      <p:ext uri="{BB962C8B-B14F-4D97-AF65-F5344CB8AC3E}">
        <p14:creationId xmlns:p14="http://schemas.microsoft.com/office/powerpoint/2010/main" val="15294953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A1BCE4-33AA-4ED5-9D2E-4AFFA5F7A4FF}" type="datetimeFigureOut">
              <a:rPr lang="en-US" smtClean="0"/>
              <a:pPr/>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D4B11-4B7B-4F61-A854-6128A08ECB93}" type="slidenum">
              <a:rPr lang="en-US" smtClean="0"/>
              <a:pPr/>
              <a:t>‹#›</a:t>
            </a:fld>
            <a:endParaRPr lang="en-US"/>
          </a:p>
        </p:txBody>
      </p:sp>
    </p:spTree>
    <p:extLst>
      <p:ext uri="{BB962C8B-B14F-4D97-AF65-F5344CB8AC3E}">
        <p14:creationId xmlns:p14="http://schemas.microsoft.com/office/powerpoint/2010/main" val="103114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A1BCE4-33AA-4ED5-9D2E-4AFFA5F7A4FF}" type="datetimeFigureOut">
              <a:rPr lang="en-US" smtClean="0"/>
              <a:pPr/>
              <a:t>12/29/2023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D4B11-4B7B-4F61-A854-6128A08ECB93}" type="slidenum">
              <a:rPr lang="en-US" smtClean="0"/>
              <a:pPr/>
              <a:t>‹#›</a:t>
            </a:fld>
            <a:endParaRPr lang="en-US"/>
          </a:p>
        </p:txBody>
      </p:sp>
    </p:spTree>
    <p:extLst>
      <p:ext uri="{BB962C8B-B14F-4D97-AF65-F5344CB8AC3E}">
        <p14:creationId xmlns:p14="http://schemas.microsoft.com/office/powerpoint/2010/main" val="1405072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A1BCE4-33AA-4ED5-9D2E-4AFFA5F7A4FF}" type="datetimeFigureOut">
              <a:rPr lang="en-US" smtClean="0"/>
              <a:pPr/>
              <a:t>12/29/2023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8D4B11-4B7B-4F61-A854-6128A08ECB93}" type="slidenum">
              <a:rPr lang="en-US" smtClean="0"/>
              <a:pPr/>
              <a:t>‹#›</a:t>
            </a:fld>
            <a:endParaRPr lang="en-US"/>
          </a:p>
        </p:txBody>
      </p:sp>
    </p:spTree>
    <p:extLst>
      <p:ext uri="{BB962C8B-B14F-4D97-AF65-F5344CB8AC3E}">
        <p14:creationId xmlns:p14="http://schemas.microsoft.com/office/powerpoint/2010/main" val="40289923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A1BCE4-33AA-4ED5-9D2E-4AFFA5F7A4FF}" type="datetimeFigureOut">
              <a:rPr lang="en-US" smtClean="0"/>
              <a:pPr/>
              <a:t>12/29/2023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8D4B11-4B7B-4F61-A854-6128A08ECB93}" type="slidenum">
              <a:rPr lang="en-US" smtClean="0"/>
              <a:pPr/>
              <a:t>‹#›</a:t>
            </a:fld>
            <a:endParaRPr lang="en-US"/>
          </a:p>
        </p:txBody>
      </p:sp>
    </p:spTree>
    <p:extLst>
      <p:ext uri="{BB962C8B-B14F-4D97-AF65-F5344CB8AC3E}">
        <p14:creationId xmlns:p14="http://schemas.microsoft.com/office/powerpoint/2010/main" val="37796543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A1BCE4-33AA-4ED5-9D2E-4AFFA5F7A4FF}" type="datetimeFigureOut">
              <a:rPr lang="en-US" smtClean="0"/>
              <a:pPr/>
              <a:t>12/29/2023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8D4B11-4B7B-4F61-A854-6128A08ECB93}" type="slidenum">
              <a:rPr lang="en-US" smtClean="0"/>
              <a:pPr/>
              <a:t>‹#›</a:t>
            </a:fld>
            <a:endParaRPr lang="en-US"/>
          </a:p>
        </p:txBody>
      </p:sp>
    </p:spTree>
    <p:extLst>
      <p:ext uri="{BB962C8B-B14F-4D97-AF65-F5344CB8AC3E}">
        <p14:creationId xmlns:p14="http://schemas.microsoft.com/office/powerpoint/2010/main" val="1168110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BA1BCE4-33AA-4ED5-9D2E-4AFFA5F7A4FF}" type="datetimeFigureOut">
              <a:rPr lang="en-US" smtClean="0"/>
              <a:pPr/>
              <a:t>12/29/2023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D4B11-4B7B-4F61-A854-6128A08ECB93}" type="slidenum">
              <a:rPr lang="en-US" smtClean="0"/>
              <a:pPr/>
              <a:t>‹#›</a:t>
            </a:fld>
            <a:endParaRPr lang="en-US"/>
          </a:p>
        </p:txBody>
      </p:sp>
    </p:spTree>
    <p:extLst>
      <p:ext uri="{BB962C8B-B14F-4D97-AF65-F5344CB8AC3E}">
        <p14:creationId xmlns:p14="http://schemas.microsoft.com/office/powerpoint/2010/main" val="25276426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BA1BCE4-33AA-4ED5-9D2E-4AFFA5F7A4FF}" type="datetimeFigureOut">
              <a:rPr lang="en-US" smtClean="0"/>
              <a:pPr/>
              <a:t>12/29/2023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D4B11-4B7B-4F61-A854-6128A08ECB93}" type="slidenum">
              <a:rPr lang="en-US" smtClean="0"/>
              <a:pPr/>
              <a:t>‹#›</a:t>
            </a:fld>
            <a:endParaRPr lang="en-US"/>
          </a:p>
        </p:txBody>
      </p:sp>
    </p:spTree>
    <p:extLst>
      <p:ext uri="{BB962C8B-B14F-4D97-AF65-F5344CB8AC3E}">
        <p14:creationId xmlns:p14="http://schemas.microsoft.com/office/powerpoint/2010/main" val="1232642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BA1BCE4-33AA-4ED5-9D2E-4AFFA5F7A4FF}" type="datetimeFigureOut">
              <a:rPr lang="en-US" smtClean="0"/>
              <a:pPr/>
              <a:t>12/29/2023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18D4B11-4B7B-4F61-A854-6128A08ECB93}" type="slidenum">
              <a:rPr lang="en-US" smtClean="0"/>
              <a:pPr/>
              <a:t>‹#›</a:t>
            </a:fld>
            <a:endParaRPr lang="en-US"/>
          </a:p>
        </p:txBody>
      </p:sp>
    </p:spTree>
    <p:extLst>
      <p:ext uri="{BB962C8B-B14F-4D97-AF65-F5344CB8AC3E}">
        <p14:creationId xmlns:p14="http://schemas.microsoft.com/office/powerpoint/2010/main" val="215449818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4.xml"/><Relationship Id="rId5" Type="http://schemas.openxmlformats.org/officeDocument/2006/relationships/image" Target="../media/image31.jp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3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3810000"/>
            <a:ext cx="9525000" cy="995363"/>
          </a:xfrm>
        </p:spPr>
        <p:txBody>
          <a:bodyPr>
            <a:normAutofit fontScale="90000"/>
          </a:bodyPr>
          <a:lstStyle/>
          <a:p>
            <a:r>
              <a:rPr lang="en-US" sz="3600" b="1" dirty="0" smtClean="0">
                <a:solidFill>
                  <a:srgbClr val="FF0000"/>
                </a:solidFill>
                <a:latin typeface="Arial" panose="020B0604020202020204" pitchFamily="34" charset="0"/>
                <a:cs typeface="Arial" panose="020B0604020202020204" pitchFamily="34" charset="0"/>
              </a:rPr>
              <a:t>CHUNG TAY BẢO VỆ </a:t>
            </a:r>
            <a:r>
              <a:rPr lang="en-US" sz="3600" b="1" smtClean="0">
                <a:solidFill>
                  <a:srgbClr val="FF0000"/>
                </a:solidFill>
                <a:latin typeface="Arial" panose="020B0604020202020204" pitchFamily="34" charset="0"/>
                <a:cs typeface="Arial" panose="020B0604020202020204" pitchFamily="34" charset="0"/>
              </a:rPr>
              <a:t>MÔI </a:t>
            </a:r>
            <a:r>
              <a:rPr lang="en-US" sz="3600" b="1" smtClean="0">
                <a:solidFill>
                  <a:srgbClr val="FF0000"/>
                </a:solidFill>
                <a:latin typeface="Arial" panose="020B0604020202020204" pitchFamily="34" charset="0"/>
                <a:cs typeface="Arial" panose="020B0604020202020204" pitchFamily="34" charset="0"/>
              </a:rPr>
              <a:t>TRƯỜNG</a:t>
            </a:r>
            <a:br>
              <a:rPr lang="en-US" sz="3600" b="1" smtClean="0">
                <a:solidFill>
                  <a:srgbClr val="FF0000"/>
                </a:solidFill>
                <a:latin typeface="Arial" panose="020B0604020202020204" pitchFamily="34" charset="0"/>
                <a:cs typeface="Arial" panose="020B0604020202020204" pitchFamily="34" charset="0"/>
              </a:rPr>
            </a:br>
            <a:r>
              <a:rPr lang="en-US" sz="3600">
                <a:solidFill>
                  <a:srgbClr val="0000CC"/>
                </a:solidFill>
                <a:latin typeface="Arial" panose="020B0604020202020204" pitchFamily="34" charset="0"/>
                <a:cs typeface="Arial" panose="020B0604020202020204" pitchFamily="34" charset="0"/>
              </a:rPr>
              <a:t>TUYÊN TRUYỀN </a:t>
            </a:r>
            <a:br>
              <a:rPr lang="en-US" sz="3600">
                <a:solidFill>
                  <a:srgbClr val="0000CC"/>
                </a:solidFill>
                <a:latin typeface="Arial" panose="020B0604020202020204" pitchFamily="34" charset="0"/>
                <a:cs typeface="Arial" panose="020B0604020202020204" pitchFamily="34" charset="0"/>
              </a:rPr>
            </a:br>
            <a:r>
              <a:rPr lang="en-US" sz="3600">
                <a:solidFill>
                  <a:srgbClr val="0000CC"/>
                </a:solidFill>
                <a:latin typeface="Arial" panose="020B0604020202020204" pitchFamily="34" charset="0"/>
                <a:cs typeface="Arial" panose="020B0604020202020204" pitchFamily="34" charset="0"/>
              </a:rPr>
              <a:t>CHỐNG RÁC THẢI NHỰA</a:t>
            </a:r>
            <a:br>
              <a:rPr lang="en-US" sz="3600">
                <a:solidFill>
                  <a:srgbClr val="0000CC"/>
                </a:solidFill>
                <a:latin typeface="Arial" panose="020B0604020202020204" pitchFamily="34" charset="0"/>
                <a:cs typeface="Arial" panose="020B0604020202020204" pitchFamily="34" charset="0"/>
              </a:rPr>
            </a:br>
            <a:endParaRPr lang="en-US" sz="3600" b="1" dirty="0">
              <a:solidFill>
                <a:srgbClr val="FF0000"/>
              </a:solidFill>
              <a:latin typeface="Arial" panose="020B0604020202020204" pitchFamily="34" charset="0"/>
              <a:cs typeface="Arial" panose="020B0604020202020204" pitchFamily="34" charset="0"/>
            </a:endParaRPr>
          </a:p>
        </p:txBody>
      </p:sp>
      <p:sp>
        <p:nvSpPr>
          <p:cNvPr id="6" name="Title 3"/>
          <p:cNvSpPr txBox="1">
            <a:spLocks/>
          </p:cNvSpPr>
          <p:nvPr/>
        </p:nvSpPr>
        <p:spPr>
          <a:xfrm>
            <a:off x="-206829" y="223837"/>
            <a:ext cx="9525000" cy="995363"/>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2600" smtClean="0">
                <a:solidFill>
                  <a:srgbClr val="0000CC"/>
                </a:solidFill>
                <a:latin typeface="Arial" panose="020B0604020202020204" pitchFamily="34" charset="0"/>
                <a:cs typeface="Arial" panose="020B0604020202020204" pitchFamily="34" charset="0"/>
              </a:rPr>
              <a:t>UBND QUẬN </a:t>
            </a:r>
            <a:r>
              <a:rPr lang="en-US" sz="2600" dirty="0" smtClean="0">
                <a:solidFill>
                  <a:srgbClr val="0000CC"/>
                </a:solidFill>
                <a:latin typeface="Arial" panose="020B0604020202020204" pitchFamily="34" charset="0"/>
                <a:cs typeface="Arial" panose="020B0604020202020204" pitchFamily="34" charset="0"/>
              </a:rPr>
              <a:t>LONG BIÊN</a:t>
            </a:r>
          </a:p>
          <a:p>
            <a:r>
              <a:rPr lang="en-US" sz="2600" b="1" dirty="0" smtClean="0">
                <a:solidFill>
                  <a:srgbClr val="0000CC"/>
                </a:solidFill>
                <a:latin typeface="Arial" panose="020B0604020202020204" pitchFamily="34" charset="0"/>
                <a:cs typeface="Arial" panose="020B0604020202020204" pitchFamily="34" charset="0"/>
              </a:rPr>
              <a:t>TR</a:t>
            </a:r>
            <a:r>
              <a:rPr lang="en-US" sz="2600" b="1" u="sng" dirty="0" smtClean="0">
                <a:solidFill>
                  <a:srgbClr val="0000CC"/>
                </a:solidFill>
                <a:latin typeface="Arial" panose="020B0604020202020204" pitchFamily="34" charset="0"/>
                <a:cs typeface="Arial" panose="020B0604020202020204" pitchFamily="34" charset="0"/>
              </a:rPr>
              <a:t>ƯỜNG MẦM </a:t>
            </a:r>
            <a:r>
              <a:rPr lang="en-US" sz="2600" b="1" u="sng" smtClean="0">
                <a:solidFill>
                  <a:srgbClr val="0000CC"/>
                </a:solidFill>
                <a:latin typeface="Arial" panose="020B0604020202020204" pitchFamily="34" charset="0"/>
                <a:cs typeface="Arial" panose="020B0604020202020204" pitchFamily="34" charset="0"/>
              </a:rPr>
              <a:t>NON </a:t>
            </a:r>
            <a:r>
              <a:rPr lang="en-US" sz="2600" b="1" u="sng" smtClean="0">
                <a:solidFill>
                  <a:srgbClr val="0000CC"/>
                </a:solidFill>
                <a:latin typeface="Arial" panose="020B0604020202020204" pitchFamily="34" charset="0"/>
                <a:cs typeface="Arial" panose="020B0604020202020204" pitchFamily="34" charset="0"/>
              </a:rPr>
              <a:t>HOA MỘC LAN</a:t>
            </a:r>
            <a:endParaRPr lang="en-US" sz="2600" b="1" dirty="0" smtClean="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5402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2971800"/>
            <a:ext cx="6589199" cy="1280890"/>
          </a:xfrm>
        </p:spPr>
        <p:txBody>
          <a:bodyPr>
            <a:normAutofit/>
          </a:bodyPr>
          <a:lstStyle/>
          <a:p>
            <a:pPr algn="ctr"/>
            <a:r>
              <a:rPr lang="en-US" b="1" dirty="0">
                <a:solidFill>
                  <a:srgbClr val="0000CC"/>
                </a:solidFill>
                <a:latin typeface="Arial" panose="020B0604020202020204" pitchFamily="34" charset="0"/>
                <a:cs typeface="Arial" panose="020B0604020202020204" pitchFamily="34" charset="0"/>
              </a:rPr>
              <a:t>NGUYÊN NHÂN</a:t>
            </a:r>
          </a:p>
        </p:txBody>
      </p:sp>
    </p:spTree>
    <p:extLst>
      <p:ext uri="{BB962C8B-B14F-4D97-AF65-F5344CB8AC3E}">
        <p14:creationId xmlns:p14="http://schemas.microsoft.com/office/powerpoint/2010/main" val="425914064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smtClean="0"/>
          </a:p>
          <a:p>
            <a:pPr>
              <a:buFont typeface="Arial" charset="0"/>
              <a:buChar char="•"/>
            </a:pPr>
            <a:endParaRPr lang="en-US" dirty="0"/>
          </a:p>
        </p:txBody>
      </p:sp>
      <p:pic>
        <p:nvPicPr>
          <p:cNvPr id="4" name="Picture 3" descr="46278583_724217691272426_5854692443433205760_n.jpg"/>
          <p:cNvPicPr>
            <a:picLocks noChangeAspect="1"/>
          </p:cNvPicPr>
          <p:nvPr/>
        </p:nvPicPr>
        <p:blipFill>
          <a:blip r:embed="rId2"/>
          <a:stretch>
            <a:fillRect/>
          </a:stretch>
        </p:blipFill>
        <p:spPr>
          <a:xfrm>
            <a:off x="0" y="0"/>
            <a:ext cx="9144000" cy="5638800"/>
          </a:xfrm>
          <a:prstGeom prst="rect">
            <a:avLst/>
          </a:prstGeom>
        </p:spPr>
      </p:pic>
      <p:sp>
        <p:nvSpPr>
          <p:cNvPr id="2" name="TextBox 1"/>
          <p:cNvSpPr txBox="1"/>
          <p:nvPr/>
        </p:nvSpPr>
        <p:spPr>
          <a:xfrm>
            <a:off x="152400" y="5657671"/>
            <a:ext cx="8763000" cy="1200329"/>
          </a:xfrm>
          <a:prstGeom prst="rect">
            <a:avLst/>
          </a:prstGeom>
          <a:noFill/>
        </p:spPr>
        <p:txBody>
          <a:bodyPr wrap="square" rtlCol="0">
            <a:spAutoFit/>
          </a:bodyPr>
          <a:lstStyle/>
          <a:p>
            <a:pPr algn="just"/>
            <a:r>
              <a:rPr lang="en-US" sz="2400" b="1" dirty="0" smtClean="0">
                <a:solidFill>
                  <a:srgbClr val="0000CC"/>
                </a:solidFill>
              </a:rPr>
              <a:t>Đó chính là ý thức, người lớn làm cho trẻ em học theo, người này làm rồi người khác bắt chước, để rồi tạo ra những thói quen truyền từ người này sang người khác.</a:t>
            </a:r>
            <a:endParaRPr lang="en-US" sz="2400" b="1" dirty="0">
              <a:solidFill>
                <a:srgbClr val="0000CC"/>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 y="1"/>
            <a:ext cx="9144000" cy="563879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0" y="15922"/>
            <a:ext cx="9101540" cy="5622878"/>
          </a:xfrm>
          <a:prstGeom prst="rect">
            <a:avLst/>
          </a:prstGeom>
        </p:spPr>
      </p:pic>
    </p:spTree>
    <p:extLst>
      <p:ext uri="{BB962C8B-B14F-4D97-AF65-F5344CB8AC3E}">
        <p14:creationId xmlns:p14="http://schemas.microsoft.com/office/powerpoint/2010/main" val="419635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iterate type="lt">
                                    <p:tmPct val="0"/>
                                  </p:iterate>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nodeType="clickEffect">
                                  <p:stCondLst>
                                    <p:cond delay="0"/>
                                  </p:stCondLst>
                                  <p:childTnLst>
                                    <p:animEffect transition="out" filter="randombar(horizontal)">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1" presetClass="entr" presetSubtype="2"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2)">
                                      <p:cBhvr>
                                        <p:cTn id="20" dur="1700"/>
                                        <p:tgtEl>
                                          <p:spTgt spid="5"/>
                                        </p:tgtEl>
                                      </p:cBhvr>
                                    </p:animEffect>
                                  </p:childTnLst>
                                </p:cTn>
                              </p:par>
                              <p:par>
                                <p:cTn id="21" presetID="8" presetClass="emph" presetSubtype="0" fill="hold" grpId="1" nodeType="withEffect">
                                  <p:stCondLst>
                                    <p:cond delay="0"/>
                                  </p:stCondLst>
                                  <p:iterate type="lt">
                                    <p:tmPct val="0"/>
                                  </p:iterate>
                                  <p:childTnLst>
                                    <p:animRot by="21600000">
                                      <p:cBhvr>
                                        <p:cTn id="22" dur="1700" fill="hold"/>
                                        <p:tgtEl>
                                          <p:spTgt spid="2"/>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31" presetClass="exit" presetSubtype="0" fill="hold" nodeType="clickEffect">
                                  <p:stCondLst>
                                    <p:cond delay="0"/>
                                  </p:stCondLst>
                                  <p:childTnLst>
                                    <p:anim calcmode="lin" valueType="num">
                                      <p:cBhvr>
                                        <p:cTn id="26" dur="1000"/>
                                        <p:tgtEl>
                                          <p:spTgt spid="5"/>
                                        </p:tgtEl>
                                        <p:attrNameLst>
                                          <p:attrName>ppt_w</p:attrName>
                                        </p:attrNameLst>
                                      </p:cBhvr>
                                      <p:tavLst>
                                        <p:tav tm="0">
                                          <p:val>
                                            <p:strVal val="ppt_w"/>
                                          </p:val>
                                        </p:tav>
                                        <p:tav tm="100000">
                                          <p:val>
                                            <p:fltVal val="0"/>
                                          </p:val>
                                        </p:tav>
                                      </p:tavLst>
                                    </p:anim>
                                    <p:anim calcmode="lin" valueType="num">
                                      <p:cBhvr>
                                        <p:cTn id="27" dur="1000"/>
                                        <p:tgtEl>
                                          <p:spTgt spid="5"/>
                                        </p:tgtEl>
                                        <p:attrNameLst>
                                          <p:attrName>ppt_h</p:attrName>
                                        </p:attrNameLst>
                                      </p:cBhvr>
                                      <p:tavLst>
                                        <p:tav tm="0">
                                          <p:val>
                                            <p:strVal val="ppt_h"/>
                                          </p:val>
                                        </p:tav>
                                        <p:tav tm="100000">
                                          <p:val>
                                            <p:fltVal val="0"/>
                                          </p:val>
                                        </p:tav>
                                      </p:tavLst>
                                    </p:anim>
                                    <p:anim calcmode="lin" valueType="num">
                                      <p:cBhvr>
                                        <p:cTn id="28" dur="1000"/>
                                        <p:tgtEl>
                                          <p:spTgt spid="5"/>
                                        </p:tgtEl>
                                        <p:attrNameLst>
                                          <p:attrName>style.rotation</p:attrName>
                                        </p:attrNameLst>
                                      </p:cBhvr>
                                      <p:tavLst>
                                        <p:tav tm="0">
                                          <p:val>
                                            <p:fltVal val="0"/>
                                          </p:val>
                                        </p:tav>
                                        <p:tav tm="100000">
                                          <p:val>
                                            <p:fltVal val="90"/>
                                          </p:val>
                                        </p:tav>
                                      </p:tavLst>
                                    </p:anim>
                                    <p:animEffect transition="out" filter="fade">
                                      <p:cBhvr>
                                        <p:cTn id="29" dur="1000"/>
                                        <p:tgtEl>
                                          <p:spTgt spid="5"/>
                                        </p:tgtEl>
                                      </p:cBhvr>
                                    </p:animEffect>
                                    <p:set>
                                      <p:cBhvr>
                                        <p:cTn id="30" dur="1" fill="hold">
                                          <p:stCondLst>
                                            <p:cond delay="999"/>
                                          </p:stCondLst>
                                        </p:cTn>
                                        <p:tgtEl>
                                          <p:spTgt spid="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fltVal val="0"/>
                                          </p:val>
                                        </p:tav>
                                        <p:tav tm="100000">
                                          <p:val>
                                            <p:strVal val="#ppt_w"/>
                                          </p:val>
                                        </p:tav>
                                      </p:tavLst>
                                    </p:anim>
                                    <p:anim calcmode="lin" valueType="num">
                                      <p:cBhvr>
                                        <p:cTn id="36" dur="1000" fill="hold"/>
                                        <p:tgtEl>
                                          <p:spTgt spid="6"/>
                                        </p:tgtEl>
                                        <p:attrNameLst>
                                          <p:attrName>ppt_h</p:attrName>
                                        </p:attrNameLst>
                                      </p:cBhvr>
                                      <p:tavLst>
                                        <p:tav tm="0">
                                          <p:val>
                                            <p:fltVal val="0"/>
                                          </p:val>
                                        </p:tav>
                                        <p:tav tm="100000">
                                          <p:val>
                                            <p:strVal val="#ppt_h"/>
                                          </p:val>
                                        </p:tav>
                                      </p:tavLst>
                                    </p:anim>
                                    <p:anim calcmode="lin" valueType="num">
                                      <p:cBhvr>
                                        <p:cTn id="37" dur="1000" fill="hold"/>
                                        <p:tgtEl>
                                          <p:spTgt spid="6"/>
                                        </p:tgtEl>
                                        <p:attrNameLst>
                                          <p:attrName>style.rotation</p:attrName>
                                        </p:attrNameLst>
                                      </p:cBhvr>
                                      <p:tavLst>
                                        <p:tav tm="0">
                                          <p:val>
                                            <p:fltVal val="90"/>
                                          </p:val>
                                        </p:tav>
                                        <p:tav tm="100000">
                                          <p:val>
                                            <p:fltVal val="0"/>
                                          </p:val>
                                        </p:tav>
                                      </p:tavLst>
                                    </p:anim>
                                    <p:animEffect transition="in" filter="fade">
                                      <p:cBhvr>
                                        <p:cTn id="3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97" y="0"/>
            <a:ext cx="9144000" cy="5715000"/>
          </a:xfrm>
          <a:prstGeom prst="rect">
            <a:avLst/>
          </a:prstGeom>
          <a:effectLst>
            <a:glow>
              <a:schemeClr val="accent1">
                <a:alpha val="40000"/>
              </a:schemeClr>
            </a:glow>
            <a:reflection stA="97000" endPos="0" dist="50800" dir="5400000" sy="-100000" algn="bl" rotWithShape="0"/>
            <a:softEdge rad="0"/>
          </a:effectLst>
        </p:spPr>
      </p:pic>
      <p:sp>
        <p:nvSpPr>
          <p:cNvPr id="3" name="Content Placeholder 2"/>
          <p:cNvSpPr>
            <a:spLocks noGrp="1"/>
          </p:cNvSpPr>
          <p:nvPr>
            <p:ph idx="1"/>
          </p:nvPr>
        </p:nvSpPr>
        <p:spPr>
          <a:xfrm>
            <a:off x="152401" y="5715000"/>
            <a:ext cx="8839200" cy="1143000"/>
          </a:xfrm>
        </p:spPr>
        <p:txBody>
          <a:bodyPr>
            <a:noAutofit/>
          </a:bodyPr>
          <a:lstStyle/>
          <a:p>
            <a:pPr marL="0" indent="0" algn="just">
              <a:buNone/>
            </a:pPr>
            <a:r>
              <a:rPr lang="vi-VN" sz="2400" b="1" dirty="0">
                <a:solidFill>
                  <a:srgbClr val="0000CC"/>
                </a:solidFill>
                <a:latin typeface="Arial" panose="020B0604020202020204" pitchFamily="34" charset="0"/>
                <a:cs typeface="Arial" panose="020B0604020202020204" pitchFamily="34" charset="0"/>
              </a:rPr>
              <a:t>Càng có nhiều rác thải không được xử lý đúng cách, càng </a:t>
            </a:r>
            <a:r>
              <a:rPr lang="vi-VN" sz="2400" b="1" dirty="0" smtClean="0">
                <a:solidFill>
                  <a:srgbClr val="0000CC"/>
                </a:solidFill>
                <a:latin typeface="Arial" panose="020B0604020202020204" pitchFamily="34" charset="0"/>
                <a:cs typeface="Arial" panose="020B0604020202020204" pitchFamily="34" charset="0"/>
              </a:rPr>
              <a:t>nhiều</a:t>
            </a:r>
            <a:r>
              <a:rPr lang="en-US" sz="2400" b="1" dirty="0" smtClean="0">
                <a:solidFill>
                  <a:srgbClr val="0000CC"/>
                </a:solidFill>
                <a:latin typeface="Arial" panose="020B0604020202020204" pitchFamily="34" charset="0"/>
                <a:cs typeface="Arial" panose="020B0604020202020204" pitchFamily="34" charset="0"/>
              </a:rPr>
              <a:t> rác</a:t>
            </a:r>
            <a:r>
              <a:rPr lang="vi-VN" sz="2400" b="1" dirty="0" smtClean="0">
                <a:solidFill>
                  <a:srgbClr val="0000CC"/>
                </a:solidFill>
                <a:latin typeface="Arial" panose="020B0604020202020204" pitchFamily="34" charset="0"/>
                <a:cs typeface="Arial" panose="020B0604020202020204" pitchFamily="34" charset="0"/>
              </a:rPr>
              <a:t> </a:t>
            </a:r>
            <a:r>
              <a:rPr lang="vi-VN" sz="2400" b="1" dirty="0">
                <a:solidFill>
                  <a:srgbClr val="0000CC"/>
                </a:solidFill>
                <a:latin typeface="Arial" panose="020B0604020202020204" pitchFamily="34" charset="0"/>
                <a:cs typeface="Arial" panose="020B0604020202020204" pitchFamily="34" charset="0"/>
              </a:rPr>
              <a:t>nhựa sẽ bị thải vào các con sông và đi theo con đường này ra </a:t>
            </a:r>
            <a:r>
              <a:rPr lang="vi-VN" sz="2400" b="1" dirty="0" smtClean="0">
                <a:solidFill>
                  <a:srgbClr val="0000CC"/>
                </a:solidFill>
                <a:latin typeface="Arial" panose="020B0604020202020204" pitchFamily="34" charset="0"/>
                <a:cs typeface="Arial" panose="020B0604020202020204" pitchFamily="34" charset="0"/>
              </a:rPr>
              <a:t>biển</a:t>
            </a:r>
            <a:r>
              <a:rPr lang="en-US" sz="2400" b="1" dirty="0" smtClean="0">
                <a:solidFill>
                  <a:srgbClr val="0000CC"/>
                </a:solidFill>
                <a:latin typeface="Arial" panose="020B0604020202020204" pitchFamily="34" charset="0"/>
                <a:cs typeface="Arial" panose="020B0604020202020204" pitchFamily="34" charset="0"/>
              </a:rPr>
              <a:t>.</a:t>
            </a:r>
            <a:endParaRPr lang="en-US" sz="2400"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694453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600" fill="hold"/>
                                        <p:tgtEl>
                                          <p:spTgt spid="4"/>
                                        </p:tgtEl>
                                        <p:attrNameLst>
                                          <p:attrName>ppt_w</p:attrName>
                                        </p:attrNameLst>
                                      </p:cBhvr>
                                      <p:tavLst>
                                        <p:tav tm="0">
                                          <p:val>
                                            <p:fltVal val="0"/>
                                          </p:val>
                                        </p:tav>
                                        <p:tav tm="100000">
                                          <p:val>
                                            <p:strVal val="#ppt_w"/>
                                          </p:val>
                                        </p:tav>
                                      </p:tavLst>
                                    </p:anim>
                                    <p:anim calcmode="lin" valueType="num">
                                      <p:cBhvr>
                                        <p:cTn id="8" dur="1600" fill="hold"/>
                                        <p:tgtEl>
                                          <p:spTgt spid="4"/>
                                        </p:tgtEl>
                                        <p:attrNameLst>
                                          <p:attrName>ppt_h</p:attrName>
                                        </p:attrNameLst>
                                      </p:cBhvr>
                                      <p:tavLst>
                                        <p:tav tm="0">
                                          <p:val>
                                            <p:fltVal val="0"/>
                                          </p:val>
                                        </p:tav>
                                        <p:tav tm="100000">
                                          <p:val>
                                            <p:strVal val="#ppt_h"/>
                                          </p:val>
                                        </p:tav>
                                      </p:tavLst>
                                    </p:anim>
                                    <p:anim calcmode="lin" valueType="num">
                                      <p:cBhvr>
                                        <p:cTn id="9" dur="1600" fill="hold"/>
                                        <p:tgtEl>
                                          <p:spTgt spid="4"/>
                                        </p:tgtEl>
                                        <p:attrNameLst>
                                          <p:attrName>style.rotation</p:attrName>
                                        </p:attrNameLst>
                                      </p:cBhvr>
                                      <p:tavLst>
                                        <p:tav tm="0">
                                          <p:val>
                                            <p:fltVal val="360"/>
                                          </p:val>
                                        </p:tav>
                                        <p:tav tm="100000">
                                          <p:val>
                                            <p:fltVal val="0"/>
                                          </p:val>
                                        </p:tav>
                                      </p:tavLst>
                                    </p:anim>
                                    <p:animEffect transition="in" filter="fade">
                                      <p:cBhvr>
                                        <p:cTn id="10" dur="1600"/>
                                        <p:tgtEl>
                                          <p:spTgt spid="4"/>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6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16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2971800"/>
            <a:ext cx="7162800" cy="1325563"/>
          </a:xfrm>
        </p:spPr>
        <p:txBody>
          <a:bodyPr/>
          <a:lstStyle/>
          <a:p>
            <a:r>
              <a:rPr lang="en-US" b="1" dirty="0" smtClean="0">
                <a:solidFill>
                  <a:srgbClr val="0000CC"/>
                </a:solidFill>
                <a:latin typeface="Arial" panose="020B0604020202020204" pitchFamily="34" charset="0"/>
                <a:cs typeface="Arial" panose="020B0604020202020204" pitchFamily="34" charset="0"/>
              </a:rPr>
              <a:t>TÁC HẠI CỦA RÁC THẢI NHỰA</a:t>
            </a:r>
            <a:endParaRPr lang="en-US"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82397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8950"/>
            <a:ext cx="9144000" cy="5753950"/>
          </a:xfrm>
          <a:prstGeom prst="rect">
            <a:avLst/>
          </a:prstGeom>
        </p:spPr>
      </p:pic>
      <p:sp>
        <p:nvSpPr>
          <p:cNvPr id="5" name="TextBox 4"/>
          <p:cNvSpPr txBox="1"/>
          <p:nvPr/>
        </p:nvSpPr>
        <p:spPr>
          <a:xfrm>
            <a:off x="152400" y="5654842"/>
            <a:ext cx="8991600" cy="1015663"/>
          </a:xfrm>
          <a:prstGeom prst="rect">
            <a:avLst/>
          </a:prstGeom>
          <a:noFill/>
        </p:spPr>
        <p:txBody>
          <a:bodyPr wrap="square" rtlCol="0">
            <a:spAutoFit/>
          </a:bodyPr>
          <a:lstStyle/>
          <a:p>
            <a:r>
              <a:rPr lang="vi-VN" sz="2000" b="1" dirty="0" smtClean="0">
                <a:solidFill>
                  <a:srgbClr val="0000CC"/>
                </a:solidFill>
              </a:rPr>
              <a:t>Nếu </a:t>
            </a:r>
            <a:r>
              <a:rPr lang="vi-VN" sz="2000" b="1" dirty="0">
                <a:solidFill>
                  <a:srgbClr val="0000CC"/>
                </a:solidFill>
              </a:rPr>
              <a:t>không xem rác là nguồn tài nguyên có lợi để khai thác sử dụng </a:t>
            </a:r>
            <a:r>
              <a:rPr lang="vi-VN" sz="2000" b="1" dirty="0" smtClean="0">
                <a:solidFill>
                  <a:srgbClr val="0000CC"/>
                </a:solidFill>
              </a:rPr>
              <a:t>mà</a:t>
            </a:r>
            <a:r>
              <a:rPr lang="en-US" sz="2000" b="1" dirty="0" smtClean="0">
                <a:solidFill>
                  <a:srgbClr val="0000CC"/>
                </a:solidFill>
              </a:rPr>
              <a:t> </a:t>
            </a:r>
            <a:r>
              <a:rPr lang="vi-VN" sz="2000" b="1" dirty="0" smtClean="0">
                <a:solidFill>
                  <a:srgbClr val="0000CC"/>
                </a:solidFill>
              </a:rPr>
              <a:t>vứt </a:t>
            </a:r>
            <a:r>
              <a:rPr lang="vi-VN" sz="2000" b="1" dirty="0">
                <a:solidFill>
                  <a:srgbClr val="0000CC"/>
                </a:solidFill>
              </a:rPr>
              <a:t>rác bừa bãi thì rác sẽ gây tác hại rất lớn cho môi trường và ảnh hưởng </a:t>
            </a:r>
            <a:r>
              <a:rPr lang="vi-VN" sz="2000" b="1" dirty="0" smtClean="0">
                <a:solidFill>
                  <a:srgbClr val="0000CC"/>
                </a:solidFill>
              </a:rPr>
              <a:t>xấu</a:t>
            </a:r>
            <a:r>
              <a:rPr lang="en-US" sz="2000" b="1" dirty="0">
                <a:solidFill>
                  <a:srgbClr val="0000CC"/>
                </a:solidFill>
              </a:rPr>
              <a:t> </a:t>
            </a:r>
            <a:r>
              <a:rPr lang="vi-VN" sz="2000" b="1" dirty="0" smtClean="0">
                <a:solidFill>
                  <a:srgbClr val="0000CC"/>
                </a:solidFill>
              </a:rPr>
              <a:t>đến </a:t>
            </a:r>
            <a:r>
              <a:rPr lang="vi-VN" sz="2000" b="1" dirty="0">
                <a:solidFill>
                  <a:srgbClr val="0000CC"/>
                </a:solidFill>
              </a:rPr>
              <a:t>sức khoẻ con </a:t>
            </a:r>
            <a:r>
              <a:rPr lang="vi-VN" sz="2000" b="1" dirty="0" smtClean="0">
                <a:solidFill>
                  <a:srgbClr val="0000CC"/>
                </a:solidFill>
              </a:rPr>
              <a:t>người</a:t>
            </a:r>
            <a:endParaRPr lang="en-US" sz="2000" b="1" dirty="0" smtClean="0">
              <a:solidFill>
                <a:srgbClr val="0000CC"/>
              </a:solidFill>
            </a:endParaRPr>
          </a:p>
        </p:txBody>
      </p:sp>
    </p:spTree>
    <p:extLst>
      <p:ext uri="{BB962C8B-B14F-4D97-AF65-F5344CB8AC3E}">
        <p14:creationId xmlns:p14="http://schemas.microsoft.com/office/powerpoint/2010/main" val="171265015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6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plus(in)">
                                      <p:cBhvr>
                                        <p:cTn id="12" dur="1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1200"/>
            <a:ext cx="9144000" cy="4596979"/>
          </a:xfrm>
          <a:prstGeom prst="rect">
            <a:avLst/>
          </a:prstGeom>
        </p:spPr>
      </p:pic>
      <p:sp>
        <p:nvSpPr>
          <p:cNvPr id="4" name="Rectangle 3"/>
          <p:cNvSpPr/>
          <p:nvPr/>
        </p:nvSpPr>
        <p:spPr>
          <a:xfrm>
            <a:off x="0" y="0"/>
            <a:ext cx="8991600" cy="2203745"/>
          </a:xfrm>
          <a:prstGeom prst="rect">
            <a:avLst/>
          </a:prstGeom>
        </p:spPr>
        <p:txBody>
          <a:bodyPr wrap="square">
            <a:spAutoFit/>
          </a:bodyPr>
          <a:lstStyle/>
          <a:p>
            <a:pPr marL="457200" algn="ctr">
              <a:lnSpc>
                <a:spcPct val="107000"/>
              </a:lnSpc>
              <a:spcAft>
                <a:spcPts val="0"/>
              </a:spcAft>
            </a:pP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400" dirty="0">
                <a:solidFill>
                  <a:srgbClr val="0000CC"/>
                </a:solidFill>
                <a:latin typeface="Arial" panose="020B0604020202020204" pitchFamily="34" charset="0"/>
                <a:ea typeface="Calibri" panose="020F0502020204030204" pitchFamily="34" charset="0"/>
                <a:cs typeface="Arial" panose="020B0604020202020204" pitchFamily="34" charset="0"/>
              </a:rPr>
              <a:t>Thời gian để phân hủy:</a:t>
            </a:r>
          </a:p>
          <a:p>
            <a:pPr marL="174625" algn="just">
              <a:lnSpc>
                <a:spcPct val="107000"/>
              </a:lnSpc>
              <a:spcAft>
                <a:spcPts val="800"/>
              </a:spcAft>
            </a:pPr>
            <a:r>
              <a:rPr lang="en-US" sz="2000" dirty="0" smtClean="0">
                <a:solidFill>
                  <a:srgbClr val="0000CC"/>
                </a:solidFill>
                <a:latin typeface="Arial" panose="020B0604020202020204" pitchFamily="34" charset="0"/>
                <a:ea typeface="Calibri" panose="020F0502020204030204" pitchFamily="34" charset="0"/>
                <a:cs typeface="Arial" panose="020B0604020202020204" pitchFamily="34" charset="0"/>
              </a:rPr>
              <a:t>Rác thải nhựa cần rất nhiều thời gian để phân hủy như: Túi </a:t>
            </a:r>
            <a:r>
              <a:rPr lang="en-US" sz="2000" dirty="0">
                <a:solidFill>
                  <a:srgbClr val="0000CC"/>
                </a:solidFill>
                <a:latin typeface="Arial" panose="020B0604020202020204" pitchFamily="34" charset="0"/>
                <a:ea typeface="Calibri" panose="020F0502020204030204" pitchFamily="34" charset="0"/>
                <a:cs typeface="Arial" panose="020B0604020202020204" pitchFamily="34" charset="0"/>
              </a:rPr>
              <a:t>nhựa ít nhất là 100 năm; chai nhựa ít nhất là 200 năm. Thời gian để phân hủy hoàn toàn là 450 năm</a:t>
            </a:r>
            <a:r>
              <a:rPr lang="en-US" sz="2000" dirty="0" smtClean="0">
                <a:solidFill>
                  <a:srgbClr val="0000CC"/>
                </a:solidFill>
                <a:latin typeface="Arial" panose="020B0604020202020204" pitchFamily="34" charset="0"/>
                <a:ea typeface="Calibri" panose="020F0502020204030204" pitchFamily="34" charset="0"/>
                <a:cs typeface="Arial" panose="020B0604020202020204" pitchFamily="34" charset="0"/>
              </a:rPr>
              <a:t>.</a:t>
            </a:r>
            <a:r>
              <a:rPr lang="vi-VN" sz="2000" b="1" dirty="0">
                <a:solidFill>
                  <a:srgbClr val="0000CC"/>
                </a:solidFill>
                <a:latin typeface="Arial" panose="020B0604020202020204" pitchFamily="34" charset="0"/>
                <a:cs typeface="Arial" panose="020B0604020202020204" pitchFamily="34" charset="0"/>
              </a:rPr>
              <a:t> </a:t>
            </a:r>
            <a:r>
              <a:rPr lang="en-US" sz="2000" dirty="0" smtClean="0">
                <a:solidFill>
                  <a:srgbClr val="0000CC"/>
                </a:solidFill>
                <a:latin typeface="Arial" panose="020B0604020202020204" pitchFamily="34" charset="0"/>
                <a:cs typeface="Arial" panose="020B0604020202020204" pitchFamily="34" charset="0"/>
              </a:rPr>
              <a:t>Do đó </a:t>
            </a:r>
            <a:r>
              <a:rPr lang="vi-VN" sz="2000" dirty="0" smtClean="0">
                <a:solidFill>
                  <a:srgbClr val="0000CC"/>
                </a:solidFill>
                <a:latin typeface="Arial" panose="020B0604020202020204" pitchFamily="34" charset="0"/>
                <a:cs typeface="Arial" panose="020B0604020202020204" pitchFamily="34" charset="0"/>
              </a:rPr>
              <a:t>rác </a:t>
            </a:r>
            <a:r>
              <a:rPr lang="vi-VN" sz="2000" dirty="0">
                <a:solidFill>
                  <a:srgbClr val="0000CC"/>
                </a:solidFill>
                <a:latin typeface="Arial" panose="020B0604020202020204" pitchFamily="34" charset="0"/>
                <a:cs typeface="Arial" panose="020B0604020202020204" pitchFamily="34" charset="0"/>
              </a:rPr>
              <a:t>thải nhựa không chỉ gây thiệt hại về môi trường, mà còn gây tổn thất lớn cho cả kinh </a:t>
            </a:r>
            <a:r>
              <a:rPr lang="vi-VN" sz="2000" dirty="0" smtClean="0">
                <a:solidFill>
                  <a:srgbClr val="0000CC"/>
                </a:solidFill>
                <a:latin typeface="Arial" panose="020B0604020202020204" pitchFamily="34" charset="0"/>
                <a:cs typeface="Arial" panose="020B0604020202020204" pitchFamily="34" charset="0"/>
              </a:rPr>
              <a:t>tế</a:t>
            </a:r>
            <a:r>
              <a:rPr lang="en-US" sz="2000" dirty="0" smtClean="0">
                <a:solidFill>
                  <a:srgbClr val="0000CC"/>
                </a:solidFill>
                <a:latin typeface="Arial" panose="020B0604020202020204" pitchFamily="34" charset="0"/>
                <a:cs typeface="Arial" panose="020B0604020202020204" pitchFamily="34" charset="0"/>
              </a:rPr>
              <a:t>.</a:t>
            </a:r>
            <a:endParaRPr lang="en-US" sz="2000" dirty="0">
              <a:solidFill>
                <a:srgbClr val="0000CC"/>
              </a:solidFill>
              <a:latin typeface="Arial" panose="020B0604020202020204" pitchFamily="34" charset="0"/>
              <a:cs typeface="Arial" panose="020B0604020202020204" pitchFamily="34" charset="0"/>
            </a:endParaRPr>
          </a:p>
          <a:p>
            <a:pPr marL="457200" algn="just">
              <a:lnSpc>
                <a:spcPct val="107000"/>
              </a:lnSpc>
              <a:spcAft>
                <a:spcPts val="800"/>
              </a:spcAft>
            </a:pPr>
            <a:endParaRPr lang="en-US"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0675958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457200"/>
          </a:xfrm>
        </p:spPr>
        <p:txBody>
          <a:bodyPr>
            <a:normAutofit fontScale="90000"/>
          </a:bodyPr>
          <a:lstStyle/>
          <a:p>
            <a:pPr algn="ctr"/>
            <a:r>
              <a:rPr lang="en-US" dirty="0"/>
              <a:t> </a:t>
            </a:r>
            <a:r>
              <a:rPr lang="en-US" dirty="0" smtClean="0"/>
              <a:t/>
            </a:r>
            <a:br>
              <a:rPr lang="en-US" dirty="0" smtClean="0"/>
            </a:br>
            <a:r>
              <a:rPr lang="en-US" sz="3100" b="1" dirty="0" smtClean="0">
                <a:solidFill>
                  <a:srgbClr val="0000CC"/>
                </a:solidFill>
                <a:latin typeface="Arial" panose="020B0604020202020204" pitchFamily="34" charset="0"/>
                <a:cs typeface="Arial" panose="020B0604020202020204" pitchFamily="34" charset="0"/>
              </a:rPr>
              <a:t>Ảnh </a:t>
            </a:r>
            <a:r>
              <a:rPr lang="en-US" sz="3100" b="1" dirty="0">
                <a:solidFill>
                  <a:srgbClr val="0000CC"/>
                </a:solidFill>
                <a:latin typeface="Arial" panose="020B0604020202020204" pitchFamily="34" charset="0"/>
                <a:cs typeface="Arial" panose="020B0604020202020204" pitchFamily="34" charset="0"/>
              </a:rPr>
              <a:t>hưởng xấu đến sức khỏe:</a:t>
            </a:r>
            <a:br>
              <a:rPr lang="en-US" sz="3100" b="1" dirty="0">
                <a:solidFill>
                  <a:srgbClr val="0000CC"/>
                </a:solidFill>
                <a:latin typeface="Arial" panose="020B0604020202020204" pitchFamily="34" charset="0"/>
                <a:cs typeface="Arial" panose="020B0604020202020204" pitchFamily="34" charset="0"/>
              </a:rPr>
            </a:br>
            <a:endParaRPr lang="en-US" sz="3100" b="1" dirty="0">
              <a:solidFill>
                <a:srgbClr val="0000CC"/>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399" y="457201"/>
            <a:ext cx="8839201" cy="1447799"/>
          </a:xfrm>
        </p:spPr>
        <p:txBody>
          <a:bodyPr>
            <a:normAutofit lnSpcReduction="10000"/>
          </a:bodyPr>
          <a:lstStyle/>
          <a:p>
            <a:pPr marL="0" indent="0" algn="just">
              <a:buNone/>
            </a:pPr>
            <a:r>
              <a:rPr lang="en-US" dirty="0" smtClean="0">
                <a:solidFill>
                  <a:srgbClr val="0000CC"/>
                </a:solidFill>
                <a:latin typeface="Arial" panose="020B0604020202020204" pitchFamily="34" charset="0"/>
                <a:cs typeface="Arial" panose="020B0604020202020204" pitchFamily="34" charset="0"/>
              </a:rPr>
              <a:t>Nhựa </a:t>
            </a:r>
            <a:r>
              <a:rPr lang="en-US" dirty="0">
                <a:solidFill>
                  <a:srgbClr val="0000CC"/>
                </a:solidFill>
                <a:latin typeface="Arial" panose="020B0604020202020204" pitchFamily="34" charset="0"/>
                <a:cs typeface="Arial" panose="020B0604020202020204" pitchFamily="34" charset="0"/>
              </a:rPr>
              <a:t>sẽ dễ dàng tan chảy trong khoảng nhiệt độ từ 70 – 800 độ C và hòa vào thực phẩm, đi vào cơ thể của bạn. Những chất độc đó tích lũy lâu ngày sẽ gây ra các bệnh vô cùng nguy hiểm. Đặc biệt, trong nhựa có chứa một chất độc hại là DOP. Chất độc này có thể gây ảnh hưởng giới tính ở các bé nào và gây vô sinh ở các bé gái.</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6" y="1905000"/>
            <a:ext cx="9133114" cy="4952999"/>
          </a:xfrm>
          <a:prstGeom prst="rect">
            <a:avLst/>
          </a:prstGeom>
        </p:spPr>
      </p:pic>
    </p:spTree>
    <p:extLst>
      <p:ext uri="{BB962C8B-B14F-4D97-AF65-F5344CB8AC3E}">
        <p14:creationId xmlns:p14="http://schemas.microsoft.com/office/powerpoint/2010/main" val="1176039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886700" cy="544286"/>
          </a:xfrm>
        </p:spPr>
        <p:txBody>
          <a:bodyPr>
            <a:normAutofit fontScale="90000"/>
          </a:bodyPr>
          <a:lstStyle/>
          <a:p>
            <a:pPr algn="ctr"/>
            <a:r>
              <a:rPr lang="en-US" dirty="0" smtClean="0"/>
              <a:t/>
            </a:r>
            <a:br>
              <a:rPr lang="en-US" dirty="0" smtClean="0"/>
            </a:br>
            <a:r>
              <a:rPr lang="en-US" b="1" dirty="0" smtClean="0">
                <a:solidFill>
                  <a:srgbClr val="0000CC"/>
                </a:solidFill>
                <a:latin typeface="Arial" panose="020B0604020202020204" pitchFamily="34" charset="0"/>
                <a:cs typeface="Arial" panose="020B0604020202020204" pitchFamily="34" charset="0"/>
              </a:rPr>
              <a:t>Tác </a:t>
            </a:r>
            <a:r>
              <a:rPr lang="en-US" b="1" dirty="0">
                <a:solidFill>
                  <a:srgbClr val="0000CC"/>
                </a:solidFill>
                <a:latin typeface="Arial" panose="020B0604020202020204" pitchFamily="34" charset="0"/>
                <a:cs typeface="Arial" panose="020B0604020202020204" pitchFamily="34" charset="0"/>
              </a:rPr>
              <a:t>động tiêu cực đến môi trường</a:t>
            </a:r>
            <a:br>
              <a:rPr lang="en-US" b="1" dirty="0">
                <a:solidFill>
                  <a:srgbClr val="0000CC"/>
                </a:solidFill>
                <a:latin typeface="Arial" panose="020B0604020202020204" pitchFamily="34" charset="0"/>
                <a:cs typeface="Arial" panose="020B0604020202020204" pitchFamily="34" charset="0"/>
              </a:rPr>
            </a:br>
            <a:endParaRPr lang="en-US" b="1" dirty="0">
              <a:solidFill>
                <a:srgbClr val="0000CC"/>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3400" y="1676400"/>
            <a:ext cx="8077200" cy="4191000"/>
          </a:xfrm>
        </p:spPr>
        <p:txBody>
          <a:bodyPr>
            <a:normAutofit/>
          </a:bodyPr>
          <a:lstStyle/>
          <a:p>
            <a:pPr marL="0" indent="0" algn="just" fontAlgn="t">
              <a:buNone/>
            </a:pPr>
            <a:r>
              <a:rPr lang="en-US" sz="2800" dirty="0" smtClean="0">
                <a:solidFill>
                  <a:srgbClr val="0000CC"/>
                </a:solidFill>
                <a:latin typeface="Arial" panose="020B0604020202020204" pitchFamily="34" charset="0"/>
                <a:cs typeface="Arial" panose="020B0604020202020204" pitchFamily="34" charset="0"/>
              </a:rPr>
              <a:t>Việt </a:t>
            </a:r>
            <a:r>
              <a:rPr lang="en-US" sz="2800" dirty="0">
                <a:solidFill>
                  <a:srgbClr val="0000CC"/>
                </a:solidFill>
                <a:latin typeface="Arial" panose="020B0604020202020204" pitchFamily="34" charset="0"/>
                <a:cs typeface="Arial" panose="020B0604020202020204" pitchFamily="34" charset="0"/>
              </a:rPr>
              <a:t>Nam ta có hơn 10 triệu người thì chúng ta hằng ngày thải ra môi trường bao nhiêu rác thải nhựa? Cũng tương tự như thế, những vật dụng nhựa nhỏ bé như ống hút nhựa, sau mỗi lần uống nước bạn vứt đi, khi thống kê lại sẽ là một con số khổng lồ bạn không thế tin được. Và còn </a:t>
            </a:r>
            <a:r>
              <a:rPr lang="en-US" sz="2800" dirty="0" err="1">
                <a:solidFill>
                  <a:srgbClr val="0000CC"/>
                </a:solidFill>
                <a:latin typeface="Arial" panose="020B0604020202020204" pitchFamily="34" charset="0"/>
                <a:cs typeface="Arial" panose="020B0604020202020204" pitchFamily="34" charset="0"/>
              </a:rPr>
              <a:t>tỷ</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tỷ</a:t>
            </a:r>
            <a:r>
              <a:rPr lang="en-US" sz="2800" dirty="0">
                <a:solidFill>
                  <a:srgbClr val="0000CC"/>
                </a:solidFill>
                <a:latin typeface="Arial" panose="020B0604020202020204" pitchFamily="34" charset="0"/>
                <a:cs typeface="Arial" panose="020B0604020202020204" pitchFamily="34" charset="0"/>
              </a:rPr>
              <a:t> những loại rác thải nhựa khác đang đe dọa môi trường sống chúng ta từng phút từng giây.</a:t>
            </a:r>
          </a:p>
          <a:p>
            <a:pPr algn="just"/>
            <a:endParaRPr lang="en-US" sz="2800"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3864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9144001" cy="5656997"/>
          </a:xfrm>
          <a:prstGeom prst="rect">
            <a:avLst/>
          </a:prstGeom>
        </p:spPr>
      </p:pic>
      <p:sp>
        <p:nvSpPr>
          <p:cNvPr id="3" name="Content Placeholder 2"/>
          <p:cNvSpPr>
            <a:spLocks noGrp="1"/>
          </p:cNvSpPr>
          <p:nvPr>
            <p:ph idx="1"/>
          </p:nvPr>
        </p:nvSpPr>
        <p:spPr>
          <a:xfrm>
            <a:off x="-2" y="5943600"/>
            <a:ext cx="9144001" cy="914400"/>
          </a:xfrm>
        </p:spPr>
        <p:txBody>
          <a:bodyPr>
            <a:normAutofit/>
          </a:bodyPr>
          <a:lstStyle/>
          <a:p>
            <a:pPr marL="0" indent="0" algn="ctr">
              <a:buNone/>
            </a:pPr>
            <a:r>
              <a:rPr lang="en-US" sz="2800" b="1" dirty="0" smtClean="0">
                <a:solidFill>
                  <a:srgbClr val="0000CC"/>
                </a:solidFill>
                <a:latin typeface="Arial" panose="020B0604020202020204" pitchFamily="34" charset="0"/>
                <a:cs typeface="Arial" panose="020B0604020202020204" pitchFamily="34" charset="0"/>
              </a:rPr>
              <a:t>Ô nhiễm nguồn nước.</a:t>
            </a:r>
            <a:endParaRPr lang="en-US" sz="2800"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3516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800" fill="hold"/>
                                        <p:tgtEl>
                                          <p:spTgt spid="4"/>
                                        </p:tgtEl>
                                        <p:attrNameLst>
                                          <p:attrName>ppt_w</p:attrName>
                                        </p:attrNameLst>
                                      </p:cBhvr>
                                      <p:tavLst>
                                        <p:tav tm="0">
                                          <p:val>
                                            <p:fltVal val="0"/>
                                          </p:val>
                                        </p:tav>
                                        <p:tav tm="100000">
                                          <p:val>
                                            <p:strVal val="#ppt_w"/>
                                          </p:val>
                                        </p:tav>
                                      </p:tavLst>
                                    </p:anim>
                                    <p:anim calcmode="lin" valueType="num">
                                      <p:cBhvr>
                                        <p:cTn id="8" dur="1800" fill="hold"/>
                                        <p:tgtEl>
                                          <p:spTgt spid="4"/>
                                        </p:tgtEl>
                                        <p:attrNameLst>
                                          <p:attrName>ppt_h</p:attrName>
                                        </p:attrNameLst>
                                      </p:cBhvr>
                                      <p:tavLst>
                                        <p:tav tm="0">
                                          <p:val>
                                            <p:fltVal val="0"/>
                                          </p:val>
                                        </p:tav>
                                        <p:tav tm="100000">
                                          <p:val>
                                            <p:strVal val="#ppt_h"/>
                                          </p:val>
                                        </p:tav>
                                      </p:tavLst>
                                    </p:anim>
                                    <p:anim calcmode="lin" valueType="num">
                                      <p:cBhvr>
                                        <p:cTn id="9" dur="1800" fill="hold"/>
                                        <p:tgtEl>
                                          <p:spTgt spid="4"/>
                                        </p:tgtEl>
                                        <p:attrNameLst>
                                          <p:attrName>style.rotation</p:attrName>
                                        </p:attrNameLst>
                                      </p:cBhvr>
                                      <p:tavLst>
                                        <p:tav tm="0">
                                          <p:val>
                                            <p:fltVal val="90"/>
                                          </p:val>
                                        </p:tav>
                                        <p:tav tm="100000">
                                          <p:val>
                                            <p:fltVal val="0"/>
                                          </p:val>
                                        </p:tav>
                                      </p:tavLst>
                                    </p:anim>
                                    <p:animEffect transition="in" filter="fade">
                                      <p:cBhvr>
                                        <p:cTn id="10" dur="18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18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5805" y="5105400"/>
            <a:ext cx="8852389" cy="1877437"/>
          </a:xfrm>
          <a:prstGeom prst="rect">
            <a:avLst/>
          </a:prstGeom>
          <a:noFill/>
        </p:spPr>
        <p:txBody>
          <a:bodyPr wrap="square" rtlCol="0">
            <a:spAutoFit/>
          </a:bodyPr>
          <a:lstStyle/>
          <a:p>
            <a:pPr algn="just"/>
            <a:endParaRPr lang="en-US" sz="2000" b="1" dirty="0" smtClean="0">
              <a:solidFill>
                <a:srgbClr val="0000CC"/>
              </a:solidFill>
              <a:latin typeface="Arial" panose="020B0604020202020204" pitchFamily="34" charset="0"/>
              <a:cs typeface="Arial" panose="020B0604020202020204" pitchFamily="34" charset="0"/>
            </a:endParaRPr>
          </a:p>
          <a:p>
            <a:pPr algn="just"/>
            <a:r>
              <a:rPr lang="vi-VN" sz="2000" b="1" dirty="0" smtClean="0">
                <a:solidFill>
                  <a:srgbClr val="0000CC"/>
                </a:solidFill>
                <a:latin typeface="Arial" panose="020B0604020202020204" pitchFamily="34" charset="0"/>
                <a:cs typeface="Arial" panose="020B0604020202020204" pitchFamily="34" charset="0"/>
              </a:rPr>
              <a:t>Các vật dụng khó phân huỷ không dùng được nữa mà thải bừa bãi ra</a:t>
            </a:r>
            <a:endParaRPr lang="en-US" sz="2000" b="1" dirty="0" smtClean="0">
              <a:solidFill>
                <a:srgbClr val="0000CC"/>
              </a:solidFill>
              <a:latin typeface="Arial" panose="020B0604020202020204" pitchFamily="34" charset="0"/>
              <a:cs typeface="Arial" panose="020B0604020202020204" pitchFamily="34" charset="0"/>
            </a:endParaRPr>
          </a:p>
          <a:p>
            <a:pPr algn="just"/>
            <a:r>
              <a:rPr lang="vi-VN" sz="2000" b="1" dirty="0" smtClean="0">
                <a:solidFill>
                  <a:srgbClr val="0000CC"/>
                </a:solidFill>
                <a:latin typeface="Arial" panose="020B0604020202020204" pitchFamily="34" charset="0"/>
                <a:cs typeface="Arial" panose="020B0604020202020204" pitchFamily="34" charset="0"/>
              </a:rPr>
              <a:t>xung quanh thì môi trường ngày càng chứa nhiều loại vật gây chật chội, mất</a:t>
            </a:r>
            <a:r>
              <a:rPr lang="en-US" sz="2000" b="1" dirty="0" smtClean="0">
                <a:solidFill>
                  <a:srgbClr val="0000CC"/>
                </a:solidFill>
                <a:latin typeface="Arial" panose="020B0604020202020204" pitchFamily="34" charset="0"/>
                <a:cs typeface="Arial" panose="020B0604020202020204" pitchFamily="34" charset="0"/>
              </a:rPr>
              <a:t> </a:t>
            </a:r>
            <a:r>
              <a:rPr lang="vi-VN" sz="2000" b="1" dirty="0" smtClean="0">
                <a:solidFill>
                  <a:srgbClr val="0000CC"/>
                </a:solidFill>
                <a:latin typeface="Arial" panose="020B0604020202020204" pitchFamily="34" charset="0"/>
                <a:cs typeface="Arial" panose="020B0604020202020204" pitchFamily="34" charset="0"/>
              </a:rPr>
              <a:t>vệ sinh và mất mỹ quan, tạo cơ hội cho các loài nấm và vi khuẩn, côn trùng</a:t>
            </a:r>
            <a:r>
              <a:rPr lang="en-US" sz="2000" b="1" dirty="0" smtClean="0">
                <a:solidFill>
                  <a:srgbClr val="0000CC"/>
                </a:solidFill>
                <a:latin typeface="Arial" panose="020B0604020202020204" pitchFamily="34" charset="0"/>
                <a:cs typeface="Arial" panose="020B0604020202020204" pitchFamily="34" charset="0"/>
              </a:rPr>
              <a:t> </a:t>
            </a:r>
            <a:r>
              <a:rPr lang="vi-VN" sz="2000" b="1" dirty="0" smtClean="0">
                <a:solidFill>
                  <a:srgbClr val="0000CC"/>
                </a:solidFill>
                <a:latin typeface="Arial" panose="020B0604020202020204" pitchFamily="34" charset="0"/>
                <a:cs typeface="Arial" panose="020B0604020202020204" pitchFamily="34" charset="0"/>
              </a:rPr>
              <a:t>độc hại phát triển gây độc hại cho </a:t>
            </a:r>
            <a:r>
              <a:rPr lang="en-US" sz="2000" b="1" dirty="0" smtClean="0">
                <a:solidFill>
                  <a:srgbClr val="0000CC"/>
                </a:solidFill>
                <a:latin typeface="Arial" panose="020B0604020202020204" pitchFamily="34" charset="0"/>
                <a:cs typeface="Arial" panose="020B0604020202020204" pitchFamily="34" charset="0"/>
              </a:rPr>
              <a:t>sinh vật sống</a:t>
            </a:r>
            <a:r>
              <a:rPr lang="vi-VN" sz="2000" b="1" dirty="0" smtClean="0">
                <a:solidFill>
                  <a:srgbClr val="0000CC"/>
                </a:solidFill>
                <a:latin typeface="Arial" panose="020B0604020202020204" pitchFamily="34" charset="0"/>
                <a:cs typeface="Arial" panose="020B0604020202020204" pitchFamily="34" charset="0"/>
              </a:rPr>
              <a:t>.</a:t>
            </a:r>
            <a:endParaRPr lang="en-US" sz="2000" b="1" dirty="0" smtClean="0">
              <a:solidFill>
                <a:srgbClr val="0000CC"/>
              </a:solidFill>
              <a:latin typeface="Arial" panose="020B0604020202020204" pitchFamily="34" charset="0"/>
              <a:cs typeface="Arial" panose="020B0604020202020204" pitchFamily="34" charset="0"/>
            </a:endParaRPr>
          </a:p>
          <a:p>
            <a:endParaRPr lang="en-US" sz="1600" dirty="0">
              <a:solidFill>
                <a:srgbClr val="FF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5399"/>
            <a:ext cx="9144000" cy="5232401"/>
          </a:xfrm>
          <a:prstGeom prst="rect">
            <a:avLst/>
          </a:prstGeom>
        </p:spPr>
      </p:pic>
    </p:spTree>
    <p:extLst>
      <p:ext uri="{BB962C8B-B14F-4D97-AF65-F5344CB8AC3E}">
        <p14:creationId xmlns:p14="http://schemas.microsoft.com/office/powerpoint/2010/main" val="169713054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143000"/>
            <a:ext cx="7467600" cy="4351338"/>
          </a:xfrm>
        </p:spPr>
        <p:txBody>
          <a:bodyPr/>
          <a:lstStyle/>
          <a:p>
            <a:pPr marL="0" indent="0">
              <a:buNone/>
            </a:pPr>
            <a:endParaRPr lang="en-US" sz="2800" b="1" dirty="0" smtClean="0">
              <a:solidFill>
                <a:srgbClr val="0000CC"/>
              </a:solidFill>
              <a:latin typeface="Arial" panose="020B0604020202020204" pitchFamily="34" charset="0"/>
              <a:cs typeface="Arial" panose="020B0604020202020204" pitchFamily="34" charset="0"/>
            </a:endParaRPr>
          </a:p>
          <a:p>
            <a:pPr marL="0" indent="0">
              <a:lnSpc>
                <a:spcPct val="150000"/>
              </a:lnSpc>
              <a:buNone/>
            </a:pPr>
            <a:r>
              <a:rPr lang="en-US" sz="3200" b="1" dirty="0" smtClean="0">
                <a:solidFill>
                  <a:srgbClr val="0000CC"/>
                </a:solidFill>
                <a:latin typeface="Arial" panose="020B0604020202020204" pitchFamily="34" charset="0"/>
                <a:cs typeface="Arial" panose="020B0604020202020204" pitchFamily="34" charset="0"/>
              </a:rPr>
              <a:t>Rác</a:t>
            </a:r>
            <a:r>
              <a:rPr lang="en-US" sz="3200" b="1" dirty="0">
                <a:solidFill>
                  <a:srgbClr val="0000CC"/>
                </a:solidFill>
                <a:latin typeface="Arial" panose="020B0604020202020204" pitchFamily="34" charset="0"/>
                <a:cs typeface="Arial" panose="020B0604020202020204" pitchFamily="34" charset="0"/>
              </a:rPr>
              <a:t>, như chúng ta đã biết, nó được phân ra thành rất nhiều </a:t>
            </a:r>
            <a:r>
              <a:rPr lang="en-US" sz="3200" b="1" dirty="0" smtClean="0">
                <a:solidFill>
                  <a:srgbClr val="0000CC"/>
                </a:solidFill>
                <a:latin typeface="Arial" panose="020B0604020202020204" pitchFamily="34" charset="0"/>
                <a:cs typeface="Arial" panose="020B0604020202020204" pitchFamily="34" charset="0"/>
              </a:rPr>
              <a:t>loại.</a:t>
            </a:r>
            <a:endParaRPr lang="en-US" sz="3200" dirty="0"/>
          </a:p>
        </p:txBody>
      </p:sp>
    </p:spTree>
    <p:extLst>
      <p:ext uri="{BB962C8B-B14F-4D97-AF65-F5344CB8AC3E}">
        <p14:creationId xmlns:p14="http://schemas.microsoft.com/office/powerpoint/2010/main" val="2504221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610600" cy="5113338"/>
          </a:xfrm>
        </p:spPr>
        <p:txBody>
          <a:bodyPr>
            <a:normAutofit/>
          </a:bodyPr>
          <a:lstStyle/>
          <a:p>
            <a:pPr marL="0" indent="0" algn="just" fontAlgn="t">
              <a:buNone/>
            </a:pPr>
            <a:r>
              <a:rPr lang="en-US" sz="2800" dirty="0" smtClean="0">
                <a:solidFill>
                  <a:srgbClr val="0000CC"/>
                </a:solidFill>
                <a:latin typeface="Arial" panose="020B0604020202020204" pitchFamily="34" charset="0"/>
                <a:cs typeface="Arial" panose="020B0604020202020204" pitchFamily="34" charset="0"/>
              </a:rPr>
              <a:t>Sau </a:t>
            </a:r>
            <a:r>
              <a:rPr lang="en-US" sz="2800" dirty="0">
                <a:solidFill>
                  <a:srgbClr val="0000CC"/>
                </a:solidFill>
                <a:latin typeface="Arial" panose="020B0604020202020204" pitchFamily="34" charset="0"/>
                <a:cs typeface="Arial" panose="020B0604020202020204" pitchFamily="34" charset="0"/>
              </a:rPr>
              <a:t>khi bị vứt ra ngoài thiên nhiên, nhựa sẽ mất một khoảng thời gian cực kỳ lâu để tiêu hủy. Các sản phẩm từ nhựa sẽ tách dần ra thành các hạt nhỏ chứ không hề tiêu biến hết. Những hạt nhỏ ly ti đó có thể ngấm vào đất đi vào các mạch nước ngầm. Ngoài ra, nhựa còn lẫn vào nước, ngăn chặn khí oxy làm cho các sinh vật dưới nước không thể hô hấp được. Hoặc chúng có thể bị các sinh vật như cá nuốt vào và có rất nhiều khả năng con người sẽ ăn nhầm phải và nhiễm độc.</a:t>
            </a:r>
          </a:p>
          <a:p>
            <a:pPr marL="0" indent="0" algn="just">
              <a:buNone/>
            </a:pPr>
            <a:endParaRPr lang="en-US"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65187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5105400"/>
          </a:xfrm>
          <a:prstGeom prst="rect">
            <a:avLst/>
          </a:prstGeom>
        </p:spPr>
      </p:pic>
      <p:sp>
        <p:nvSpPr>
          <p:cNvPr id="4" name="Rectangle 3"/>
          <p:cNvSpPr/>
          <p:nvPr/>
        </p:nvSpPr>
        <p:spPr>
          <a:xfrm>
            <a:off x="152400" y="5257800"/>
            <a:ext cx="8839200" cy="1446550"/>
          </a:xfrm>
          <a:prstGeom prst="rect">
            <a:avLst/>
          </a:prstGeom>
        </p:spPr>
        <p:txBody>
          <a:bodyPr wrap="square">
            <a:spAutoFit/>
          </a:bodyPr>
          <a:lstStyle/>
          <a:p>
            <a:pPr algn="just"/>
            <a:r>
              <a:rPr lang="en-US" sz="2200" b="1" dirty="0" smtClean="0">
                <a:solidFill>
                  <a:srgbClr val="0000CC"/>
                </a:solidFill>
                <a:latin typeface="Arial" panose="020B0604020202020204" pitchFamily="34" charset="0"/>
                <a:cs typeface="Arial" panose="020B0604020202020204" pitchFamily="34" charset="0"/>
              </a:rPr>
              <a:t>Đây cũng là </a:t>
            </a:r>
            <a:r>
              <a:rPr lang="vi-VN" sz="2200" b="1" dirty="0" smtClean="0">
                <a:solidFill>
                  <a:srgbClr val="0000CC"/>
                </a:solidFill>
                <a:latin typeface="Arial" panose="020B0604020202020204" pitchFamily="34" charset="0"/>
                <a:cs typeface="Arial" panose="020B0604020202020204" pitchFamily="34" charset="0"/>
              </a:rPr>
              <a:t>nguyên </a:t>
            </a:r>
            <a:r>
              <a:rPr lang="vi-VN" sz="2200" b="1" dirty="0">
                <a:solidFill>
                  <a:srgbClr val="0000CC"/>
                </a:solidFill>
                <a:latin typeface="Arial" panose="020B0604020202020204" pitchFamily="34" charset="0"/>
                <a:cs typeface="Arial" panose="020B0604020202020204" pitchFamily="34" charset="0"/>
              </a:rPr>
              <a:t>nhân tuyệt chủng của một số loài động vật </a:t>
            </a:r>
            <a:r>
              <a:rPr lang="vi-VN" sz="2200" b="1" dirty="0" smtClean="0">
                <a:solidFill>
                  <a:srgbClr val="0000CC"/>
                </a:solidFill>
                <a:latin typeface="Arial" panose="020B0604020202020204" pitchFamily="34" charset="0"/>
                <a:cs typeface="Arial" panose="020B0604020202020204" pitchFamily="34" charset="0"/>
              </a:rPr>
              <a:t>biển</a:t>
            </a:r>
            <a:r>
              <a:rPr lang="en-US" sz="2200" b="1" dirty="0" smtClean="0">
                <a:solidFill>
                  <a:srgbClr val="0000CC"/>
                </a:solidFill>
                <a:latin typeface="Arial" panose="020B0604020202020204" pitchFamily="34" charset="0"/>
                <a:cs typeface="Arial" panose="020B0604020202020204" pitchFamily="34" charset="0"/>
              </a:rPr>
              <a:t>, </a:t>
            </a:r>
            <a:r>
              <a:rPr lang="en-US" sz="2200" b="1" dirty="0">
                <a:solidFill>
                  <a:srgbClr val="0000CC"/>
                </a:solidFill>
                <a:latin typeface="Arial" panose="020B0604020202020204" pitchFamily="34" charset="0"/>
                <a:cs typeface="Arial" panose="020B0604020202020204" pitchFamily="34" charset="0"/>
              </a:rPr>
              <a:t>r</a:t>
            </a:r>
            <a:r>
              <a:rPr lang="vi-VN" sz="2200" b="1" dirty="0" smtClean="0">
                <a:solidFill>
                  <a:srgbClr val="0000CC"/>
                </a:solidFill>
                <a:latin typeface="Arial" panose="020B0604020202020204" pitchFamily="34" charset="0"/>
                <a:cs typeface="Arial" panose="020B0604020202020204" pitchFamily="34" charset="0"/>
              </a:rPr>
              <a:t>ác </a:t>
            </a:r>
            <a:r>
              <a:rPr lang="vi-VN" sz="2200" b="1" dirty="0">
                <a:solidFill>
                  <a:srgbClr val="0000CC"/>
                </a:solidFill>
                <a:latin typeface="Arial" panose="020B0604020202020204" pitchFamily="34" charset="0"/>
                <a:cs typeface="Arial" panose="020B0604020202020204" pitchFamily="34" charset="0"/>
              </a:rPr>
              <a:t>thải </a:t>
            </a:r>
            <a:r>
              <a:rPr lang="vi-VN" sz="2200" b="1" dirty="0" smtClean="0">
                <a:solidFill>
                  <a:srgbClr val="0000CC"/>
                </a:solidFill>
                <a:latin typeface="Arial" panose="020B0604020202020204" pitchFamily="34" charset="0"/>
                <a:cs typeface="Arial" panose="020B0604020202020204" pitchFamily="34" charset="0"/>
              </a:rPr>
              <a:t>nhựa</a:t>
            </a:r>
            <a:r>
              <a:rPr lang="en-US" sz="2200" b="1" dirty="0" smtClean="0">
                <a:solidFill>
                  <a:srgbClr val="0000CC"/>
                </a:solidFill>
                <a:latin typeface="Arial" panose="020B0604020202020204" pitchFamily="34" charset="0"/>
                <a:cs typeface="Arial" panose="020B0604020202020204" pitchFamily="34" charset="0"/>
              </a:rPr>
              <a:t> </a:t>
            </a:r>
            <a:r>
              <a:rPr lang="vi-VN" sz="2200" b="1" dirty="0" smtClean="0">
                <a:solidFill>
                  <a:srgbClr val="0000CC"/>
                </a:solidFill>
                <a:latin typeface="Arial" panose="020B0604020202020204" pitchFamily="34" charset="0"/>
                <a:cs typeface="Arial" panose="020B0604020202020204" pitchFamily="34" charset="0"/>
              </a:rPr>
              <a:t>hiểm </a:t>
            </a:r>
            <a:r>
              <a:rPr lang="vi-VN" sz="2200" b="1" dirty="0">
                <a:solidFill>
                  <a:srgbClr val="0000CC"/>
                </a:solidFill>
                <a:latin typeface="Arial" panose="020B0604020202020204" pitchFamily="34" charset="0"/>
                <a:cs typeface="Arial" panose="020B0604020202020204" pitchFamily="34" charset="0"/>
              </a:rPr>
              <a:t>họa cho đại </a:t>
            </a:r>
            <a:r>
              <a:rPr lang="vi-VN" sz="2200" b="1" dirty="0" smtClean="0">
                <a:solidFill>
                  <a:srgbClr val="0000CC"/>
                </a:solidFill>
                <a:latin typeface="Arial" panose="020B0604020202020204" pitchFamily="34" charset="0"/>
                <a:cs typeface="Arial" panose="020B0604020202020204" pitchFamily="34" charset="0"/>
              </a:rPr>
              <a:t>dương</a:t>
            </a:r>
            <a:r>
              <a:rPr lang="en-US" sz="2200" b="1" dirty="0" smtClean="0">
                <a:solidFill>
                  <a:srgbClr val="0000CC"/>
                </a:solidFill>
                <a:latin typeface="Arial" panose="020B0604020202020204" pitchFamily="34" charset="0"/>
                <a:cs typeface="Arial" panose="020B0604020202020204" pitchFamily="34" charset="0"/>
              </a:rPr>
              <a:t>. </a:t>
            </a:r>
            <a:r>
              <a:rPr lang="vi-VN" sz="2200" b="1" dirty="0" smtClean="0">
                <a:solidFill>
                  <a:srgbClr val="0000CC"/>
                </a:solidFill>
                <a:latin typeface="Arial" panose="020B0604020202020204" pitchFamily="34" charset="0"/>
                <a:cs typeface="Arial" panose="020B0604020202020204" pitchFamily="34" charset="0"/>
              </a:rPr>
              <a:t>Nguồn </a:t>
            </a:r>
            <a:r>
              <a:rPr lang="vi-VN" sz="2200" b="1" dirty="0">
                <a:solidFill>
                  <a:srgbClr val="0000CC"/>
                </a:solidFill>
                <a:latin typeface="Arial" panose="020B0604020202020204" pitchFamily="34" charset="0"/>
                <a:cs typeface="Arial" panose="020B0604020202020204" pitchFamily="34" charset="0"/>
              </a:rPr>
              <a:t>rác thải chủ yếu đổ ra biển đó là rác thải sinh hoạt của ngư dân và </a:t>
            </a:r>
            <a:r>
              <a:rPr lang="vi-VN" sz="2200" b="1" dirty="0" smtClean="0">
                <a:solidFill>
                  <a:srgbClr val="0000CC"/>
                </a:solidFill>
                <a:latin typeface="Arial" panose="020B0604020202020204" pitchFamily="34" charset="0"/>
                <a:cs typeface="Arial" panose="020B0604020202020204" pitchFamily="34" charset="0"/>
              </a:rPr>
              <a:t>các</a:t>
            </a:r>
            <a:r>
              <a:rPr lang="en-US" sz="2200" b="1" dirty="0" smtClean="0">
                <a:solidFill>
                  <a:srgbClr val="0000CC"/>
                </a:solidFill>
                <a:latin typeface="Arial" panose="020B0604020202020204" pitchFamily="34" charset="0"/>
                <a:cs typeface="Arial" panose="020B0604020202020204" pitchFamily="34" charset="0"/>
              </a:rPr>
              <a:t> </a:t>
            </a:r>
            <a:r>
              <a:rPr lang="vi-VN" sz="2200" b="1" dirty="0" smtClean="0">
                <a:solidFill>
                  <a:srgbClr val="0000CC"/>
                </a:solidFill>
                <a:latin typeface="Arial" panose="020B0604020202020204" pitchFamily="34" charset="0"/>
                <a:cs typeface="Arial" panose="020B0604020202020204" pitchFamily="34" charset="0"/>
              </a:rPr>
              <a:t>hoạt </a:t>
            </a:r>
            <a:r>
              <a:rPr lang="vi-VN" sz="2200" b="1" dirty="0">
                <a:solidFill>
                  <a:srgbClr val="0000CC"/>
                </a:solidFill>
                <a:latin typeface="Arial" panose="020B0604020202020204" pitchFamily="34" charset="0"/>
                <a:cs typeface="Arial" panose="020B0604020202020204" pitchFamily="34" charset="0"/>
              </a:rPr>
              <a:t>động du lịch tại các bãi biển và hòn đảo trên khắp thế </a:t>
            </a:r>
            <a:r>
              <a:rPr lang="vi-VN" sz="2200" b="1" dirty="0" smtClean="0">
                <a:solidFill>
                  <a:srgbClr val="0000CC"/>
                </a:solidFill>
                <a:latin typeface="Arial" panose="020B0604020202020204" pitchFamily="34" charset="0"/>
                <a:cs typeface="Arial" panose="020B0604020202020204" pitchFamily="34" charset="0"/>
              </a:rPr>
              <a:t>giới</a:t>
            </a:r>
            <a:endParaRPr lang="en-US" sz="2200"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7159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600"/>
                                        <p:tgtEl>
                                          <p:spTgt spid="2"/>
                                        </p:tgtEl>
                                      </p:cBhvr>
                                    </p:animEffect>
                                    <p:anim calcmode="lin" valueType="num">
                                      <p:cBhvr>
                                        <p:cTn id="8" dur="1600" fill="hold"/>
                                        <p:tgtEl>
                                          <p:spTgt spid="2"/>
                                        </p:tgtEl>
                                        <p:attrNameLst>
                                          <p:attrName>ppt_x</p:attrName>
                                        </p:attrNameLst>
                                      </p:cBhvr>
                                      <p:tavLst>
                                        <p:tav tm="0">
                                          <p:val>
                                            <p:strVal val="#ppt_x"/>
                                          </p:val>
                                        </p:tav>
                                        <p:tav tm="100000">
                                          <p:val>
                                            <p:strVal val="#ppt_x"/>
                                          </p:val>
                                        </p:tav>
                                      </p:tavLst>
                                    </p:anim>
                                    <p:anim calcmode="lin" valueType="num">
                                      <p:cBhvr>
                                        <p:cTn id="9" dur="16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019800"/>
          </a:xfrm>
          <a:prstGeom prst="rect">
            <a:avLst/>
          </a:prstGeom>
        </p:spPr>
      </p:pic>
      <p:sp>
        <p:nvSpPr>
          <p:cNvPr id="4" name="TextBox 3"/>
          <p:cNvSpPr txBox="1"/>
          <p:nvPr/>
        </p:nvSpPr>
        <p:spPr>
          <a:xfrm>
            <a:off x="533400" y="6172200"/>
            <a:ext cx="8229600" cy="430887"/>
          </a:xfrm>
          <a:prstGeom prst="rect">
            <a:avLst/>
          </a:prstGeom>
          <a:noFill/>
        </p:spPr>
        <p:txBody>
          <a:bodyPr wrap="square" rtlCol="0">
            <a:spAutoFit/>
          </a:bodyPr>
          <a:lstStyle/>
          <a:p>
            <a:r>
              <a:rPr lang="en-US" sz="2200" b="1" dirty="0" smtClean="0">
                <a:solidFill>
                  <a:srgbClr val="0000CC"/>
                </a:solidFill>
                <a:latin typeface="Arial" panose="020B0604020202020204" pitchFamily="34" charset="0"/>
                <a:cs typeface="Arial" panose="020B0604020202020204" pitchFamily="34" charset="0"/>
              </a:rPr>
              <a:t>Con cá voi </a:t>
            </a:r>
            <a:r>
              <a:rPr lang="en-US" sz="2200" b="1" dirty="0">
                <a:solidFill>
                  <a:srgbClr val="0000CC"/>
                </a:solidFill>
                <a:latin typeface="Arial" panose="020B0604020202020204" pitchFamily="34" charset="0"/>
                <a:cs typeface="Arial" panose="020B0604020202020204" pitchFamily="34" charset="0"/>
              </a:rPr>
              <a:t>này chết vì rác thải nhựa quá nhiều trong dạ dày</a:t>
            </a:r>
          </a:p>
        </p:txBody>
      </p:sp>
    </p:spTree>
    <p:extLst>
      <p:ext uri="{BB962C8B-B14F-4D97-AF65-F5344CB8AC3E}">
        <p14:creationId xmlns:p14="http://schemas.microsoft.com/office/powerpoint/2010/main" val="3340476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600"/>
                                        <p:tgtEl>
                                          <p:spTgt spid="3"/>
                                        </p:tgtEl>
                                      </p:cBhvr>
                                    </p:animEffect>
                                  </p:childTnLst>
                                </p:cTn>
                              </p:par>
                              <p:par>
                                <p:cTn id="8" presetID="50" presetClass="entr" presetSubtype="0" decel="10000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1500" fill="hold"/>
                                        <p:tgtEl>
                                          <p:spTgt spid="4"/>
                                        </p:tgtEl>
                                        <p:attrNameLst>
                                          <p:attrName>ppt_w</p:attrName>
                                        </p:attrNameLst>
                                      </p:cBhvr>
                                      <p:tavLst>
                                        <p:tav tm="0">
                                          <p:val>
                                            <p:strVal val="#ppt_w+.3"/>
                                          </p:val>
                                        </p:tav>
                                        <p:tav tm="100000">
                                          <p:val>
                                            <p:strVal val="#ppt_w"/>
                                          </p:val>
                                        </p:tav>
                                      </p:tavLst>
                                    </p:anim>
                                    <p:anim calcmode="lin" valueType="num">
                                      <p:cBhvr>
                                        <p:cTn id="11" dur="1500" fill="hold"/>
                                        <p:tgtEl>
                                          <p:spTgt spid="4"/>
                                        </p:tgtEl>
                                        <p:attrNameLst>
                                          <p:attrName>ppt_h</p:attrName>
                                        </p:attrNameLst>
                                      </p:cBhvr>
                                      <p:tavLst>
                                        <p:tav tm="0">
                                          <p:val>
                                            <p:strVal val="#ppt_h"/>
                                          </p:val>
                                        </p:tav>
                                        <p:tav tm="100000">
                                          <p:val>
                                            <p:strVal val="#ppt_h"/>
                                          </p:val>
                                        </p:tav>
                                      </p:tavLst>
                                    </p:anim>
                                    <p:animEffect transition="in" filter="fade">
                                      <p:cBhvr>
                                        <p:cTn id="12"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181600"/>
            <a:ext cx="8839200" cy="1509711"/>
          </a:xfrm>
        </p:spPr>
        <p:txBody>
          <a:bodyPr>
            <a:noAutofit/>
          </a:bodyPr>
          <a:lstStyle/>
          <a:p>
            <a:pPr marL="0" indent="0" algn="just">
              <a:buNone/>
            </a:pPr>
            <a:r>
              <a:rPr lang="vi-VN" sz="2000" b="1" dirty="0">
                <a:solidFill>
                  <a:srgbClr val="0000CC"/>
                </a:solidFill>
              </a:rPr>
              <a:t>Đầu tháng 6/2018, người ta </a:t>
            </a:r>
            <a:r>
              <a:rPr lang="en-US" sz="2000" b="1" dirty="0" smtClean="0">
                <a:solidFill>
                  <a:srgbClr val="0000CC"/>
                </a:solidFill>
              </a:rPr>
              <a:t>phát hiện </a:t>
            </a:r>
            <a:r>
              <a:rPr lang="vi-VN" sz="2000" b="1" dirty="0" smtClean="0">
                <a:solidFill>
                  <a:srgbClr val="0000CC"/>
                </a:solidFill>
              </a:rPr>
              <a:t>có </a:t>
            </a:r>
            <a:r>
              <a:rPr lang="vi-VN" sz="2000" b="1" dirty="0">
                <a:solidFill>
                  <a:srgbClr val="0000CC"/>
                </a:solidFill>
              </a:rPr>
              <a:t>con cá voi dạt vào bờ biển Thái Lan trong tình trạng </a:t>
            </a:r>
            <a:r>
              <a:rPr lang="vi-VN" sz="2000" b="1" dirty="0" smtClean="0">
                <a:solidFill>
                  <a:srgbClr val="0000CC"/>
                </a:solidFill>
              </a:rPr>
              <a:t>không </a:t>
            </a:r>
            <a:r>
              <a:rPr lang="vi-VN" sz="2000" b="1" dirty="0">
                <a:solidFill>
                  <a:srgbClr val="0000CC"/>
                </a:solidFill>
              </a:rPr>
              <a:t>thể dung nạp dinh dưỡng, </a:t>
            </a:r>
            <a:r>
              <a:rPr lang="vi-VN" sz="2000" b="1" dirty="0" smtClean="0">
                <a:solidFill>
                  <a:srgbClr val="0000CC"/>
                </a:solidFill>
              </a:rPr>
              <a:t>các </a:t>
            </a:r>
            <a:r>
              <a:rPr lang="vi-VN" sz="2000" b="1" dirty="0">
                <a:solidFill>
                  <a:srgbClr val="0000CC"/>
                </a:solidFill>
              </a:rPr>
              <a:t>nhân viên </a:t>
            </a:r>
            <a:r>
              <a:rPr lang="vi-VN" sz="2000" b="1" dirty="0" smtClean="0">
                <a:solidFill>
                  <a:srgbClr val="0000CC"/>
                </a:solidFill>
              </a:rPr>
              <a:t>Thái </a:t>
            </a:r>
            <a:r>
              <a:rPr lang="vi-VN" sz="2000" b="1" dirty="0">
                <a:solidFill>
                  <a:srgbClr val="0000CC"/>
                </a:solidFill>
              </a:rPr>
              <a:t>Lan nỗ lực để </a:t>
            </a:r>
            <a:r>
              <a:rPr lang="vi-VN" sz="2000" b="1" dirty="0" smtClean="0">
                <a:solidFill>
                  <a:srgbClr val="0000CC"/>
                </a:solidFill>
              </a:rPr>
              <a:t>cứu </a:t>
            </a:r>
            <a:r>
              <a:rPr lang="vi-VN" sz="2000" b="1" dirty="0">
                <a:solidFill>
                  <a:srgbClr val="0000CC"/>
                </a:solidFill>
              </a:rPr>
              <a:t>sống chú cá nhưng nó vẫn chết sau đó. </a:t>
            </a:r>
            <a:r>
              <a:rPr lang="en-US" sz="2000" b="1" dirty="0">
                <a:solidFill>
                  <a:srgbClr val="0000CC"/>
                </a:solidFill>
              </a:rPr>
              <a:t>N</a:t>
            </a:r>
            <a:r>
              <a:rPr lang="vi-VN" sz="2000" b="1" dirty="0" smtClean="0">
                <a:solidFill>
                  <a:srgbClr val="0000CC"/>
                </a:solidFill>
              </a:rPr>
              <a:t>gười </a:t>
            </a:r>
            <a:r>
              <a:rPr lang="vi-VN" sz="2000" b="1" dirty="0">
                <a:solidFill>
                  <a:srgbClr val="0000CC"/>
                </a:solidFill>
              </a:rPr>
              <a:t>ta phát hiện hơn 80 chiếc túi nylon, nặng khoảng 8kg được tìm thấy trong dạ dày của con cá voi.</a:t>
            </a:r>
            <a:endParaRPr lang="en-US" sz="2000" b="1" dirty="0">
              <a:solidFill>
                <a:srgbClr val="0000CC"/>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05401"/>
          </a:xfrm>
          <a:prstGeom prst="rect">
            <a:avLst/>
          </a:prstGeom>
        </p:spPr>
      </p:pic>
    </p:spTree>
    <p:extLst>
      <p:ext uri="{BB962C8B-B14F-4D97-AF65-F5344CB8AC3E}">
        <p14:creationId xmlns:p14="http://schemas.microsoft.com/office/powerpoint/2010/main" val="1989513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600" fill="hold"/>
                                        <p:tgtEl>
                                          <p:spTgt spid="4"/>
                                        </p:tgtEl>
                                        <p:attrNameLst>
                                          <p:attrName>ppt_w</p:attrName>
                                        </p:attrNameLst>
                                      </p:cBhvr>
                                      <p:tavLst>
                                        <p:tav tm="0">
                                          <p:val>
                                            <p:fltVal val="0"/>
                                          </p:val>
                                        </p:tav>
                                        <p:tav tm="100000">
                                          <p:val>
                                            <p:strVal val="#ppt_w"/>
                                          </p:val>
                                        </p:tav>
                                      </p:tavLst>
                                    </p:anim>
                                    <p:anim calcmode="lin" valueType="num">
                                      <p:cBhvr>
                                        <p:cTn id="8" dur="1600" fill="hold"/>
                                        <p:tgtEl>
                                          <p:spTgt spid="4"/>
                                        </p:tgtEl>
                                        <p:attrNameLst>
                                          <p:attrName>ppt_h</p:attrName>
                                        </p:attrNameLst>
                                      </p:cBhvr>
                                      <p:tavLst>
                                        <p:tav tm="0">
                                          <p:val>
                                            <p:fltVal val="0"/>
                                          </p:val>
                                        </p:tav>
                                        <p:tav tm="100000">
                                          <p:val>
                                            <p:strVal val="#ppt_h"/>
                                          </p:val>
                                        </p:tav>
                                      </p:tavLst>
                                    </p:anim>
                                    <p:animEffect transition="in" filter="fade">
                                      <p:cBhvr>
                                        <p:cTn id="9" dur="1600"/>
                                        <p:tgtEl>
                                          <p:spTgt spid="4"/>
                                        </p:tgtEl>
                                      </p:cBhvr>
                                    </p:animEffect>
                                  </p:childTnLst>
                                </p:cTn>
                              </p:par>
                              <p:par>
                                <p:cTn id="10" presetID="25"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8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3" dur="8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4" dur="800" accel="50000" fill="hold">
                                          <p:stCondLst>
                                            <p:cond delay="8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5" dur="16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6" dur="8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7" dur="8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8" dur="800" accel="50000" fill="hold">
                                          <p:stCondLst>
                                            <p:cond delay="8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9" dur="16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22882" cy="5791200"/>
          </a:xfrm>
        </p:spPr>
      </p:pic>
      <p:sp>
        <p:nvSpPr>
          <p:cNvPr id="5" name="TextBox 4"/>
          <p:cNvSpPr txBox="1"/>
          <p:nvPr/>
        </p:nvSpPr>
        <p:spPr>
          <a:xfrm>
            <a:off x="207482" y="5943600"/>
            <a:ext cx="8915400" cy="769441"/>
          </a:xfrm>
          <a:prstGeom prst="rect">
            <a:avLst/>
          </a:prstGeom>
          <a:noFill/>
        </p:spPr>
        <p:txBody>
          <a:bodyPr wrap="square" rtlCol="0">
            <a:spAutoFit/>
          </a:bodyPr>
          <a:lstStyle/>
          <a:p>
            <a:r>
              <a:rPr lang="en-US" sz="2200" b="1" dirty="0" smtClean="0">
                <a:solidFill>
                  <a:srgbClr val="0000CC"/>
                </a:solidFill>
                <a:latin typeface="Arial" panose="020B0604020202020204" pitchFamily="34" charset="0"/>
                <a:cs typeface="Arial" panose="020B0604020202020204" pitchFamily="34" charset="0"/>
              </a:rPr>
              <a:t>Một phần mai của chú rùa bị biến dạng do mắc phải vòng nhựa từ lúc nhỏ</a:t>
            </a:r>
            <a:endParaRPr lang="en-US" sz="2200"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239709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493">
                                          <p:stCondLst>
                                            <p:cond delay="0"/>
                                          </p:stCondLst>
                                        </p:cTn>
                                        <p:tgtEl>
                                          <p:spTgt spid="4"/>
                                        </p:tgtEl>
                                      </p:cBhvr>
                                    </p:animEffect>
                                    <p:anim calcmode="lin" valueType="num">
                                      <p:cBhvr>
                                        <p:cTn id="8" dur="154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5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564" tmFilter="0, 0; 0.125,0.2665; 0.25,0.4; 0.375,0.465; 0.5,0.5;  0.625,0.535; 0.75,0.6; 0.875,0.7335; 1,1">
                                          <p:stCondLst>
                                            <p:cond delay="564"/>
                                          </p:stCondLst>
                                        </p:cTn>
                                        <p:tgtEl>
                                          <p:spTgt spid="4"/>
                                        </p:tgtEl>
                                        <p:attrNameLst>
                                          <p:attrName>ppt_y</p:attrName>
                                        </p:attrNameLst>
                                      </p:cBhvr>
                                      <p:tavLst>
                                        <p:tav tm="0" fmla="#ppt_y-sin(pi*$)/9">
                                          <p:val>
                                            <p:fltVal val="0"/>
                                          </p:val>
                                        </p:tav>
                                        <p:tav tm="100000">
                                          <p:val>
                                            <p:fltVal val="1"/>
                                          </p:val>
                                        </p:tav>
                                      </p:tavLst>
                                    </p:anim>
                                    <p:anim calcmode="lin" valueType="num">
                                      <p:cBhvr>
                                        <p:cTn id="11" dur="282" tmFilter="0, 0; 0.125,0.2665; 0.25,0.4; 0.375,0.465; 0.5,0.5;  0.625,0.535; 0.75,0.6; 0.875,0.7335; 1,1">
                                          <p:stCondLst>
                                            <p:cond delay="1125"/>
                                          </p:stCondLst>
                                        </p:cTn>
                                        <p:tgtEl>
                                          <p:spTgt spid="4"/>
                                        </p:tgtEl>
                                        <p:attrNameLst>
                                          <p:attrName>ppt_y</p:attrName>
                                        </p:attrNameLst>
                                      </p:cBhvr>
                                      <p:tavLst>
                                        <p:tav tm="0" fmla="#ppt_y-sin(pi*$)/27">
                                          <p:val>
                                            <p:fltVal val="0"/>
                                          </p:val>
                                        </p:tav>
                                        <p:tav tm="100000">
                                          <p:val>
                                            <p:fltVal val="1"/>
                                          </p:val>
                                        </p:tav>
                                      </p:tavLst>
                                    </p:anim>
                                    <p:anim calcmode="lin" valueType="num">
                                      <p:cBhvr>
                                        <p:cTn id="12" dur="139" tmFilter="0, 0; 0.125,0.2665; 0.25,0.4; 0.375,0.465; 0.5,0.5;  0.625,0.535; 0.75,0.6; 0.875,0.7335; 1,1">
                                          <p:stCondLst>
                                            <p:cond delay="1408"/>
                                          </p:stCondLst>
                                        </p:cTn>
                                        <p:tgtEl>
                                          <p:spTgt spid="4"/>
                                        </p:tgtEl>
                                        <p:attrNameLst>
                                          <p:attrName>ppt_y</p:attrName>
                                        </p:attrNameLst>
                                      </p:cBhvr>
                                      <p:tavLst>
                                        <p:tav tm="0" fmla="#ppt_y-sin(pi*$)/81">
                                          <p:val>
                                            <p:fltVal val="0"/>
                                          </p:val>
                                        </p:tav>
                                        <p:tav tm="100000">
                                          <p:val>
                                            <p:fltVal val="1"/>
                                          </p:val>
                                        </p:tav>
                                      </p:tavLst>
                                    </p:anim>
                                    <p:animScale>
                                      <p:cBhvr>
                                        <p:cTn id="13" dur="22">
                                          <p:stCondLst>
                                            <p:cond delay="552"/>
                                          </p:stCondLst>
                                        </p:cTn>
                                        <p:tgtEl>
                                          <p:spTgt spid="4"/>
                                        </p:tgtEl>
                                      </p:cBhvr>
                                      <p:to x="100000" y="60000"/>
                                    </p:animScale>
                                    <p:animScale>
                                      <p:cBhvr>
                                        <p:cTn id="14" dur="141" decel="50000">
                                          <p:stCondLst>
                                            <p:cond delay="575"/>
                                          </p:stCondLst>
                                        </p:cTn>
                                        <p:tgtEl>
                                          <p:spTgt spid="4"/>
                                        </p:tgtEl>
                                      </p:cBhvr>
                                      <p:to x="100000" y="100000"/>
                                    </p:animScale>
                                    <p:animScale>
                                      <p:cBhvr>
                                        <p:cTn id="15" dur="22">
                                          <p:stCondLst>
                                            <p:cond delay="1115"/>
                                          </p:stCondLst>
                                        </p:cTn>
                                        <p:tgtEl>
                                          <p:spTgt spid="4"/>
                                        </p:tgtEl>
                                      </p:cBhvr>
                                      <p:to x="100000" y="80000"/>
                                    </p:animScale>
                                    <p:animScale>
                                      <p:cBhvr>
                                        <p:cTn id="16" dur="141" decel="50000">
                                          <p:stCondLst>
                                            <p:cond delay="1137"/>
                                          </p:stCondLst>
                                        </p:cTn>
                                        <p:tgtEl>
                                          <p:spTgt spid="4"/>
                                        </p:tgtEl>
                                      </p:cBhvr>
                                      <p:to x="100000" y="100000"/>
                                    </p:animScale>
                                    <p:animScale>
                                      <p:cBhvr>
                                        <p:cTn id="17" dur="22">
                                          <p:stCondLst>
                                            <p:cond delay="1396"/>
                                          </p:stCondLst>
                                        </p:cTn>
                                        <p:tgtEl>
                                          <p:spTgt spid="4"/>
                                        </p:tgtEl>
                                      </p:cBhvr>
                                      <p:to x="100000" y="90000"/>
                                    </p:animScale>
                                    <p:animScale>
                                      <p:cBhvr>
                                        <p:cTn id="18" dur="141" decel="50000">
                                          <p:stCondLst>
                                            <p:cond delay="1418"/>
                                          </p:stCondLst>
                                        </p:cTn>
                                        <p:tgtEl>
                                          <p:spTgt spid="4"/>
                                        </p:tgtEl>
                                      </p:cBhvr>
                                      <p:to x="100000" y="100000"/>
                                    </p:animScale>
                                    <p:animScale>
                                      <p:cBhvr>
                                        <p:cTn id="19" dur="22">
                                          <p:stCondLst>
                                            <p:cond delay="1537"/>
                                          </p:stCondLst>
                                        </p:cTn>
                                        <p:tgtEl>
                                          <p:spTgt spid="4"/>
                                        </p:tgtEl>
                                      </p:cBhvr>
                                      <p:to x="100000" y="95000"/>
                                    </p:animScale>
                                    <p:animScale>
                                      <p:cBhvr>
                                        <p:cTn id="20" dur="141" decel="50000">
                                          <p:stCondLst>
                                            <p:cond delay="1559"/>
                                          </p:stCondLst>
                                        </p:cTn>
                                        <p:tgtEl>
                                          <p:spTgt spid="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down)">
                                      <p:cBhvr>
                                        <p:cTn id="23" dur="493">
                                          <p:stCondLst>
                                            <p:cond delay="0"/>
                                          </p:stCondLst>
                                        </p:cTn>
                                        <p:tgtEl>
                                          <p:spTgt spid="5">
                                            <p:txEl>
                                              <p:pRg st="0" end="0"/>
                                            </p:txEl>
                                          </p:spTgt>
                                        </p:tgtEl>
                                      </p:cBhvr>
                                    </p:animEffect>
                                    <p:anim calcmode="lin" valueType="num">
                                      <p:cBhvr>
                                        <p:cTn id="24" dur="1549"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25" dur="5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26" dur="564" tmFilter="0, 0; 0.125,0.2665; 0.25,0.4; 0.375,0.465; 0.5,0.5;  0.625,0.535; 0.75,0.6; 0.875,0.7335; 1,1">
                                          <p:stCondLst>
                                            <p:cond delay="5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27" dur="282" tmFilter="0, 0; 0.125,0.2665; 0.25,0.4; 0.375,0.465; 0.5,0.5;  0.625,0.535; 0.75,0.6; 0.875,0.7335; 1,1">
                                          <p:stCondLst>
                                            <p:cond delay="1125"/>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28" dur="139" tmFilter="0, 0; 0.125,0.2665; 0.25,0.4; 0.375,0.465; 0.5,0.5;  0.625,0.535; 0.75,0.6; 0.875,0.7335; 1,1">
                                          <p:stCondLst>
                                            <p:cond delay="1408"/>
                                          </p:stCondLst>
                                        </p:cTn>
                                        <p:tgtEl>
                                          <p:spTgt spid="5">
                                            <p:txEl>
                                              <p:pRg st="0" end="0"/>
                                            </p:txEl>
                                          </p:spTgt>
                                        </p:tgtEl>
                                        <p:attrNameLst>
                                          <p:attrName>ppt_y</p:attrName>
                                        </p:attrNameLst>
                                      </p:cBhvr>
                                      <p:tavLst>
                                        <p:tav tm="0" fmla="#ppt_y-sin(pi*$)/81">
                                          <p:val>
                                            <p:fltVal val="0"/>
                                          </p:val>
                                        </p:tav>
                                        <p:tav tm="100000">
                                          <p:val>
                                            <p:fltVal val="1"/>
                                          </p:val>
                                        </p:tav>
                                      </p:tavLst>
                                    </p:anim>
                                    <p:animScale>
                                      <p:cBhvr>
                                        <p:cTn id="29" dur="22">
                                          <p:stCondLst>
                                            <p:cond delay="552"/>
                                          </p:stCondLst>
                                        </p:cTn>
                                        <p:tgtEl>
                                          <p:spTgt spid="5">
                                            <p:txEl>
                                              <p:pRg st="0" end="0"/>
                                            </p:txEl>
                                          </p:spTgt>
                                        </p:tgtEl>
                                      </p:cBhvr>
                                      <p:to x="100000" y="60000"/>
                                    </p:animScale>
                                    <p:animScale>
                                      <p:cBhvr>
                                        <p:cTn id="30" dur="141" decel="50000">
                                          <p:stCondLst>
                                            <p:cond delay="575"/>
                                          </p:stCondLst>
                                        </p:cTn>
                                        <p:tgtEl>
                                          <p:spTgt spid="5">
                                            <p:txEl>
                                              <p:pRg st="0" end="0"/>
                                            </p:txEl>
                                          </p:spTgt>
                                        </p:tgtEl>
                                      </p:cBhvr>
                                      <p:to x="100000" y="100000"/>
                                    </p:animScale>
                                    <p:animScale>
                                      <p:cBhvr>
                                        <p:cTn id="31" dur="22">
                                          <p:stCondLst>
                                            <p:cond delay="1115"/>
                                          </p:stCondLst>
                                        </p:cTn>
                                        <p:tgtEl>
                                          <p:spTgt spid="5">
                                            <p:txEl>
                                              <p:pRg st="0" end="0"/>
                                            </p:txEl>
                                          </p:spTgt>
                                        </p:tgtEl>
                                      </p:cBhvr>
                                      <p:to x="100000" y="80000"/>
                                    </p:animScale>
                                    <p:animScale>
                                      <p:cBhvr>
                                        <p:cTn id="32" dur="141" decel="50000">
                                          <p:stCondLst>
                                            <p:cond delay="1137"/>
                                          </p:stCondLst>
                                        </p:cTn>
                                        <p:tgtEl>
                                          <p:spTgt spid="5">
                                            <p:txEl>
                                              <p:pRg st="0" end="0"/>
                                            </p:txEl>
                                          </p:spTgt>
                                        </p:tgtEl>
                                      </p:cBhvr>
                                      <p:to x="100000" y="100000"/>
                                    </p:animScale>
                                    <p:animScale>
                                      <p:cBhvr>
                                        <p:cTn id="33" dur="22">
                                          <p:stCondLst>
                                            <p:cond delay="1396"/>
                                          </p:stCondLst>
                                        </p:cTn>
                                        <p:tgtEl>
                                          <p:spTgt spid="5">
                                            <p:txEl>
                                              <p:pRg st="0" end="0"/>
                                            </p:txEl>
                                          </p:spTgt>
                                        </p:tgtEl>
                                      </p:cBhvr>
                                      <p:to x="100000" y="90000"/>
                                    </p:animScale>
                                    <p:animScale>
                                      <p:cBhvr>
                                        <p:cTn id="34" dur="141" decel="50000">
                                          <p:stCondLst>
                                            <p:cond delay="1418"/>
                                          </p:stCondLst>
                                        </p:cTn>
                                        <p:tgtEl>
                                          <p:spTgt spid="5">
                                            <p:txEl>
                                              <p:pRg st="0" end="0"/>
                                            </p:txEl>
                                          </p:spTgt>
                                        </p:tgtEl>
                                      </p:cBhvr>
                                      <p:to x="100000" y="100000"/>
                                    </p:animScale>
                                    <p:animScale>
                                      <p:cBhvr>
                                        <p:cTn id="35" dur="22">
                                          <p:stCondLst>
                                            <p:cond delay="1537"/>
                                          </p:stCondLst>
                                        </p:cTn>
                                        <p:tgtEl>
                                          <p:spTgt spid="5">
                                            <p:txEl>
                                              <p:pRg st="0" end="0"/>
                                            </p:txEl>
                                          </p:spTgt>
                                        </p:tgtEl>
                                      </p:cBhvr>
                                      <p:to x="100000" y="95000"/>
                                    </p:animScale>
                                    <p:animScale>
                                      <p:cBhvr>
                                        <p:cTn id="36" dur="141" decel="50000">
                                          <p:stCondLst>
                                            <p:cond delay="1559"/>
                                          </p:stCondLst>
                                        </p:cTn>
                                        <p:tgtEl>
                                          <p:spTgt spid="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648"/>
            <a:ext cx="9144000" cy="5929952"/>
          </a:xfrm>
          <a:prstGeom prst="rect">
            <a:avLst/>
          </a:prstGeom>
        </p:spPr>
      </p:pic>
      <p:sp>
        <p:nvSpPr>
          <p:cNvPr id="5" name="TextBox 4"/>
          <p:cNvSpPr txBox="1"/>
          <p:nvPr/>
        </p:nvSpPr>
        <p:spPr>
          <a:xfrm>
            <a:off x="301514" y="6019800"/>
            <a:ext cx="8584442" cy="707886"/>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Nó còn ảnh hưởng đến cảnh đẹp thiên nhiên. Bỗng nhiên đang ngắm cảnh đẹp của rạn san hô thì chai nước bơi ngang qua mặt mình.</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9524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4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14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5715000"/>
            <a:ext cx="8915399" cy="1074738"/>
          </a:xfrm>
        </p:spPr>
        <p:txBody>
          <a:bodyPr>
            <a:normAutofit/>
          </a:bodyPr>
          <a:lstStyle/>
          <a:p>
            <a:pPr marL="0" indent="0">
              <a:buNone/>
            </a:pPr>
            <a:r>
              <a:rPr lang="vi-VN" sz="2000" dirty="0"/>
              <a:t>Trung bình mỗi năm, con người sản xuất 300 triệu tấn nhựa. Khoảng 12,7 triệu tấn rác thải nhựa bao gồm túi, chai, bao bì thực phẩm sẽ đi vào đại dương, tàn phá môi trường biển và ảnh hưởng đến đời sống của các sinh vật</a:t>
            </a:r>
            <a:endParaRPr lang="en-US" sz="20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4999" b="6667"/>
          <a:stretch/>
        </p:blipFill>
        <p:spPr>
          <a:xfrm>
            <a:off x="0" y="-1"/>
            <a:ext cx="9144000" cy="5553075"/>
          </a:xfrm>
          <a:prstGeom prst="rect">
            <a:avLst/>
          </a:prstGeom>
        </p:spPr>
      </p:pic>
    </p:spTree>
    <p:extLst>
      <p:ext uri="{BB962C8B-B14F-4D97-AF65-F5344CB8AC3E}">
        <p14:creationId xmlns:p14="http://schemas.microsoft.com/office/powerpoint/2010/main" val="25018079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3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200"/>
                                        <p:tgtEl>
                                          <p:spTgt spid="3">
                                            <p:txEl>
                                              <p:pRg st="0" end="0"/>
                                            </p:txEl>
                                          </p:spTgt>
                                        </p:tgtEl>
                                      </p:cBhvr>
                                    </p:animEffect>
                                    <p:anim calcmode="lin" valueType="num">
                                      <p:cBhvr>
                                        <p:cTn id="11" dur="12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2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991600" cy="1143000"/>
          </a:xfrm>
        </p:spPr>
        <p:txBody>
          <a:bodyPr>
            <a:normAutofit fontScale="92500"/>
          </a:bodyPr>
          <a:lstStyle/>
          <a:p>
            <a:pPr marL="0" indent="0" fontAlgn="t">
              <a:buNone/>
            </a:pPr>
            <a:r>
              <a:rPr lang="en-US" sz="2400" dirty="0" smtClean="0">
                <a:solidFill>
                  <a:srgbClr val="0000CC"/>
                </a:solidFill>
                <a:latin typeface="Arial" panose="020B0604020202020204" pitchFamily="34" charset="0"/>
                <a:cs typeface="Arial" panose="020B0604020202020204" pitchFamily="34" charset="0"/>
              </a:rPr>
              <a:t>Chất </a:t>
            </a:r>
            <a:r>
              <a:rPr lang="en-US" sz="2400" dirty="0">
                <a:solidFill>
                  <a:srgbClr val="0000CC"/>
                </a:solidFill>
                <a:latin typeface="Arial" panose="020B0604020202020204" pitchFamily="34" charset="0"/>
                <a:cs typeface="Arial" panose="020B0604020202020204" pitchFamily="34" charset="0"/>
              </a:rPr>
              <a:t>thải nhựa rất khó xử lý, Bởi lẽ, chúng ta không thể vứt bừa bãi hay đốt nhựa. Việc đốt nhựa sẽ thải ra vô số những khí độc và tăng hiệu ứng nhà kính.  vì chúng làm gia tăng khí thải nhà kính</a:t>
            </a:r>
            <a:r>
              <a:rPr lang="en-US" sz="2400" dirty="0" smtClean="0">
                <a:solidFill>
                  <a:srgbClr val="0000CC"/>
                </a:solidFill>
                <a:latin typeface="Arial" panose="020B0604020202020204" pitchFamily="34" charset="0"/>
                <a:cs typeface="Arial" panose="020B0604020202020204" pitchFamily="34" charset="0"/>
              </a:rPr>
              <a:t>.</a:t>
            </a:r>
            <a:endParaRPr lang="en-US" sz="2400" dirty="0">
              <a:solidFill>
                <a:srgbClr val="0000CC"/>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1600"/>
            <a:ext cx="9143999" cy="5486400"/>
          </a:xfrm>
          <a:prstGeom prst="rect">
            <a:avLst/>
          </a:prstGeom>
        </p:spPr>
      </p:pic>
    </p:spTree>
    <p:extLst>
      <p:ext uri="{BB962C8B-B14F-4D97-AF65-F5344CB8AC3E}">
        <p14:creationId xmlns:p14="http://schemas.microsoft.com/office/powerpoint/2010/main" val="42462087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707" y="5751180"/>
            <a:ext cx="9067800" cy="1071563"/>
          </a:xfrm>
        </p:spPr>
        <p:txBody>
          <a:bodyPr>
            <a:normAutofit/>
          </a:bodyPr>
          <a:lstStyle/>
          <a:p>
            <a:pPr marL="0" indent="0">
              <a:buNone/>
            </a:pPr>
            <a:r>
              <a:rPr lang="vi-VN" sz="2000" dirty="0"/>
              <a:t>Gần 1/3 số túi nilon mà con người sử dụng không được thu gom và xử lý, và hậu quả là rác thải nhựa và nilon phát sinh không ngừng, có mặt ở khắp nơi, gây ra thảm họa mà các nhà khoa học gọi là "ô nhiễm trắng.</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26906"/>
          </a:xfrm>
          <a:prstGeom prst="rect">
            <a:avLst/>
          </a:prstGeom>
        </p:spPr>
      </p:pic>
    </p:spTree>
    <p:extLst>
      <p:ext uri="{BB962C8B-B14F-4D97-AF65-F5344CB8AC3E}">
        <p14:creationId xmlns:p14="http://schemas.microsoft.com/office/powerpoint/2010/main" val="377990527"/>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ppt_w</p:attrName>
                                        </p:attrNameLst>
                                      </p:cBhvr>
                                      <p:tavLst>
                                        <p:tav tm="0">
                                          <p:val>
                                            <p:fltVal val="0"/>
                                          </p:val>
                                        </p:tav>
                                        <p:tav tm="100000">
                                          <p:val>
                                            <p:strVal val="#ppt_w"/>
                                          </p:val>
                                        </p:tav>
                                      </p:tavLst>
                                    </p:anim>
                                    <p:anim calcmode="lin" valueType="num">
                                      <p:cBhvr>
                                        <p:cTn id="8" dur="1500" fill="hold"/>
                                        <p:tgtEl>
                                          <p:spTgt spid="4"/>
                                        </p:tgtEl>
                                        <p:attrNameLst>
                                          <p:attrName>ppt_h</p:attrName>
                                        </p:attrNameLst>
                                      </p:cBhvr>
                                      <p:tavLst>
                                        <p:tav tm="0">
                                          <p:val>
                                            <p:fltVal val="0"/>
                                          </p:val>
                                        </p:tav>
                                        <p:tav tm="100000">
                                          <p:val>
                                            <p:strVal val="#ppt_h"/>
                                          </p:val>
                                        </p:tav>
                                      </p:tavLst>
                                    </p:anim>
                                    <p:animEffect transition="in" filter="fade">
                                      <p:cBhvr>
                                        <p:cTn id="9" dur="1500"/>
                                        <p:tgtEl>
                                          <p:spTgt spid="4"/>
                                        </p:tgtEl>
                                      </p:cBhvr>
                                    </p:animEffect>
                                  </p:childTnLst>
                                </p:cTn>
                              </p:par>
                              <p:par>
                                <p:cTn id="10" presetID="14" presetClass="entr" presetSubtype="1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5867400"/>
            <a:ext cx="9144000" cy="1147763"/>
          </a:xfrm>
        </p:spPr>
        <p:txBody>
          <a:bodyPr>
            <a:normAutofit/>
          </a:bodyPr>
          <a:lstStyle/>
          <a:p>
            <a:pPr marL="0" indent="0">
              <a:buNone/>
            </a:pPr>
            <a:r>
              <a:rPr lang="vi-VN" sz="2000" dirty="0"/>
              <a:t>Hình ảnh chú cá voi, rùa biển, chim hải âu... bị chết do nuốt phải nhiều túi nhựa chính là lời cảnh tỉnh đối với tình trạng sử dụng túi nhựa tràn lan của con người, gây ảnh hưởng trầm trọng đến môi trường tự nhiên.</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867400"/>
          </a:xfrm>
          <a:prstGeom prst="rect">
            <a:avLst/>
          </a:prstGeom>
        </p:spPr>
      </p:pic>
    </p:spTree>
    <p:extLst>
      <p:ext uri="{BB962C8B-B14F-4D97-AF65-F5344CB8AC3E}">
        <p14:creationId xmlns:p14="http://schemas.microsoft.com/office/powerpoint/2010/main" val="3448788782"/>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300" fill="hold"/>
                                        <p:tgtEl>
                                          <p:spTgt spid="4"/>
                                        </p:tgtEl>
                                        <p:attrNameLst>
                                          <p:attrName>ppt_w</p:attrName>
                                        </p:attrNameLst>
                                      </p:cBhvr>
                                      <p:tavLst>
                                        <p:tav tm="0">
                                          <p:val>
                                            <p:fltVal val="0"/>
                                          </p:val>
                                        </p:tav>
                                        <p:tav tm="100000">
                                          <p:val>
                                            <p:strVal val="#ppt_w"/>
                                          </p:val>
                                        </p:tav>
                                      </p:tavLst>
                                    </p:anim>
                                    <p:anim calcmode="lin" valueType="num">
                                      <p:cBhvr>
                                        <p:cTn id="8" dur="1300" fill="hold"/>
                                        <p:tgtEl>
                                          <p:spTgt spid="4"/>
                                        </p:tgtEl>
                                        <p:attrNameLst>
                                          <p:attrName>ppt_h</p:attrName>
                                        </p:attrNameLst>
                                      </p:cBhvr>
                                      <p:tavLst>
                                        <p:tav tm="0">
                                          <p:val>
                                            <p:fltVal val="0"/>
                                          </p:val>
                                        </p:tav>
                                        <p:tav tm="100000">
                                          <p:val>
                                            <p:strVal val="#ppt_h"/>
                                          </p:val>
                                        </p:tav>
                                      </p:tavLst>
                                    </p:anim>
                                    <p:animEffect transition="in" filter="fade">
                                      <p:cBhvr>
                                        <p:cTn id="9" dur="1300"/>
                                        <p:tgtEl>
                                          <p:spTgt spid="4"/>
                                        </p:tgtEl>
                                      </p:cBhvr>
                                    </p:animEffect>
                                  </p:childTnLst>
                                </p:cTn>
                              </p:par>
                              <p:par>
                                <p:cTn id="10" presetID="4" presetClass="entr" presetSubtype="32"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out)">
                                      <p:cBhvr>
                                        <p:cTn id="12" dur="13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3" y="954107"/>
            <a:ext cx="9111018" cy="5903892"/>
          </a:xfrm>
          <a:prstGeom prst="rect">
            <a:avLst/>
          </a:prstGeom>
        </p:spPr>
      </p:pic>
      <p:sp>
        <p:nvSpPr>
          <p:cNvPr id="7" name="TextBox 6"/>
          <p:cNvSpPr txBox="1"/>
          <p:nvPr/>
        </p:nvSpPr>
        <p:spPr>
          <a:xfrm>
            <a:off x="243440" y="228600"/>
            <a:ext cx="8900560" cy="584775"/>
          </a:xfrm>
          <a:prstGeom prst="rect">
            <a:avLst/>
          </a:prstGeom>
          <a:noFill/>
        </p:spPr>
        <p:txBody>
          <a:bodyPr wrap="square" rtlCol="0">
            <a:spAutoFit/>
          </a:bodyPr>
          <a:lstStyle/>
          <a:p>
            <a:pPr algn="ctr"/>
            <a:r>
              <a:rPr lang="en-US" sz="3200" b="1" dirty="0" smtClean="0">
                <a:solidFill>
                  <a:srgbClr val="0000CC"/>
                </a:solidFill>
                <a:latin typeface="Arial" panose="020B0604020202020204" pitchFamily="34" charset="0"/>
                <a:cs typeface="Arial" panose="020B0604020202020204" pitchFamily="34" charset="0"/>
              </a:rPr>
              <a:t>Rác thải điện tử</a:t>
            </a:r>
            <a:endParaRPr lang="en-US" sz="3200"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1860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par>
                                <p:cTn id="13" presetID="32" presetClass="emph" presetSubtype="0" fill="hold" grpId="1" nodeType="withEffect">
                                  <p:stCondLst>
                                    <p:cond delay="0"/>
                                  </p:stCondLst>
                                  <p:childTnLst>
                                    <p:animRot by="120000">
                                      <p:cBhvr>
                                        <p:cTn id="14" dur="100" fill="hold">
                                          <p:stCondLst>
                                            <p:cond delay="0"/>
                                          </p:stCondLst>
                                        </p:cTn>
                                        <p:tgtEl>
                                          <p:spTgt spid="7"/>
                                        </p:tgtEl>
                                        <p:attrNameLst>
                                          <p:attrName>r</p:attrName>
                                        </p:attrNameLst>
                                      </p:cBhvr>
                                    </p:animRot>
                                    <p:animRot by="-240000">
                                      <p:cBhvr>
                                        <p:cTn id="15" dur="200" fill="hold">
                                          <p:stCondLst>
                                            <p:cond delay="200"/>
                                          </p:stCondLst>
                                        </p:cTn>
                                        <p:tgtEl>
                                          <p:spTgt spid="7"/>
                                        </p:tgtEl>
                                        <p:attrNameLst>
                                          <p:attrName>r</p:attrName>
                                        </p:attrNameLst>
                                      </p:cBhvr>
                                    </p:animRot>
                                    <p:animRot by="240000">
                                      <p:cBhvr>
                                        <p:cTn id="16" dur="200" fill="hold">
                                          <p:stCondLst>
                                            <p:cond delay="400"/>
                                          </p:stCondLst>
                                        </p:cTn>
                                        <p:tgtEl>
                                          <p:spTgt spid="7"/>
                                        </p:tgtEl>
                                        <p:attrNameLst>
                                          <p:attrName>r</p:attrName>
                                        </p:attrNameLst>
                                      </p:cBhvr>
                                    </p:animRot>
                                    <p:animRot by="-240000">
                                      <p:cBhvr>
                                        <p:cTn id="17" dur="200" fill="hold">
                                          <p:stCondLst>
                                            <p:cond delay="600"/>
                                          </p:stCondLst>
                                        </p:cTn>
                                        <p:tgtEl>
                                          <p:spTgt spid="7"/>
                                        </p:tgtEl>
                                        <p:attrNameLst>
                                          <p:attrName>r</p:attrName>
                                        </p:attrNameLst>
                                      </p:cBhvr>
                                    </p:animRot>
                                    <p:animRot by="120000">
                                      <p:cBhvr>
                                        <p:cTn id="18"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7400" y="2971800"/>
            <a:ext cx="6055799" cy="1280890"/>
          </a:xfrm>
        </p:spPr>
        <p:txBody>
          <a:bodyPr/>
          <a:lstStyle/>
          <a:p>
            <a:pPr algn="ctr"/>
            <a:r>
              <a:rPr lang="en-US" b="1" dirty="0" smtClean="0">
                <a:solidFill>
                  <a:srgbClr val="0000CC"/>
                </a:solidFill>
                <a:latin typeface="Arial" panose="020B0604020202020204" pitchFamily="34" charset="0"/>
                <a:cs typeface="Arial" panose="020B0604020202020204" pitchFamily="34" charset="0"/>
              </a:rPr>
              <a:t>CÁCH KHẮC PHỤC</a:t>
            </a:r>
            <a:endParaRPr lang="en-US"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8389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43000"/>
            <a:ext cx="7886700" cy="4351338"/>
          </a:xfrm>
        </p:spPr>
        <p:txBody>
          <a:bodyPr/>
          <a:lstStyle/>
          <a:p>
            <a:pPr marL="0" indent="0" algn="just">
              <a:buNone/>
            </a:pPr>
            <a:r>
              <a:rPr lang="vi-VN" sz="2800" b="1" dirty="0">
                <a:solidFill>
                  <a:srgbClr val="0000CC"/>
                </a:solidFill>
              </a:rPr>
              <a:t>Quản lý rác thải nhựa: quy hoạch quản lý, đầu</a:t>
            </a:r>
            <a:r>
              <a:rPr lang="en-US" sz="2800" b="1" dirty="0">
                <a:solidFill>
                  <a:srgbClr val="0000CC"/>
                </a:solidFill>
              </a:rPr>
              <a:t> </a:t>
            </a:r>
            <a:r>
              <a:rPr lang="vi-VN" sz="2800" b="1" dirty="0">
                <a:solidFill>
                  <a:srgbClr val="0000CC"/>
                </a:solidFill>
              </a:rPr>
              <a:t>tư xây dựng cơ sở quản lý rác thải nhựa, thu gom, lưu giữ, vận chuyển</a:t>
            </a:r>
            <a:r>
              <a:rPr lang="en-US" sz="2800" b="1" dirty="0">
                <a:solidFill>
                  <a:srgbClr val="0000CC"/>
                </a:solidFill>
              </a:rPr>
              <a:t> </a:t>
            </a:r>
            <a:r>
              <a:rPr lang="vi-VN" sz="2800" b="1" dirty="0">
                <a:solidFill>
                  <a:srgbClr val="0000CC"/>
                </a:solidFill>
              </a:rPr>
              <a:t>giảm thiểu, tái sử dụng, tái chế, xử lý, thiêu hủy và xử lý rác thải nhựa nhằm</a:t>
            </a:r>
            <a:r>
              <a:rPr lang="en-US" sz="2800" b="1" dirty="0">
                <a:solidFill>
                  <a:srgbClr val="0000CC"/>
                </a:solidFill>
              </a:rPr>
              <a:t> </a:t>
            </a:r>
            <a:r>
              <a:rPr lang="vi-VN" sz="2800" b="1" dirty="0">
                <a:solidFill>
                  <a:srgbClr val="0000CC"/>
                </a:solidFill>
              </a:rPr>
              <a:t>ngăn ngừa, giảm thiểu những tác động có hại đối với môi trường và sức khỏe</a:t>
            </a:r>
            <a:r>
              <a:rPr lang="en-US" sz="2800" b="1" dirty="0">
                <a:solidFill>
                  <a:srgbClr val="0000CC"/>
                </a:solidFill>
              </a:rPr>
              <a:t> </a:t>
            </a:r>
            <a:r>
              <a:rPr lang="vi-VN" sz="2800" b="1" dirty="0">
                <a:solidFill>
                  <a:srgbClr val="0000CC"/>
                </a:solidFill>
              </a:rPr>
              <a:t>con người.</a:t>
            </a:r>
            <a:endParaRPr lang="en-US" sz="2800" b="1" dirty="0">
              <a:solidFill>
                <a:srgbClr val="0000CC"/>
              </a:solidFill>
            </a:endParaRPr>
          </a:p>
          <a:p>
            <a:endParaRPr lang="en-US" dirty="0"/>
          </a:p>
        </p:txBody>
      </p:sp>
    </p:spTree>
    <p:extLst>
      <p:ext uri="{BB962C8B-B14F-4D97-AF65-F5344CB8AC3E}">
        <p14:creationId xmlns:p14="http://schemas.microsoft.com/office/powerpoint/2010/main" val="3092474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3429000"/>
            <a:ext cx="4648200" cy="3207258"/>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3414485"/>
            <a:ext cx="4495800" cy="3207259"/>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2138"/>
            <a:ext cx="4648200" cy="285826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8200" y="342138"/>
            <a:ext cx="4495800" cy="2858262"/>
          </a:xfrm>
          <a:prstGeom prst="rect">
            <a:avLst/>
          </a:prstGeom>
        </p:spPr>
      </p:pic>
    </p:spTree>
    <p:extLst>
      <p:ext uri="{BB962C8B-B14F-4D97-AF65-F5344CB8AC3E}">
        <p14:creationId xmlns:p14="http://schemas.microsoft.com/office/powerpoint/2010/main" val="122365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46181013_175750476707593_286976679492976640_n.jpg"/>
          <p:cNvPicPr>
            <a:picLocks noChangeAspect="1"/>
          </p:cNvPicPr>
          <p:nvPr/>
        </p:nvPicPr>
        <p:blipFill>
          <a:blip r:embed="rId2"/>
          <a:stretch>
            <a:fillRect/>
          </a:stretch>
        </p:blipFill>
        <p:spPr>
          <a:xfrm>
            <a:off x="0" y="762000"/>
            <a:ext cx="9180772" cy="6096000"/>
          </a:xfrm>
          <a:prstGeom prst="rect">
            <a:avLst/>
          </a:prstGeom>
        </p:spPr>
      </p:pic>
    </p:spTree>
    <p:extLst>
      <p:ext uri="{BB962C8B-B14F-4D97-AF65-F5344CB8AC3E}">
        <p14:creationId xmlns:p14="http://schemas.microsoft.com/office/powerpoint/2010/main" val="362305098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8)">
                                      <p:cBhvr>
                                        <p:cTn id="7" dur="14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46169344_1050000178498203_8404115623667302400_n.jpg"/>
          <p:cNvPicPr>
            <a:picLocks noChangeAspect="1"/>
          </p:cNvPicPr>
          <p:nvPr/>
        </p:nvPicPr>
        <p:blipFill>
          <a:blip r:embed="rId2"/>
          <a:stretch>
            <a:fillRect/>
          </a:stretch>
        </p:blipFill>
        <p:spPr>
          <a:xfrm>
            <a:off x="-26158" y="0"/>
            <a:ext cx="9144000" cy="6172200"/>
          </a:xfrm>
          <a:prstGeom prst="rect">
            <a:avLst/>
          </a:prstGeom>
        </p:spPr>
      </p:pic>
      <p:sp>
        <p:nvSpPr>
          <p:cNvPr id="2" name="TextBox 1"/>
          <p:cNvSpPr txBox="1"/>
          <p:nvPr/>
        </p:nvSpPr>
        <p:spPr>
          <a:xfrm>
            <a:off x="2286000" y="6248400"/>
            <a:ext cx="5044971"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Có thể xử lí bằng cách đốt cháy nó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0721106"/>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vertical)">
                                      <p:cBhvr>
                                        <p:cTn id="7" dur="1400"/>
                                        <p:tgtEl>
                                          <p:spTgt spid="7"/>
                                        </p:tgtEl>
                                      </p:cBhvr>
                                    </p:animEffect>
                                  </p:childTnLst>
                                </p:cTn>
                              </p:par>
                              <p:par>
                                <p:cTn id="8" presetID="45"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600"/>
                                        <p:tgtEl>
                                          <p:spTgt spid="2"/>
                                        </p:tgtEl>
                                      </p:cBhvr>
                                    </p:animEffect>
                                    <p:anim calcmode="lin" valueType="num">
                                      <p:cBhvr>
                                        <p:cTn id="11" dur="1600" fill="hold"/>
                                        <p:tgtEl>
                                          <p:spTgt spid="2"/>
                                        </p:tgtEl>
                                        <p:attrNameLst>
                                          <p:attrName>ppt_w</p:attrName>
                                        </p:attrNameLst>
                                      </p:cBhvr>
                                      <p:tavLst>
                                        <p:tav tm="0" fmla="#ppt_w*sin(2.5*pi*$)">
                                          <p:val>
                                            <p:fltVal val="0"/>
                                          </p:val>
                                        </p:tav>
                                        <p:tav tm="100000">
                                          <p:val>
                                            <p:fltVal val="1"/>
                                          </p:val>
                                        </p:tav>
                                      </p:tavLst>
                                    </p:anim>
                                    <p:anim calcmode="lin" valueType="num">
                                      <p:cBhvr>
                                        <p:cTn id="12" dur="16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791200"/>
            <a:ext cx="9144000" cy="1015663"/>
          </a:xfrm>
          <a:prstGeom prst="rect">
            <a:avLst/>
          </a:prstGeom>
          <a:noFill/>
        </p:spPr>
        <p:txBody>
          <a:bodyPr wrap="square" rtlCol="0">
            <a:spAutoFit/>
          </a:bodyPr>
          <a:lstStyle/>
          <a:p>
            <a:r>
              <a:rPr lang="vi-VN" sz="2000" b="1"/>
              <a:t>Xử lý rác thải nhựa: Là sử dụng các biện pháp kỹ thuật để xử lý các </a:t>
            </a:r>
            <a:r>
              <a:rPr lang="vi-VN" sz="2000" b="1" smtClean="0"/>
              <a:t>rác</a:t>
            </a:r>
            <a:r>
              <a:rPr lang="en-US" sz="2000" b="1" smtClean="0"/>
              <a:t> </a:t>
            </a:r>
            <a:r>
              <a:rPr lang="vi-VN" sz="2000" b="1" smtClean="0"/>
              <a:t>thải </a:t>
            </a:r>
            <a:r>
              <a:rPr lang="vi-VN" sz="2000" b="1"/>
              <a:t>và không làm ảnh hưởng tới môi trường, tái tạo ra các sản phẩm có lợi </a:t>
            </a:r>
            <a:r>
              <a:rPr lang="vi-VN" sz="2000" b="1" smtClean="0"/>
              <a:t>cho</a:t>
            </a:r>
            <a:r>
              <a:rPr lang="en-US" sz="2000" b="1" smtClean="0"/>
              <a:t> </a:t>
            </a:r>
            <a:r>
              <a:rPr lang="vi-VN" sz="2000" b="1" smtClean="0"/>
              <a:t>xã </a:t>
            </a:r>
            <a:r>
              <a:rPr lang="vi-VN" sz="2000" b="1"/>
              <a:t>hội nhằm phát huy hiệu quả kinh tế</a:t>
            </a:r>
            <a:endParaRPr lang="en-US" sz="2000" b="1"/>
          </a:p>
        </p:txBody>
      </p:sp>
      <p:pic>
        <p:nvPicPr>
          <p:cNvPr id="6" name="Picture 5" descr="46128269_285298135428728_8082824208473653248_n.jpg"/>
          <p:cNvPicPr>
            <a:picLocks noChangeAspect="1"/>
          </p:cNvPicPr>
          <p:nvPr/>
        </p:nvPicPr>
        <p:blipFill>
          <a:blip r:embed="rId2"/>
          <a:stretch>
            <a:fillRect/>
          </a:stretch>
        </p:blipFill>
        <p:spPr>
          <a:xfrm>
            <a:off x="-1" y="0"/>
            <a:ext cx="9144001" cy="5791200"/>
          </a:xfrm>
          <a:prstGeom prst="rect">
            <a:avLst/>
          </a:prstGeom>
        </p:spPr>
      </p:pic>
    </p:spTree>
    <p:extLst>
      <p:ext uri="{BB962C8B-B14F-4D97-AF65-F5344CB8AC3E}">
        <p14:creationId xmlns:p14="http://schemas.microsoft.com/office/powerpoint/2010/main" val="820648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5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886700" cy="473074"/>
          </a:xfrm>
        </p:spPr>
        <p:txBody>
          <a:bodyPr>
            <a:normAutofit fontScale="90000"/>
          </a:bodyPr>
          <a:lstStyle/>
          <a:p>
            <a:r>
              <a:rPr lang="en-US" dirty="0" smtClean="0">
                <a:solidFill>
                  <a:srgbClr val="0000CC"/>
                </a:solidFill>
                <a:latin typeface="Arial" panose="020B0604020202020204" pitchFamily="34" charset="0"/>
                <a:cs typeface="Arial" panose="020B0604020202020204" pitchFamily="34" charset="0"/>
              </a:rPr>
              <a:t>Tái chế sử dụng làm đồ dùng, đồ chơi cho trẻ</a:t>
            </a:r>
            <a:endParaRPr lang="en-US" dirty="0">
              <a:solidFill>
                <a:srgbClr val="0000CC"/>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469445"/>
            <a:ext cx="4419600" cy="3246210"/>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666" t="7692"/>
          <a:stretch/>
        </p:blipFill>
        <p:spPr>
          <a:xfrm>
            <a:off x="1314450" y="3817257"/>
            <a:ext cx="6324600" cy="304800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6667" t="4074" r="13333" b="8519"/>
          <a:stretch/>
        </p:blipFill>
        <p:spPr>
          <a:xfrm>
            <a:off x="4724400" y="462188"/>
            <a:ext cx="4419600" cy="3246210"/>
          </a:xfrm>
          <a:prstGeom prst="rect">
            <a:avLst/>
          </a:prstGeom>
        </p:spPr>
      </p:pic>
    </p:spTree>
    <p:extLst>
      <p:ext uri="{BB962C8B-B14F-4D97-AF65-F5344CB8AC3E}">
        <p14:creationId xmlns:p14="http://schemas.microsoft.com/office/powerpoint/2010/main" val="31783138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8991600" cy="2743200"/>
          </a:xfrm>
        </p:spPr>
        <p:txBody>
          <a:bodyPr>
            <a:noAutofit/>
          </a:bodyPr>
          <a:lstStyle/>
          <a:p>
            <a:pPr algn="ctr"/>
            <a:r>
              <a:rPr lang="en-US" dirty="0" smtClean="0">
                <a:solidFill>
                  <a:srgbClr val="0000CC"/>
                </a:solidFill>
                <a:latin typeface="Arial" panose="020B0604020202020204" pitchFamily="34" charset="0"/>
                <a:cs typeface="Arial" panose="020B0604020202020204" pitchFamily="34" charset="0"/>
              </a:rPr>
              <a:t>HÃY CHUNG TAY HÀNH ĐỘNG CHỐNG</a:t>
            </a:r>
            <a:br>
              <a:rPr lang="en-US" dirty="0" smtClean="0">
                <a:solidFill>
                  <a:srgbClr val="0000CC"/>
                </a:solidFill>
                <a:latin typeface="Arial" panose="020B0604020202020204" pitchFamily="34" charset="0"/>
                <a:cs typeface="Arial" panose="020B0604020202020204" pitchFamily="34" charset="0"/>
              </a:rPr>
            </a:br>
            <a:r>
              <a:rPr lang="en-US" dirty="0" smtClean="0">
                <a:solidFill>
                  <a:srgbClr val="0000CC"/>
                </a:solidFill>
                <a:latin typeface="Arial" panose="020B0604020202020204" pitchFamily="34" charset="0"/>
                <a:cs typeface="Arial" panose="020B0604020202020204" pitchFamily="34" charset="0"/>
              </a:rPr>
              <a:t> </a:t>
            </a:r>
            <a:br>
              <a:rPr lang="en-US" dirty="0" smtClean="0">
                <a:solidFill>
                  <a:srgbClr val="0000CC"/>
                </a:solidFill>
                <a:latin typeface="Arial" panose="020B0604020202020204" pitchFamily="34" charset="0"/>
                <a:cs typeface="Arial" panose="020B0604020202020204" pitchFamily="34" charset="0"/>
              </a:rPr>
            </a:br>
            <a:r>
              <a:rPr lang="en-US" dirty="0" smtClean="0">
                <a:solidFill>
                  <a:srgbClr val="0000CC"/>
                </a:solidFill>
                <a:latin typeface="Arial" panose="020B0604020202020204" pitchFamily="34" charset="0"/>
                <a:cs typeface="Arial" panose="020B0604020202020204" pitchFamily="34" charset="0"/>
              </a:rPr>
              <a:t>RÁC THẢI NHỰA VÌ MỘT VIỆT NAM XANH! </a:t>
            </a:r>
            <a:br>
              <a:rPr lang="en-US" dirty="0" smtClean="0">
                <a:solidFill>
                  <a:srgbClr val="0000CC"/>
                </a:solidFill>
                <a:latin typeface="Arial" panose="020B0604020202020204" pitchFamily="34" charset="0"/>
                <a:cs typeface="Arial" panose="020B0604020202020204" pitchFamily="34" charset="0"/>
              </a:rPr>
            </a:br>
            <a:endParaRPr lang="en-US"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1586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2"/>
                                        </p:tgtEl>
                                        <p:attrNameLst>
                                          <p:attrName>ppt_x</p:attrName>
                                          <p:attrName>ppt_y</p:attrName>
                                        </p:attrNameLst>
                                      </p:cBhvr>
                                    </p:animMotion>
                                    <p:animRot by="1500000">
                                      <p:cBhvr>
                                        <p:cTn id="7" dur="250" fill="hold">
                                          <p:stCondLst>
                                            <p:cond delay="0"/>
                                          </p:stCondLst>
                                        </p:cTn>
                                        <p:tgtEl>
                                          <p:spTgt spid="2"/>
                                        </p:tgtEl>
                                        <p:attrNameLst>
                                          <p:attrName>r</p:attrName>
                                        </p:attrNameLst>
                                      </p:cBhvr>
                                    </p:animRot>
                                    <p:animRot by="-1500000">
                                      <p:cBhvr>
                                        <p:cTn id="8" dur="250" fill="hold">
                                          <p:stCondLst>
                                            <p:cond delay="250"/>
                                          </p:stCondLst>
                                        </p:cTn>
                                        <p:tgtEl>
                                          <p:spTgt spid="2"/>
                                        </p:tgtEl>
                                        <p:attrNameLst>
                                          <p:attrName>r</p:attrName>
                                        </p:attrNameLst>
                                      </p:cBhvr>
                                    </p:animRot>
                                    <p:animRot by="-1500000">
                                      <p:cBhvr>
                                        <p:cTn id="9" dur="250" fill="hold">
                                          <p:stCondLst>
                                            <p:cond delay="500"/>
                                          </p:stCondLst>
                                        </p:cTn>
                                        <p:tgtEl>
                                          <p:spTgt spid="2"/>
                                        </p:tgtEl>
                                        <p:attrNameLst>
                                          <p:attrName>r</p:attrName>
                                        </p:attrNameLst>
                                      </p:cBhvr>
                                    </p:animRot>
                                    <p:animRot by="1500000">
                                      <p:cBhvr>
                                        <p:cTn id="10" dur="250" fill="hold">
                                          <p:stCondLst>
                                            <p:cond delay="750"/>
                                          </p:stCondLst>
                                        </p:cTn>
                                        <p:tgtEl>
                                          <p:spTgt spid="2"/>
                                        </p:tgtEl>
                                        <p:attrNameLst>
                                          <p:attrName>r</p:attrName>
                                        </p:attrNameLst>
                                      </p:cBhvr>
                                    </p:animRot>
                                  </p:childTnLst>
                                </p:cTn>
                              </p:par>
                              <p:par>
                                <p:cTn id="11" presetID="19" presetClass="emph" presetSubtype="0" repeatCount="indefinite" fill="hold" grpId="1" nodeType="withEffect">
                                  <p:stCondLst>
                                    <p:cond delay="0"/>
                                  </p:stCondLst>
                                  <p:iterate type="lt">
                                    <p:tmPct val="0"/>
                                  </p:iterate>
                                  <p:childTnLst>
                                    <p:animClr clrSpc="rgb" dir="cw">
                                      <p:cBhvr override="childStyle">
                                        <p:cTn id="12" dur="1000" fill="hold"/>
                                        <p:tgtEl>
                                          <p:spTgt spid="2"/>
                                        </p:tgtEl>
                                        <p:attrNameLst>
                                          <p:attrName>style.color</p:attrName>
                                        </p:attrNameLst>
                                      </p:cBhvr>
                                      <p:to>
                                        <a:schemeClr val="accent2"/>
                                      </p:to>
                                    </p:animClr>
                                    <p:animClr clrSpc="rgb" dir="cw">
                                      <p:cBhvr>
                                        <p:cTn id="13" dur="1000" fill="hold"/>
                                        <p:tgtEl>
                                          <p:spTgt spid="2"/>
                                        </p:tgtEl>
                                        <p:attrNameLst>
                                          <p:attrName>fillcolor</p:attrName>
                                        </p:attrNameLst>
                                      </p:cBhvr>
                                      <p:to>
                                        <a:schemeClr val="accent2"/>
                                      </p:to>
                                    </p:animClr>
                                    <p:set>
                                      <p:cBhvr>
                                        <p:cTn id="14" dur="1000" fill="hold"/>
                                        <p:tgtEl>
                                          <p:spTgt spid="2"/>
                                        </p:tgtEl>
                                        <p:attrNameLst>
                                          <p:attrName>fill.type</p:attrName>
                                        </p:attrNameLst>
                                      </p:cBhvr>
                                      <p:to>
                                        <p:strVal val="solid"/>
                                      </p:to>
                                    </p:set>
                                    <p:set>
                                      <p:cBhvr>
                                        <p:cTn id="15" dur="1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990600"/>
            <a:ext cx="9138696" cy="5831114"/>
          </a:xfrm>
          <a:prstGeom prst="rect">
            <a:avLst/>
          </a:prstGeom>
        </p:spPr>
      </p:pic>
      <p:sp>
        <p:nvSpPr>
          <p:cNvPr id="6" name="TextBox 5"/>
          <p:cNvSpPr txBox="1"/>
          <p:nvPr/>
        </p:nvSpPr>
        <p:spPr>
          <a:xfrm>
            <a:off x="3048000" y="152400"/>
            <a:ext cx="4038600" cy="584775"/>
          </a:xfrm>
          <a:prstGeom prst="rect">
            <a:avLst/>
          </a:prstGeom>
          <a:noFill/>
        </p:spPr>
        <p:txBody>
          <a:bodyPr wrap="square" rtlCol="0">
            <a:spAutoFit/>
          </a:bodyPr>
          <a:lstStyle/>
          <a:p>
            <a:r>
              <a:rPr lang="en-US" sz="3200" b="1" dirty="0" smtClean="0">
                <a:solidFill>
                  <a:srgbClr val="0000CC"/>
                </a:solidFill>
                <a:latin typeface="Arial" panose="020B0604020202020204" pitchFamily="34" charset="0"/>
                <a:cs typeface="Arial" panose="020B0604020202020204" pitchFamily="34" charset="0"/>
              </a:rPr>
              <a:t>Rác thực phẩm</a:t>
            </a:r>
            <a:endParaRPr lang="en-US" sz="3200"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78248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287" y="818147"/>
            <a:ext cx="9107714" cy="6039853"/>
          </a:xfrm>
          <a:prstGeom prst="rect">
            <a:avLst/>
          </a:prstGeom>
          <a:noFill/>
        </p:spPr>
      </p:pic>
      <p:sp>
        <p:nvSpPr>
          <p:cNvPr id="5" name="TextBox 4"/>
          <p:cNvSpPr txBox="1"/>
          <p:nvPr/>
        </p:nvSpPr>
        <p:spPr>
          <a:xfrm>
            <a:off x="3581400" y="162903"/>
            <a:ext cx="4038600" cy="584775"/>
          </a:xfrm>
          <a:prstGeom prst="rect">
            <a:avLst/>
          </a:prstGeom>
          <a:noFill/>
        </p:spPr>
        <p:txBody>
          <a:bodyPr wrap="square" rtlCol="0">
            <a:spAutoFit/>
          </a:bodyPr>
          <a:lstStyle/>
          <a:p>
            <a:r>
              <a:rPr lang="en-US" sz="3200" b="1" dirty="0" smtClean="0">
                <a:solidFill>
                  <a:srgbClr val="0000CC"/>
                </a:solidFill>
                <a:latin typeface="Arial" panose="020B0604020202020204" pitchFamily="34" charset="0"/>
                <a:cs typeface="Arial" panose="020B0604020202020204" pitchFamily="34" charset="0"/>
              </a:rPr>
              <a:t>Rác y tế</a:t>
            </a:r>
            <a:endParaRPr lang="en-US" sz="3200"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41854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9144000" cy="5933364"/>
          </a:xfrm>
          <a:prstGeom prst="rect">
            <a:avLst/>
          </a:prstGeom>
        </p:spPr>
      </p:pic>
      <p:sp>
        <p:nvSpPr>
          <p:cNvPr id="3" name="TextBox 2"/>
          <p:cNvSpPr txBox="1"/>
          <p:nvPr/>
        </p:nvSpPr>
        <p:spPr>
          <a:xfrm>
            <a:off x="2971800" y="152400"/>
            <a:ext cx="4038600" cy="584775"/>
          </a:xfrm>
          <a:prstGeom prst="rect">
            <a:avLst/>
          </a:prstGeom>
          <a:noFill/>
        </p:spPr>
        <p:txBody>
          <a:bodyPr wrap="square" rtlCol="0">
            <a:spAutoFit/>
          </a:bodyPr>
          <a:lstStyle/>
          <a:p>
            <a:r>
              <a:rPr lang="en-US" sz="3200" b="1" dirty="0" smtClean="0">
                <a:solidFill>
                  <a:srgbClr val="0000CC"/>
                </a:solidFill>
                <a:latin typeface="Arial" panose="020B0604020202020204" pitchFamily="34" charset="0"/>
                <a:cs typeface="Arial" panose="020B0604020202020204" pitchFamily="34" charset="0"/>
              </a:rPr>
              <a:t>Rác thải nhựa</a:t>
            </a:r>
            <a:endParaRPr lang="en-US" sz="3200"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8107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87" y="0"/>
            <a:ext cx="9149687" cy="6858000"/>
          </a:xfrm>
        </p:spPr>
      </p:pic>
    </p:spTree>
    <p:extLst>
      <p:ext uri="{BB962C8B-B14F-4D97-AF65-F5344CB8AC3E}">
        <p14:creationId xmlns:p14="http://schemas.microsoft.com/office/powerpoint/2010/main" val="40453942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3200"/>
            <a:ext cx="7655999" cy="1280890"/>
          </a:xfrm>
        </p:spPr>
        <p:txBody>
          <a:bodyPr>
            <a:normAutofit/>
          </a:bodyPr>
          <a:lstStyle/>
          <a:p>
            <a:pPr algn="ctr"/>
            <a:r>
              <a:rPr lang="en-US" b="1" dirty="0" smtClean="0">
                <a:solidFill>
                  <a:srgbClr val="0000CC"/>
                </a:solidFill>
                <a:latin typeface="Arial" panose="020B0604020202020204" pitchFamily="34" charset="0"/>
                <a:cs typeface="Arial" panose="020B0604020202020204" pitchFamily="34" charset="0"/>
              </a:rPr>
              <a:t>RÁC THẢI NHỰA LÀ GÌ ???</a:t>
            </a:r>
            <a:endParaRPr lang="en-US"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00589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942" y="228600"/>
            <a:ext cx="8915401" cy="880281"/>
          </a:xfrm>
        </p:spPr>
        <p:txBody>
          <a:bodyPr>
            <a:normAutofit fontScale="92500"/>
          </a:bodyPr>
          <a:lstStyle/>
          <a:p>
            <a:pPr marL="342900" lvl="1" indent="0">
              <a:buNone/>
            </a:pPr>
            <a:r>
              <a:rPr lang="en-US" sz="2600" b="1" dirty="0" smtClean="0">
                <a:solidFill>
                  <a:srgbClr val="0000CC"/>
                </a:solidFill>
                <a:latin typeface="Arial" panose="020B0604020202020204" pitchFamily="34" charset="0"/>
                <a:cs typeface="Arial" panose="020B0604020202020204" pitchFamily="34" charset="0"/>
              </a:rPr>
              <a:t>Rác thải nhựa là rác thải không được phân hủy trong nhiều môi trường, gồm chai lọ, túi ni lông hay đồ chơi cũ</a:t>
            </a:r>
          </a:p>
          <a:p>
            <a:endParaRPr lang="en-US" sz="2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7" y="1447800"/>
            <a:ext cx="9144000" cy="5257800"/>
          </a:xfrm>
          <a:prstGeom prst="rect">
            <a:avLst/>
          </a:prstGeom>
        </p:spPr>
      </p:pic>
    </p:spTree>
    <p:extLst>
      <p:ext uri="{BB962C8B-B14F-4D97-AF65-F5344CB8AC3E}">
        <p14:creationId xmlns:p14="http://schemas.microsoft.com/office/powerpoint/2010/main" val="1360562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484</TotalTime>
  <Words>1165</Words>
  <Application>Microsoft Office PowerPoint</Application>
  <PresentationFormat>On-screen Show (4:3)</PresentationFormat>
  <Paragraphs>43</Paragraphs>
  <Slides>37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 Theme</vt:lpstr>
      <vt:lpstr>CHUNG TAY BẢO VỆ MÔI TRƯỜNG TUYÊN TRUYỀN  CHỐNG RÁC THẢI NHỰA </vt:lpstr>
      <vt:lpstr>PowerPoint Presentation</vt:lpstr>
      <vt:lpstr>PowerPoint Presentation</vt:lpstr>
      <vt:lpstr>PowerPoint Presentation</vt:lpstr>
      <vt:lpstr>PowerPoint Presentation</vt:lpstr>
      <vt:lpstr>PowerPoint Presentation</vt:lpstr>
      <vt:lpstr>PowerPoint Presentation</vt:lpstr>
      <vt:lpstr>RÁC THẢI NHỰA LÀ GÌ ???</vt:lpstr>
      <vt:lpstr>PowerPoint Presentation</vt:lpstr>
      <vt:lpstr>NGUYÊN NHÂN</vt:lpstr>
      <vt:lpstr>PowerPoint Presentation</vt:lpstr>
      <vt:lpstr>PowerPoint Presentation</vt:lpstr>
      <vt:lpstr>TÁC HẠI CỦA RÁC THẢI NHỰA</vt:lpstr>
      <vt:lpstr>PowerPoint Presentation</vt:lpstr>
      <vt:lpstr>PowerPoint Presentation</vt:lpstr>
      <vt:lpstr>  Ảnh hưởng xấu đến sức khỏe: </vt:lpstr>
      <vt:lpstr> Tác động tiêu cực đến môi trường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CÁCH KHẮC PHỤC</vt:lpstr>
      <vt:lpstr>PowerPoint Presentation</vt:lpstr>
      <vt:lpstr>PowerPoint Presentation</vt:lpstr>
      <vt:lpstr>PowerPoint Presentation</vt:lpstr>
      <vt:lpstr>PowerPoint Presentation</vt:lpstr>
      <vt:lpstr>PowerPoint Presentation</vt:lpstr>
      <vt:lpstr>Tái chế sử dụng làm đồ dùng, đồ chơi cho trẻ</vt:lpstr>
      <vt:lpstr>HÃY CHUNG TAY HÀNH ĐỘNG CHỐNG   RÁC THẢI NHỰA VÌ MỘT VIỆT NAM XANH!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Techsi.vn</cp:lastModifiedBy>
  <cp:revision>82</cp:revision>
  <dcterms:created xsi:type="dcterms:W3CDTF">2018-11-14T13:53:37Z</dcterms:created>
  <dcterms:modified xsi:type="dcterms:W3CDTF">2023-12-29T02:34:59Z</dcterms:modified>
</cp:coreProperties>
</file>