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56" r:id="rId4"/>
    <p:sldId id="257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1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8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3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0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5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5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3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6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7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9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EF8D1-F84B-4DA8-B949-3408A07A80E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76400" y="67414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1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68" y="922646"/>
            <a:ext cx="1006839" cy="906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070" y="1828801"/>
            <a:ext cx="826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LĨNH VỰC PHÁT TRIỂN NHẬN THỨC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1" y="2726869"/>
            <a:ext cx="581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NBTN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1699" y="3713076"/>
            <a:ext cx="418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- 36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 nen thuyet rr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8838" y="4825314"/>
            <a:ext cx="259492" cy="2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42950"/>
            <a:ext cx="853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333333"/>
                </a:solidFill>
                <a:latin typeface="inherit"/>
              </a:rPr>
              <a:t>I. Mục đích – Yêu cầu:</a:t>
            </a:r>
          </a:p>
          <a:p>
            <a:r>
              <a:rPr lang="vi-VN" b="1" smtClean="0">
                <a:solidFill>
                  <a:srgbClr val="333333"/>
                </a:solidFill>
                <a:latin typeface="inherit"/>
              </a:rPr>
              <a:t>* </a:t>
            </a:r>
            <a:r>
              <a:rPr lang="vi-VN" b="1">
                <a:solidFill>
                  <a:srgbClr val="333333"/>
                </a:solidFill>
                <a:latin typeface="inherit"/>
              </a:rPr>
              <a:t>Kiến thức:</a:t>
            </a:r>
            <a:endParaRPr lang="vi-VN">
              <a:solidFill>
                <a:srgbClr val="333333"/>
              </a:solidFill>
              <a:latin typeface="Roboto"/>
            </a:endParaRPr>
          </a:p>
          <a:p>
            <a:r>
              <a:rPr lang="vi-VN">
                <a:solidFill>
                  <a:srgbClr val="333333"/>
                </a:solidFill>
                <a:latin typeface="Roboto"/>
              </a:rPr>
              <a:t>- Trẻ biết kể về một số bộ phận trên cơ thể bé.</a:t>
            </a:r>
          </a:p>
          <a:p>
            <a:r>
              <a:rPr lang="vi-VN">
                <a:solidFill>
                  <a:srgbClr val="333333"/>
                </a:solidFill>
                <a:latin typeface="Roboto"/>
              </a:rPr>
              <a:t>- Trẻ biết bàn chân của bé giúp trẻ đi, chạy nhảy vững chắc trên đường…</a:t>
            </a:r>
          </a:p>
          <a:p>
            <a:r>
              <a:rPr lang="vi-VN" b="1">
                <a:solidFill>
                  <a:srgbClr val="333333"/>
                </a:solidFill>
                <a:latin typeface="inherit"/>
              </a:rPr>
              <a:t>* Kỹ năng:</a:t>
            </a:r>
            <a:endParaRPr lang="vi-VN">
              <a:solidFill>
                <a:srgbClr val="333333"/>
              </a:solidFill>
              <a:latin typeface="Roboto"/>
            </a:endParaRPr>
          </a:p>
          <a:p>
            <a:r>
              <a:rPr lang="vi-VN">
                <a:solidFill>
                  <a:srgbClr val="333333"/>
                </a:solidFill>
                <a:latin typeface="Roboto"/>
              </a:rPr>
              <a:t>- Trẻ nói rõ ràng, mạch lạc từ “bàn chân”, “ngón chân”.</a:t>
            </a:r>
          </a:p>
          <a:p>
            <a:r>
              <a:rPr lang="vi-VN" b="1">
                <a:solidFill>
                  <a:srgbClr val="333333"/>
                </a:solidFill>
                <a:latin typeface="inherit"/>
              </a:rPr>
              <a:t>* Thái độ:</a:t>
            </a:r>
            <a:endParaRPr lang="vi-VN">
              <a:solidFill>
                <a:srgbClr val="333333"/>
              </a:solidFill>
              <a:latin typeface="Roboto"/>
            </a:endParaRPr>
          </a:p>
          <a:p>
            <a:r>
              <a:rPr lang="vi-VN">
                <a:solidFill>
                  <a:srgbClr val="333333"/>
                </a:solidFill>
                <a:latin typeface="Roboto"/>
              </a:rPr>
              <a:t>- Trẻ tích cực tham gia vào hoạt động cùng cô.</a:t>
            </a:r>
            <a:r>
              <a:rPr lang="vi-VN">
                <a:solidFill>
                  <a:srgbClr val="333333"/>
                </a:solidFill>
                <a:latin typeface="Roboto"/>
              </a:rPr>
              <a:t/>
            </a:r>
            <a:br>
              <a:rPr lang="vi-VN">
                <a:solidFill>
                  <a:srgbClr val="333333"/>
                </a:solidFill>
                <a:latin typeface="Roboto"/>
              </a:rPr>
            </a:br>
            <a:r>
              <a:rPr lang="en-US" b="1" smtClean="0">
                <a:solidFill>
                  <a:srgbClr val="333333"/>
                </a:solidFill>
                <a:latin typeface="Roboto"/>
              </a:rPr>
              <a:t>II. </a:t>
            </a:r>
            <a:r>
              <a:rPr lang="vi-VN" b="1" smtClean="0">
                <a:solidFill>
                  <a:srgbClr val="333333"/>
                </a:solidFill>
                <a:latin typeface="Roboto"/>
              </a:rPr>
              <a:t>Chuẩn </a:t>
            </a:r>
            <a:r>
              <a:rPr lang="vi-VN" b="1">
                <a:solidFill>
                  <a:srgbClr val="333333"/>
                </a:solidFill>
                <a:latin typeface="Roboto"/>
              </a:rPr>
              <a:t>bị</a:t>
            </a:r>
            <a:r>
              <a:rPr lang="vi-VN" b="1" smtClean="0">
                <a:solidFill>
                  <a:srgbClr val="333333"/>
                </a:solidFill>
                <a:latin typeface="Roboto"/>
              </a:rPr>
              <a:t>:</a:t>
            </a:r>
            <a:endParaRPr lang="vi-VN" b="1">
              <a:solidFill>
                <a:srgbClr val="333333"/>
              </a:solidFill>
              <a:latin typeface="Roboto"/>
            </a:endParaRPr>
          </a:p>
          <a:p>
            <a:r>
              <a:rPr lang="vi-VN" b="1">
                <a:solidFill>
                  <a:srgbClr val="333333"/>
                </a:solidFill>
                <a:latin typeface="inherit"/>
              </a:rPr>
              <a:t>- Đồ dùng của cô:</a:t>
            </a:r>
            <a:endParaRPr lang="vi-VN">
              <a:solidFill>
                <a:srgbClr val="333333"/>
              </a:solidFill>
              <a:latin typeface="Roboto"/>
            </a:endParaRPr>
          </a:p>
          <a:p>
            <a:r>
              <a:rPr lang="vi-VN">
                <a:solidFill>
                  <a:srgbClr val="333333"/>
                </a:solidFill>
                <a:latin typeface="Roboto"/>
              </a:rPr>
              <a:t>+ Đàn, nhạc </a:t>
            </a:r>
          </a:p>
          <a:p>
            <a:r>
              <a:rPr lang="vi-VN" b="1">
                <a:solidFill>
                  <a:srgbClr val="333333"/>
                </a:solidFill>
                <a:latin typeface="inherit"/>
              </a:rPr>
              <a:t>- Đồ dùng của trẻ:</a:t>
            </a:r>
            <a:endParaRPr lang="vi-VN">
              <a:solidFill>
                <a:srgbClr val="333333"/>
              </a:solidFill>
              <a:latin typeface="Roboto"/>
            </a:endParaRPr>
          </a:p>
          <a:p>
            <a:r>
              <a:rPr lang="vi-VN">
                <a:solidFill>
                  <a:srgbClr val="333333"/>
                </a:solidFill>
                <a:latin typeface="Roboto"/>
              </a:rPr>
              <a:t>+ Một số đồ dùng đồ chơi</a:t>
            </a:r>
            <a:endParaRPr lang="vi-VN" b="0" i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9348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04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343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5181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1865644"/>
            <a:ext cx="2514600" cy="70788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lbow Connector 6"/>
          <p:cNvCxnSpPr>
            <a:endCxn id="5" idx="1"/>
          </p:cNvCxnSpPr>
          <p:nvPr/>
        </p:nvCxnSpPr>
        <p:spPr>
          <a:xfrm>
            <a:off x="4724400" y="1028700"/>
            <a:ext cx="1752600" cy="1190887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5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51323" y="4171951"/>
            <a:ext cx="3222893" cy="70788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Bàn chân bẹt ở trẻ nhỏ: cách nhận biết và điều trị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64"/>
            <a:ext cx="9144000" cy="377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lbow Connector 9"/>
          <p:cNvCxnSpPr/>
          <p:nvPr/>
        </p:nvCxnSpPr>
        <p:spPr>
          <a:xfrm rot="16200000" flipH="1">
            <a:off x="2324100" y="2533649"/>
            <a:ext cx="1828803" cy="144780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1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5181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2571750"/>
            <a:ext cx="2514600" cy="132343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lbow Connector 5"/>
          <p:cNvCxnSpPr>
            <a:endCxn id="5" idx="1"/>
          </p:cNvCxnSpPr>
          <p:nvPr/>
        </p:nvCxnSpPr>
        <p:spPr>
          <a:xfrm>
            <a:off x="3352800" y="2482021"/>
            <a:ext cx="3048000" cy="751449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7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77866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8805" y="1685062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135</Words>
  <Application>Microsoft Office PowerPoint</Application>
  <PresentationFormat>On-screen Show (16:9)</PresentationFormat>
  <Paragraphs>22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inherit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MTC</dc:creator>
  <cp:lastModifiedBy>Techsi.vn</cp:lastModifiedBy>
  <cp:revision>6</cp:revision>
  <dcterms:created xsi:type="dcterms:W3CDTF">2023-10-26T01:56:43Z</dcterms:created>
  <dcterms:modified xsi:type="dcterms:W3CDTF">2023-11-18T00:20:11Z</dcterms:modified>
</cp:coreProperties>
</file>