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8" r:id="rId3"/>
    <p:sldId id="258" r:id="rId4"/>
    <p:sldId id="257" r:id="rId5"/>
    <p:sldId id="259" r:id="rId6"/>
    <p:sldId id="260" r:id="rId7"/>
    <p:sldId id="262" r:id="rId8"/>
    <p:sldId id="261" r:id="rId9"/>
    <p:sldId id="264" r:id="rId10"/>
    <p:sldId id="263" r:id="rId11"/>
    <p:sldId id="265" r:id="rId12"/>
    <p:sldId id="267" r:id="rId13"/>
    <p:sldId id="268" r:id="rId14"/>
    <p:sldId id="269" r:id="rId15"/>
    <p:sldId id="266" r:id="rId16"/>
    <p:sldId id="270" r:id="rId17"/>
    <p:sldId id="274" r:id="rId18"/>
    <p:sldId id="276" r:id="rId19"/>
    <p:sldId id="271" r:id="rId20"/>
    <p:sldId id="273" r:id="rId21"/>
    <p:sldId id="277" r:id="rId22"/>
    <p:sldId id="285" r:id="rId23"/>
    <p:sldId id="278" r:id="rId24"/>
    <p:sldId id="286" r:id="rId25"/>
    <p:sldId id="279" r:id="rId26"/>
    <p:sldId id="280" r:id="rId27"/>
    <p:sldId id="287" r:id="rId28"/>
    <p:sldId id="281" r:id="rId29"/>
    <p:sldId id="282" r:id="rId30"/>
    <p:sldId id="283" r:id="rId31"/>
  </p:sldIdLst>
  <p:sldSz cx="12192000" cy="6858000"/>
  <p:notesSz cx="6858000" cy="9144000"/>
  <p:custDataLst>
    <p:tags r:id="rId3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6FC2F-923F-45EC-8C4D-A0873F2A49A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D0523-993F-44D5-BD1B-32455825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3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96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71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79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95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5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27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197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50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683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3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3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464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763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066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9845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6636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405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766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687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923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427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4548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938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061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285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04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482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242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4406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86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05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000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49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64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0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455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05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F464-A615-4F35-BFA1-F8B1131907B1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DD02-78A3-4A54-9889-EC1267036A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865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62" r:id="rId29"/>
    <p:sldLayoutId id="2147483661" r:id="rId30"/>
    <p:sldLayoutId id="2147483660" r:id="rId31"/>
    <p:sldLayoutId id="2147483651" r:id="rId32"/>
    <p:sldLayoutId id="2147483652" r:id="rId33"/>
    <p:sldLayoutId id="2147483653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media" Target="../media/media23.m4a"/><Relationship Id="rId7" Type="http://schemas.openxmlformats.org/officeDocument/2006/relationships/image" Target="../media/image35.jpg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image" Target="../media/image34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3.m4a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6.m4a"/><Relationship Id="rId7" Type="http://schemas.openxmlformats.org/officeDocument/2006/relationships/image" Target="../media/image40.jpg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image" Target="../media/image39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6.m4a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media" Target="../media/media29.m4a"/><Relationship Id="rId7" Type="http://schemas.openxmlformats.org/officeDocument/2006/relationships/image" Target="../media/image44.jpg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image" Target="../media/image43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29.m4a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3"/>
            <a:ext cx="12196808" cy="6855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7379" y="354980"/>
            <a:ext cx="378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ỦY BAN NHÂN DÂN QUẬN LONG BIÊN </a:t>
            </a:r>
          </a:p>
          <a:p>
            <a:r>
              <a:rPr lang="en-US" dirty="0"/>
              <a:t>TRƯỜNG MẦM NON </a:t>
            </a:r>
            <a:r>
              <a:rPr lang="en-US"/>
              <a:t>HOA MỘC LAN</a:t>
            </a: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3250796" y="3470732"/>
            <a:ext cx="58389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ĐỀ </a:t>
            </a:r>
            <a:r>
              <a:rPr lang="en-US" sz="2800"/>
              <a:t>TÀI : MỘT SỐ NGHỀ TRONG XÃ HỘI </a:t>
            </a:r>
          </a:p>
          <a:p>
            <a:pPr algn="ctr"/>
            <a:r>
              <a:rPr lang="en-US" sz="2800"/>
              <a:t>Lứa tuổi: Mẫu giáo nhỡ 4 – 5 tuổi</a:t>
            </a:r>
          </a:p>
          <a:p>
            <a:pPr algn="ctr"/>
            <a:r>
              <a:rPr lang="en-US" sz="2800"/>
              <a:t>Giáo viên: Trần Thị Chung</a:t>
            </a:r>
            <a:endParaRPr lang="vi-VN" sz="2800" dirty="0"/>
          </a:p>
        </p:txBody>
      </p:sp>
      <p:sp>
        <p:nvSpPr>
          <p:cNvPr id="8" name="Heart 7"/>
          <p:cNvSpPr/>
          <p:nvPr/>
        </p:nvSpPr>
        <p:spPr>
          <a:xfrm>
            <a:off x="3513677" y="2603582"/>
            <a:ext cx="640080" cy="57476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eart 8"/>
          <p:cNvSpPr/>
          <p:nvPr/>
        </p:nvSpPr>
        <p:spPr>
          <a:xfrm>
            <a:off x="4745939" y="2603582"/>
            <a:ext cx="640080" cy="57476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eart 9"/>
          <p:cNvSpPr/>
          <p:nvPr/>
        </p:nvSpPr>
        <p:spPr>
          <a:xfrm>
            <a:off x="6031059" y="2603582"/>
            <a:ext cx="640080" cy="57476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eart 10"/>
          <p:cNvSpPr/>
          <p:nvPr/>
        </p:nvSpPr>
        <p:spPr>
          <a:xfrm>
            <a:off x="7192717" y="2623457"/>
            <a:ext cx="640080" cy="57476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eart 11"/>
          <p:cNvSpPr/>
          <p:nvPr/>
        </p:nvSpPr>
        <p:spPr>
          <a:xfrm>
            <a:off x="8477837" y="2596770"/>
            <a:ext cx="640080" cy="57476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C2664-48A3-0DDE-CBAC-2F6CB4AE2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76" y="1042869"/>
            <a:ext cx="1529645" cy="14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9"/>
    </mc:Choice>
    <mc:Fallback xmlns="">
      <p:transition spd="slow" advTm="1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6" y="98853"/>
            <a:ext cx="8033657" cy="65082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478">
        <p:circle/>
      </p:transition>
    </mc:Choice>
    <mc:Fallback xmlns="">
      <p:transition spd="slow" advTm="244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201705"/>
            <a:ext cx="4464424" cy="4464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53" y="231325"/>
            <a:ext cx="3007659" cy="3007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78" y="3373995"/>
            <a:ext cx="4841221" cy="3284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47" y="136654"/>
            <a:ext cx="4798499" cy="319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15" y="3899927"/>
            <a:ext cx="6667500" cy="34956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5"/>
    </mc:Choice>
    <mc:Fallback xmlns="">
      <p:transition spd="slow" advTm="1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so sánh nghề bác sĩ và nghề giáo viên có điển gì giống và khác nhau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6148"/>
      </p:ext>
    </p:extLst>
  </p:cSld>
  <p:clrMapOvr>
    <a:masterClrMapping/>
  </p:clrMapOvr>
  <p:transition spd="slow" advTm="80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Giống : Đều là một nghề trong xã hội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"/>
    </mc:Choice>
    <mc:Fallback xmlns="">
      <p:transition spd="slow" advTm="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1634" y="261257"/>
            <a:ext cx="574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68834" y="1045029"/>
            <a:ext cx="91440" cy="4402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31179" y="839159"/>
            <a:ext cx="130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Nghề bác </a:t>
            </a:r>
            <a:r>
              <a:rPr lang="en-US" dirty="0" err="1"/>
              <a:t>sỹ</a:t>
            </a:r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6218163" y="839159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Nghề giáo viên</a:t>
            </a:r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1985554" y="158060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Cứu người </a:t>
            </a:r>
            <a:endParaRPr lang="vi-VN" dirty="0"/>
          </a:p>
        </p:txBody>
      </p:sp>
      <p:sp>
        <p:nvSpPr>
          <p:cNvPr id="9" name="TextBox 8"/>
          <p:cNvSpPr txBox="1"/>
          <p:nvPr/>
        </p:nvSpPr>
        <p:spPr>
          <a:xfrm>
            <a:off x="6047023" y="1580606"/>
            <a:ext cx="13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Dạy người </a:t>
            </a:r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1994861" y="2181496"/>
            <a:ext cx="308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Dụng cụ làm việc khác nhau : </a:t>
            </a:r>
          </a:p>
          <a:p>
            <a:r>
              <a:rPr lang="en-US" dirty="0"/>
              <a:t>ống nghe , thuốc…</a:t>
            </a:r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6036891" y="231999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Phấn , bảng , bút …</a:t>
            </a:r>
            <a:endParaRPr lang="vi-VN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414">
        <p14:prism/>
      </p:transition>
    </mc:Choice>
    <mc:Fallback xmlns="">
      <p:transition spd="slow" advTm="2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8" y="710310"/>
            <a:ext cx="8677124" cy="57751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231">
        <p14:doors dir="vert"/>
      </p:transition>
    </mc:Choice>
    <mc:Fallback xmlns="">
      <p:transition spd="slow" advTm="16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2" y="0"/>
            <a:ext cx="347472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258349"/>
            <a:ext cx="4441371" cy="2958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45" y="354986"/>
            <a:ext cx="4271555" cy="1863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" y="3881301"/>
            <a:ext cx="4863737" cy="2735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57" y="2218473"/>
            <a:ext cx="4158132" cy="5222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9" y="3476128"/>
            <a:ext cx="2619375" cy="17430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2075">
        <p14:switch dir="r"/>
      </p:transition>
    </mc:Choice>
    <mc:Fallback xmlns="">
      <p:transition spd="slow" advTm="22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0284" cy="3407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30" y="92749"/>
            <a:ext cx="5051669" cy="3677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2" y="3527425"/>
            <a:ext cx="4714875" cy="3257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1"/>
    </mc:Choice>
    <mc:Fallback xmlns="">
      <p:transition spd="slow" advTm="1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4734" y="1922852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"/>
    </mc:Choice>
    <mc:Fallback xmlns="">
      <p:transition spd="slow" advTm="9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0" y="137026"/>
            <a:ext cx="5132294" cy="3079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57" y="144824"/>
            <a:ext cx="4356848" cy="3071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7" y="3388659"/>
            <a:ext cx="4834217" cy="3222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4" y="3388658"/>
            <a:ext cx="4810165" cy="32228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4"/>
    </mc:Choice>
    <mc:Fallback xmlns="">
      <p:transition spd="slow" advTm="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C072A1-1591-6205-D480-96C06B189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5283" cy="7096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4940A-E3E1-CE5C-820E-F8159F86797D}"/>
              </a:ext>
            </a:extLst>
          </p:cNvPr>
          <p:cNvSpPr txBox="1"/>
          <p:nvPr/>
        </p:nvSpPr>
        <p:spPr>
          <a:xfrm>
            <a:off x="809625" y="789622"/>
            <a:ext cx="97536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>
                <a:solidFill>
                  <a:srgbClr val="3C3C3C"/>
                </a:solidFill>
                <a:effectLst/>
                <a:latin typeface="Cuprum"/>
              </a:rPr>
              <a:t>1</a:t>
            </a:r>
            <a:r>
              <a:rPr lang="en-US" b="1" i="0">
                <a:solidFill>
                  <a:srgbClr val="3C3C3C"/>
                </a:solidFill>
                <a:effectLst/>
                <a:latin typeface="Cuprum"/>
              </a:rPr>
              <a:t>. </a:t>
            </a:r>
            <a:r>
              <a:rPr lang="vi-VN" b="1" i="0">
                <a:solidFill>
                  <a:srgbClr val="3C3C3C"/>
                </a:solidFill>
                <a:effectLst/>
                <a:latin typeface="Cuprum"/>
              </a:rPr>
              <a:t>Mục tiêu cần đạt:</a:t>
            </a:r>
            <a:endParaRPr lang="vi-VN" b="0" i="0">
              <a:solidFill>
                <a:srgbClr val="3C3C3C"/>
              </a:solidFill>
              <a:effectLst/>
              <a:latin typeface="Cuprum"/>
            </a:endParaRP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a.  Kiến thức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Trẻ biết một số nghề phổ biến trong xã hội và miêu tả được một số nghề với cô và các bạn trong lớp.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 Trẻ biết bố mẹ làm nghề gì; trang phục của từng nghề.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 Trẻ biết chơi trò chơi “Ước mơ của bé” đúng cách.  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b.</a:t>
            </a:r>
            <a:r>
              <a:rPr lang="en-US" b="0" i="0">
                <a:solidFill>
                  <a:srgbClr val="3C3C3C"/>
                </a:solidFill>
                <a:effectLst/>
                <a:latin typeface="Cuprum"/>
              </a:rPr>
              <a:t> </a:t>
            </a:r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Kỹ năng: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Phát triển ngôn ngữ mạch lạc cho trẻ.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–Phát triển khả năng nghi nhớ có chủ đích cho trẻ.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–Phát triển khéo léo đôi bàn tay và kết hợp nhịp nhàng giữa các giác quan khi chơi trò chơi.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c.  Thái độ: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Trẻ biết trong xã hội có nhiều nghề, mỗi nghề đều có ích lợi riêng.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–Trẻ yêu quý và trân trọng các nghề trong xã hội.</a:t>
            </a:r>
          </a:p>
          <a:p>
            <a:pPr algn="l"/>
            <a:r>
              <a:rPr lang="vi-VN" b="1" i="0">
                <a:solidFill>
                  <a:srgbClr val="3C3C3C"/>
                </a:solidFill>
                <a:effectLst/>
                <a:latin typeface="Cuprum"/>
              </a:rPr>
              <a:t>2.</a:t>
            </a:r>
            <a:r>
              <a:rPr lang="en-US" b="1" i="0">
                <a:solidFill>
                  <a:srgbClr val="3C3C3C"/>
                </a:solidFill>
                <a:effectLst/>
                <a:latin typeface="Cuprum"/>
              </a:rPr>
              <a:t> </a:t>
            </a:r>
            <a:r>
              <a:rPr lang="vi-VN" b="1" i="0">
                <a:solidFill>
                  <a:srgbClr val="3C3C3C"/>
                </a:solidFill>
                <a:effectLst/>
                <a:latin typeface="Cuprum"/>
              </a:rPr>
              <a:t>Chuẩn bị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- Bài giảng PP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Đĩa nhạc có bài: “Cháu yêu cô chú công nhân”; “Đi một hai”; “Làm chú bộ đội”; “Cô giáo”;</a:t>
            </a:r>
            <a:endParaRPr lang="en-US" b="0" i="0">
              <a:solidFill>
                <a:srgbClr val="3C3C3C"/>
              </a:solidFill>
              <a:effectLst/>
              <a:latin typeface="Cuprum"/>
            </a:endParaRP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Lô tô trang phục một số nghề trong xã hội.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Quần áo trang phục một số nghề.</a:t>
            </a:r>
          </a:p>
          <a:p>
            <a:pPr algn="l"/>
            <a:r>
              <a:rPr lang="vi-VN" b="0" i="0">
                <a:solidFill>
                  <a:srgbClr val="3C3C3C"/>
                </a:solidFill>
                <a:effectLst/>
                <a:latin typeface="Cuprum"/>
              </a:rPr>
              <a:t>–  Bảng con đủ cho mỗi trẻ</a:t>
            </a:r>
          </a:p>
        </p:txBody>
      </p:sp>
    </p:spTree>
    <p:extLst>
      <p:ext uri="{BB962C8B-B14F-4D97-AF65-F5344CB8AC3E}">
        <p14:creationId xmlns:p14="http://schemas.microsoft.com/office/powerpoint/2010/main" val="403372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9786" y="1864974"/>
            <a:ext cx="34621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1: </a:t>
            </a:r>
          </a:p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tài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giỏi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2"/>
    </mc:Choice>
    <mc:Fallback xmlns="">
      <p:transition spd="slow" advTm="4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-71120"/>
            <a:ext cx="3677920" cy="367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8" y="-71120"/>
            <a:ext cx="3672840" cy="3672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3340701"/>
            <a:ext cx="3231832" cy="2904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0" y="2727960"/>
            <a:ext cx="4130040" cy="413004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"/>
    </mc:Choice>
    <mc:Fallback xmlns="">
      <p:transition spd="slow" advTm="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-71120"/>
            <a:ext cx="3677920" cy="367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8" y="-71120"/>
            <a:ext cx="3672840" cy="3672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3340701"/>
            <a:ext cx="3231832" cy="2904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2727960"/>
            <a:ext cx="4130040" cy="4130040"/>
          </a:xfrm>
          <a:prstGeom prst="rect">
            <a:avLst/>
          </a:prstGeom>
        </p:spPr>
      </p:pic>
      <p:pic>
        <p:nvPicPr>
          <p:cNvPr id="11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7580" y="0"/>
            <a:ext cx="2128520" cy="212852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8"/>
    </mc:Choice>
    <mc:Fallback xmlns="">
      <p:transition spd="slow" advTm="2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5" objId="11"/>
        <p14:pauseEvt time="408" objId="11"/>
        <p14:seekEvt time="408" objId="11" seek="11"/>
        <p14:resumeEvt time="609" objId="11"/>
        <p14:pauseEvt time="998" objId="11"/>
        <p14:seekEvt time="998" objId="11" seek="56"/>
        <p14:resumeEvt time="1200" objId="11"/>
        <p14:stopEvt time="13291" objId="1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8" y="1310640"/>
            <a:ext cx="3672840" cy="367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60" y="1508760"/>
            <a:ext cx="4130040" cy="41300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3"/>
    </mc:Choice>
    <mc:Fallback xmlns="">
      <p:transition spd="slow" advTm="2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4704080" cy="470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28" y="309562"/>
            <a:ext cx="4521490" cy="2747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4" y="3560921"/>
            <a:ext cx="4141856" cy="27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0" y="2758440"/>
            <a:ext cx="4361180" cy="43611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"/>
    </mc:Choice>
    <mc:Fallback xmlns="">
      <p:transition spd="slow" advTm="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4704080" cy="470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28" y="309562"/>
            <a:ext cx="4521490" cy="2747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4" y="3560921"/>
            <a:ext cx="4141856" cy="27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0" y="2758440"/>
            <a:ext cx="4361180" cy="4361180"/>
          </a:xfrm>
          <a:prstGeom prst="rect">
            <a:avLst/>
          </a:prstGeom>
        </p:spPr>
      </p:pic>
      <p:pic>
        <p:nvPicPr>
          <p:cNvPr id="9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9356" y="1564640"/>
            <a:ext cx="2128520" cy="21285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3"/>
    </mc:Choice>
    <mc:Fallback xmlns="">
      <p:transition spd="slow" advTm="1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3" objId="9"/>
        <p14:pauseEvt time="606" objId="9"/>
        <p14:seekEvt time="606" objId="9" seek="0"/>
        <p14:resumeEvt time="807" objId="9"/>
        <p14:pauseEvt time="1121" objId="9"/>
        <p14:seekEvt time="1121" objId="9" seek="84"/>
        <p14:resumeEvt time="1321" objId="9"/>
        <p14:stopEvt time="13392" objId="9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1721802"/>
            <a:ext cx="5709920" cy="34695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1"/>
    </mc:Choice>
    <mc:Fallback xmlns="">
      <p:transition spd="slow" advTm="1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68" y="386080"/>
            <a:ext cx="5140138" cy="388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60" y="-528320"/>
            <a:ext cx="3830320" cy="38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3075940"/>
            <a:ext cx="4846320" cy="3634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4269740"/>
            <a:ext cx="5284611" cy="217424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3"/>
    </mc:Choice>
    <mc:Fallback xmlns="">
      <p:transition spd="slow" advTm="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68" y="386080"/>
            <a:ext cx="5140138" cy="3883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60" y="-528320"/>
            <a:ext cx="3830320" cy="38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3075940"/>
            <a:ext cx="4846320" cy="3634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4269740"/>
            <a:ext cx="5284611" cy="2174240"/>
          </a:xfrm>
          <a:prstGeom prst="rect">
            <a:avLst/>
          </a:prstGeom>
        </p:spPr>
      </p:pic>
      <p:pic>
        <p:nvPicPr>
          <p:cNvPr id="9" name="10s-xanhb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3510" y="1706880"/>
            <a:ext cx="2128520" cy="212852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4"/>
    </mc:Choice>
    <mc:Fallback xmlns="">
      <p:transition spd="slow" advTm="1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2" objId="9"/>
        <p14:pauseEvt time="904" objId="9"/>
        <p14:seekEvt time="905" objId="9" seek="27"/>
        <p14:resumeEvt time="1106" objId="9"/>
        <p14:pauseEvt time="1419" objId="9"/>
        <p14:seekEvt time="1419" objId="9" seek="103"/>
        <p14:resumeEvt time="1620" objId="9"/>
        <p14:stopEvt time="13693" objId="9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4" y="1402081"/>
            <a:ext cx="4851026" cy="3665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39" y="1767841"/>
            <a:ext cx="4714240" cy="35356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6"/>
    </mc:Choice>
    <mc:Fallback xmlns="">
      <p:transition spd="slow" advTm="2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cùng hát và vận động bài “ Cháu yêu cô chú công nhân ”nhé.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29061"/>
      </p:ext>
    </p:extLst>
  </p:cSld>
  <p:clrMapOvr>
    <a:masterClrMapping/>
  </p:clrMapOvr>
  <p:transition spd="slow" advTm="68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0"/>
            <a:ext cx="9144000" cy="6762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20" y="1169015"/>
            <a:ext cx="516128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Bài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của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chúng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mình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đến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đây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là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kết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rồi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.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tất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cả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con.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cô chú công nhân - xây dựng CON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8928" y="783771"/>
            <a:ext cx="10109835" cy="56823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9"/>
    </mc:Choice>
    <mc:Fallback xmlns="">
      <p:transition spd="slow" advTm="11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4" objId="4"/>
        <p14:pauseEvt time="502" objId="4"/>
        <p14:seekEvt time="503" objId="4" seek="268"/>
        <p14:resumeEvt time="703" objId="4"/>
        <p14:pauseEvt time="845" objId="4"/>
        <p14:seekEvt time="845" objId="4" seek="523"/>
        <p14:resumeEvt time="1047" objId="4"/>
        <p14:pauseEvt time="114928" objId="4"/>
        <p14:stopEvt time="114929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5747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hát bài hát gì 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ai 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9"/>
    </mc:Choice>
    <mc:Fallback xmlns="">
      <p:transition spd="slow" advTm="2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4" y="129116"/>
            <a:ext cx="6078071" cy="6078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7490" y="582423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Nghề bác sĩ</a:t>
            </a:r>
            <a:endParaRPr lang="vi-VN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7"/>
    </mc:Choice>
    <mc:Fallback xmlns="">
      <p:transition spd="slow" advTm="1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107523"/>
            <a:ext cx="5185954" cy="3456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2" y="107523"/>
            <a:ext cx="5072314" cy="3376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69" y="3735976"/>
            <a:ext cx="4683036" cy="31220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"/>
    </mc:Choice>
    <mc:Fallback xmlns="">
      <p:transition spd="slow" advTm="1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63" y="240926"/>
            <a:ext cx="2645709" cy="2645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0" b="14609"/>
          <a:stretch/>
        </p:blipFill>
        <p:spPr>
          <a:xfrm>
            <a:off x="6904842" y="0"/>
            <a:ext cx="3271124" cy="3160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33" y="3540033"/>
            <a:ext cx="5090057" cy="2783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2" y="2886635"/>
            <a:ext cx="4046228" cy="4046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3"/>
    </mc:Choice>
    <mc:Fallback xmlns="">
      <p:transition spd="slow" advTm="1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65"/>
            <a:ext cx="12053117" cy="6774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566" y="1959428"/>
            <a:ext cx="6374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đọc câu đố và các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đoán xem đó là nghề gì nhé .</a:t>
            </a:r>
          </a:p>
          <a:p>
            <a:r>
              <a:rPr lang="vi-VN" sz="2000" dirty="0"/>
              <a:t> </a:t>
            </a:r>
            <a:r>
              <a:rPr lang="en-US" sz="2000" dirty="0"/>
              <a:t>                </a:t>
            </a:r>
            <a:r>
              <a:rPr lang="vi-VN" sz="2000" dirty="0">
                <a:latin typeface="+mj-lt"/>
              </a:rPr>
              <a:t>Ai là người đến lớp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Chăm chỉ sớm chiều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Dạy bảo mọi điều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                </a:t>
            </a:r>
            <a:r>
              <a:rPr lang="vi-VN" sz="2000" dirty="0">
                <a:latin typeface="+mj-lt"/>
              </a:rPr>
              <a:t>Cho con khôn lớn?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5991">
        <p15:prstTrans prst="origami"/>
      </p:transition>
    </mc:Choice>
    <mc:Fallback xmlns="">
      <p:transition spd="slow" advTm="25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12E07F-BDA0-4197-A86E-3A738E2698FA}"/>
  <p:tag name="ISPRING_RESOURCE_FOLDER" val="D:\Desktop\Một số nghề trong xã hội \"/>
  <p:tag name="ISPRING_PRESENTATION_PATH" val="D:\Desktop\Một số nghề trong xã hội .pptx"/>
  <p:tag name="ISPRING_PROJECT_VERSION" val="9"/>
  <p:tag name="ISPRING_PROJECT_FOLDER_UPDATED" val="1"/>
  <p:tag name="ISPRING_SCREEN_RECS_UPDATED" val="D:\Desktop\Một số nghề trong xã hội \"/>
  <p:tag name="INKNOELEADERBOARD" val="17671649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444</Words>
  <Application>Microsoft Office PowerPoint</Application>
  <PresentationFormat>Widescreen</PresentationFormat>
  <Paragraphs>44</Paragraphs>
  <Slides>30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Cuprum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Trang Nguyen</cp:lastModifiedBy>
  <cp:revision>29</cp:revision>
  <dcterms:created xsi:type="dcterms:W3CDTF">2022-11-22T06:10:44Z</dcterms:created>
  <dcterms:modified xsi:type="dcterms:W3CDTF">2023-10-30T14:07:18Z</dcterms:modified>
</cp:coreProperties>
</file>