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78" r:id="rId3"/>
    <p:sldId id="318" r:id="rId4"/>
    <p:sldId id="280" r:id="rId5"/>
    <p:sldId id="320" r:id="rId6"/>
    <p:sldId id="321" r:id="rId7"/>
    <p:sldId id="324" r:id="rId8"/>
    <p:sldId id="325" r:id="rId9"/>
    <p:sldId id="322" r:id="rId10"/>
    <p:sldId id="283" r:id="rId11"/>
    <p:sldId id="323" r:id="rId12"/>
    <p:sldId id="326" r:id="rId13"/>
    <p:sldId id="287" r:id="rId14"/>
    <p:sldId id="292" r:id="rId15"/>
    <p:sldId id="288" r:id="rId16"/>
    <p:sldId id="327" r:id="rId17"/>
    <p:sldId id="328" r:id="rId18"/>
    <p:sldId id="316" r:id="rId19"/>
  </p:sldIdLst>
  <p:sldSz cx="9144000" cy="6858000" type="screen4x3"/>
  <p:notesSz cx="6858000" cy="9144000"/>
  <p:custShowLst>
    <p:custShow name="Custom Show 1" id="0">
      <p:sldLst/>
    </p:custShow>
  </p:custShow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40">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00"/>
    <a:srgbClr val="FF3300"/>
    <a:srgbClr val="201502"/>
    <a:srgbClr val="100B17"/>
    <a:srgbClr val="66FFFF"/>
    <a:srgbClr val="33CC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howGuides="1">
      <p:cViewPr varScale="1">
        <p:scale>
          <a:sx n="63" d="100"/>
          <a:sy n="63" d="100"/>
        </p:scale>
        <p:origin x="1392" y="64"/>
      </p:cViewPr>
      <p:guideLst>
        <p:guide orient="horz" pos="1940"/>
        <p:guide pos="290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fade/>
      </p:transition>
    </mc:Choice>
    <mc:Fallback xmlns="">
      <p:transition>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dirty="0"/>
              <a:t>Click to edit Master title style</a:t>
            </a:r>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fade/>
      </p:transition>
    </mc:Choice>
    <mc:Fallback xmlns="">
      <p:transition>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LE_20210223_034743_1">
            <a:hlinkClick r:id="" action="ppaction://media"/>
          </p:cNvPr>
          <p:cNvPicPr/>
          <p:nvPr>
            <a:audioFile r:link="rId2"/>
            <p:extLst>
              <p:ext uri="{DAA4B4D4-6D71-4841-9C94-3DE7FCFB9230}">
                <p14:media xmlns:p14="http://schemas.microsoft.com/office/powerpoint/2010/main" r:embed="rId1"/>
              </p:ext>
            </p:extLst>
          </p:nvPr>
        </p:nvPicPr>
        <p:blipFill>
          <a:blip r:embed="rId4"/>
          <a:stretch>
            <a:fillRect/>
          </a:stretch>
        </p:blipFill>
        <p:spPr>
          <a:xfrm>
            <a:off x="4324350" y="3181350"/>
            <a:ext cx="495300" cy="495300"/>
          </a:xfrm>
          <a:prstGeom prst="rect">
            <a:avLst/>
          </a:prstGeom>
        </p:spPr>
      </p:pic>
      <p:pic>
        <p:nvPicPr>
          <p:cNvPr id="3074" name="Picture 2" descr="1"/>
          <p:cNvPicPr>
            <a:picLocks noChangeAspect="1"/>
          </p:cNvPicPr>
          <p:nvPr/>
        </p:nvPicPr>
        <p:blipFill>
          <a:blip r:embed="rId5"/>
          <a:stretch>
            <a:fillRect/>
          </a:stretch>
        </p:blipFill>
        <p:spPr>
          <a:xfrm>
            <a:off x="0" y="0"/>
            <a:ext cx="9207500" cy="6923088"/>
          </a:xfrm>
          <a:prstGeom prst="rect">
            <a:avLst/>
          </a:prstGeom>
          <a:noFill/>
          <a:ln w="9525">
            <a:noFill/>
          </a:ln>
        </p:spPr>
      </p:pic>
      <p:sp>
        <p:nvSpPr>
          <p:cNvPr id="14" name="Text Box 6"/>
          <p:cNvSpPr txBox="1"/>
          <p:nvPr/>
        </p:nvSpPr>
        <p:spPr>
          <a:xfrm>
            <a:off x="645374" y="609283"/>
            <a:ext cx="7296998" cy="107721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b="1" dirty="0">
                <a:latin typeface="Times New Roman" panose="02020603050405020304" charset="0"/>
                <a:cs typeface="Times New Roman" panose="02020603050405020304" charset="0"/>
              </a:rPr>
              <a:t>TRƯỜNG MẦM NON HOA MỘC LAN</a:t>
            </a:r>
            <a:endParaRPr lang="en-US" altLang="vi-VN" b="1" dirty="0">
              <a:latin typeface="Times New Roman" panose="02020603050405020304" charset="0"/>
              <a:ea typeface="Times New Roman" panose="02020603050405020304" charset="0"/>
            </a:endParaRPr>
          </a:p>
        </p:txBody>
      </p:sp>
      <p:sp>
        <p:nvSpPr>
          <p:cNvPr id="15" name="Rectangle 3"/>
          <p:cNvSpPr/>
          <p:nvPr/>
        </p:nvSpPr>
        <p:spPr>
          <a:xfrm>
            <a:off x="1025174" y="1997382"/>
            <a:ext cx="6857968"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Lĩnh</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vực</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Phát</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triển</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ngôn ngữ</a:t>
            </a:r>
          </a:p>
        </p:txBody>
      </p:sp>
      <p:sp>
        <p:nvSpPr>
          <p:cNvPr id="16" name="TextBox 7"/>
          <p:cNvSpPr txBox="1"/>
          <p:nvPr/>
        </p:nvSpPr>
        <p:spPr>
          <a:xfrm>
            <a:off x="1981268" y="3231843"/>
            <a:ext cx="5422884" cy="1384995"/>
          </a:xfrm>
          <a:prstGeom prst="rect">
            <a:avLst/>
          </a:prstGeom>
          <a:noFill/>
        </p:spPr>
        <p:txBody>
          <a:bodyPr wrap="square" rtlCol="0">
            <a:spAutoFit/>
          </a:bodyPr>
          <a:lstStyle/>
          <a:p>
            <a:pPr>
              <a:buNone/>
            </a:pPr>
            <a:r>
              <a:rPr lang="en-GB" altLang="x-none" sz="2800" dirty="0">
                <a:solidFill>
                  <a:srgbClr val="002060"/>
                </a:solidFill>
                <a:latin typeface="Times New Roman" panose="02020603050405020304" charset="0"/>
                <a:cs typeface="Times New Roman" panose="02020603050405020304" charset="0"/>
              </a:rPr>
              <a:t>Đề t</a:t>
            </a:r>
            <a:r>
              <a:rPr lang="en-GB" altLang="x-none" sz="2800" dirty="0">
                <a:solidFill>
                  <a:srgbClr val="002060"/>
                </a:solidFill>
                <a:latin typeface="Times New Roman" panose="02020603050405020304" charset="0"/>
                <a:ea typeface="Times New Roman" panose="02020603050405020304" charset="0"/>
              </a:rPr>
              <a:t>à</a:t>
            </a:r>
            <a:r>
              <a:rPr lang="en-GB" altLang="x-none" sz="2800" dirty="0">
                <a:solidFill>
                  <a:srgbClr val="002060"/>
                </a:solidFill>
                <a:latin typeface="Times New Roman" panose="02020603050405020304" charset="0"/>
                <a:cs typeface="Times New Roman" panose="02020603050405020304" charset="0"/>
              </a:rPr>
              <a:t>i: </a:t>
            </a:r>
            <a:r>
              <a:rPr lang="en-US" sz="2800" dirty="0" err="1">
                <a:solidFill>
                  <a:srgbClr val="002060"/>
                </a:solidFill>
                <a:latin typeface="Times New Roman" panose="02020603050405020304" charset="0"/>
              </a:rPr>
              <a:t>Truyện</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Gấu</a:t>
            </a:r>
            <a:r>
              <a:rPr lang="en-US" sz="2800" dirty="0">
                <a:solidFill>
                  <a:srgbClr val="002060"/>
                </a:solidFill>
                <a:latin typeface="Times New Roman" panose="02020603050405020304" charset="0"/>
              </a:rPr>
              <a:t> con </a:t>
            </a:r>
            <a:r>
              <a:rPr lang="en-US" sz="2800" dirty="0" err="1">
                <a:solidFill>
                  <a:srgbClr val="002060"/>
                </a:solidFill>
                <a:latin typeface="Times New Roman" panose="02020603050405020304" charset="0"/>
              </a:rPr>
              <a:t>bị</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đau</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răng</a:t>
            </a:r>
            <a:endParaRPr lang="en-US" sz="2800" dirty="0">
              <a:solidFill>
                <a:srgbClr val="002060"/>
              </a:solidFill>
              <a:latin typeface="Times New Roman" panose="02020603050405020304" charset="0"/>
            </a:endParaRPr>
          </a:p>
          <a:p>
            <a:pPr>
              <a:buNone/>
            </a:pPr>
            <a:r>
              <a:rPr lang="en-GB" altLang="x-none" sz="2800" dirty="0">
                <a:solidFill>
                  <a:srgbClr val="002060"/>
                </a:solidFill>
                <a:latin typeface="Times New Roman" panose="02020603050405020304" charset="0"/>
                <a:cs typeface="Times New Roman" panose="02020603050405020304" charset="0"/>
              </a:rPr>
              <a:t>Lứa tuổi: 3 - 4 tuổi</a:t>
            </a:r>
          </a:p>
          <a:p>
            <a:pPr>
              <a:buNone/>
            </a:pPr>
            <a:r>
              <a:rPr lang="en-GB" altLang="x-none" sz="2800" dirty="0">
                <a:solidFill>
                  <a:srgbClr val="002060"/>
                </a:solidFill>
                <a:latin typeface="Times New Roman" panose="02020603050405020304" charset="0"/>
                <a:cs typeface="Times New Roman" panose="02020603050405020304" charset="0"/>
              </a:rPr>
              <a:t>Giáo viên: </a:t>
            </a:r>
            <a:r>
              <a:rPr lang="vi-VN" altLang="x-none" sz="2800" dirty="0">
                <a:solidFill>
                  <a:srgbClr val="002060"/>
                </a:solidFill>
                <a:latin typeface="Times New Roman" panose="02020603050405020304" charset="0"/>
                <a:cs typeface="Times New Roman" panose="02020603050405020304" charset="0"/>
              </a:rPr>
              <a:t>Nguyễn Th</a:t>
            </a:r>
            <a:r>
              <a:rPr lang="en-US" altLang="x-none" sz="2800">
                <a:solidFill>
                  <a:srgbClr val="002060"/>
                </a:solidFill>
                <a:latin typeface="Times New Roman" panose="02020603050405020304" charset="0"/>
                <a:cs typeface="Times New Roman" panose="02020603050405020304" charset="0"/>
              </a:rPr>
              <a:t>ị Thu</a:t>
            </a:r>
            <a:endParaRPr lang="en-US" altLang="en-GB" sz="2800" dirty="0">
              <a:solidFill>
                <a:srgbClr val="00206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85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6000">
                <p:cTn id="14"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FDEF-4525-456D-BFFB-B099B09FFA3D}"/>
              </a:ext>
            </a:extLst>
          </p:cNvPr>
          <p:cNvSpPr>
            <a:spLocks noGrp="1"/>
          </p:cNvSpPr>
          <p:nvPr>
            <p:ph type="title"/>
          </p:nvPr>
        </p:nvSpPr>
        <p:spPr>
          <a:xfrm>
            <a:off x="457200" y="1981238"/>
            <a:ext cx="8229600" cy="1143000"/>
          </a:xfrm>
        </p:spPr>
        <p:txBody>
          <a:bodyPr/>
          <a:lstStyle/>
          <a:p>
            <a:r>
              <a:rPr lang="vi-VN" sz="2800" dirty="0">
                <a:latin typeface="Times New Roman" panose="02020603050405020304" pitchFamily="18" charset="0"/>
                <a:cs typeface="Times New Roman" panose="02020603050405020304" pitchFamily="18" charset="0"/>
              </a:rPr>
              <a:t>-</a:t>
            </a:r>
            <a:r>
              <a:rPr lang="vi-VN" sz="2800" b="0" i="0" dirty="0">
                <a:effectLst/>
                <a:latin typeface="Times New Roman" panose="02020603050405020304" pitchFamily="18" charset="0"/>
                <a:cs typeface="Times New Roman" panose="02020603050405020304" pitchFamily="18" charset="0"/>
              </a:rPr>
              <a:t> Cô vừa kể các con nghe câu chuyện gì ? </a:t>
            </a:r>
            <a:br>
              <a:rPr lang="vi-VN" sz="2800" b="0" i="0" dirty="0">
                <a:effectLst/>
                <a:latin typeface="Times New Roman" panose="02020603050405020304" pitchFamily="18" charset="0"/>
                <a:cs typeface="Times New Roman" panose="02020603050405020304" pitchFamily="18" charset="0"/>
              </a:rPr>
            </a:br>
            <a:r>
              <a:rPr lang="vi-VN" sz="2800" b="0" i="0" dirty="0">
                <a:effectLst/>
                <a:latin typeface="Times New Roman" panose="02020603050405020304" pitchFamily="18" charset="0"/>
                <a:cs typeface="Times New Roman" panose="02020603050405020304" pitchFamily="18" charset="0"/>
              </a:rPr>
              <a:t>- Trong truyện có những nhân vật nào?</a:t>
            </a:r>
            <a:endParaRPr lang="vi-VN"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953409-90D6-45AA-8DC5-A9016B571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78" y="2971812"/>
            <a:ext cx="6019642" cy="3047920"/>
          </a:xfrm>
          <a:prstGeom prst="rect">
            <a:avLst/>
          </a:prstGeom>
        </p:spPr>
      </p:pic>
    </p:spTree>
    <p:extLst>
      <p:ext uri="{BB962C8B-B14F-4D97-AF65-F5344CB8AC3E}">
        <p14:creationId xmlns:p14="http://schemas.microsoft.com/office/powerpoint/2010/main" val="927656270"/>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EA8F-2D85-4CC9-BC95-E71279468081}"/>
              </a:ext>
            </a:extLst>
          </p:cNvPr>
          <p:cNvSpPr>
            <a:spLocks noGrp="1"/>
          </p:cNvSpPr>
          <p:nvPr>
            <p:ph type="title"/>
          </p:nvPr>
        </p:nvSpPr>
        <p:spPr>
          <a:xfrm>
            <a:off x="609704" y="2743218"/>
            <a:ext cx="7238810" cy="1143000"/>
          </a:xfrm>
        </p:spPr>
        <p:txBody>
          <a:bodyPr/>
          <a:lstStyle/>
          <a:p>
            <a:pPr algn="l"/>
            <a:r>
              <a:rPr lang="vi-VN" sz="2800" b="0" i="0" dirty="0">
                <a:solidFill>
                  <a:srgbClr val="3C3C3C"/>
                </a:solidFill>
                <a:effectLst/>
                <a:latin typeface="Times New Roman" panose="02020603050405020304" pitchFamily="18" charset="0"/>
                <a:cs typeface="Times New Roman" panose="02020603050405020304" pitchFamily="18" charset="0"/>
              </a:rPr>
              <a:t>          - Ngày sinh nhật của Gấu, Mèo và Thỏ          mang gì đến?</a:t>
            </a:r>
            <a:br>
              <a:rPr lang="vi-VN" sz="2800" b="0" i="0" dirty="0">
                <a:solidFill>
                  <a:srgbClr val="3C3C3C"/>
                </a:solidFill>
                <a:effectLst/>
                <a:latin typeface="Times New Roman" panose="02020603050405020304" pitchFamily="18" charset="0"/>
                <a:cs typeface="Times New Roman" panose="02020603050405020304" pitchFamily="18" charset="0"/>
              </a:rPr>
            </a:br>
            <a:r>
              <a:rPr lang="vi-VN" sz="2800" b="0" i="0" dirty="0">
                <a:solidFill>
                  <a:srgbClr val="3C3C3C"/>
                </a:solidFill>
                <a:effectLst/>
                <a:latin typeface="Times New Roman" panose="02020603050405020304" pitchFamily="18" charset="0"/>
                <a:cs typeface="Times New Roman" panose="02020603050405020304" pitchFamily="18" charset="0"/>
              </a:rPr>
              <a:t>          - Chim, Chó và Rùa mang gì đến?</a:t>
            </a:r>
            <a:br>
              <a:rPr lang="vi-VN" sz="2800" b="0" i="0" dirty="0">
                <a:solidFill>
                  <a:srgbClr val="3C3C3C"/>
                </a:solidFill>
                <a:effectLst/>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09616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0" b="-50000"/>
          </a:stretch>
        </a:blipFill>
        <a:effectLst/>
      </p:bgPr>
    </p:bg>
    <p:spTree>
      <p:nvGrpSpPr>
        <p:cNvPr id="1" name=""/>
        <p:cNvGrpSpPr/>
        <p:nvPr/>
      </p:nvGrpSpPr>
      <p:grpSpPr>
        <a:xfrm>
          <a:off x="0" y="0"/>
          <a:ext cx="0" cy="0"/>
          <a:chOff x="0" y="0"/>
          <a:chExt cx="0" cy="0"/>
        </a:xfrm>
      </p:grpSpPr>
      <p:pic>
        <p:nvPicPr>
          <p:cNvPr id="3" name="FILE_20210223_034742_1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2" name="FILE_20210223_034742_16">
            <a:hlinkClick r:id="" action="ppaction://media"/>
          </p:cNvPr>
          <p:cNvPicPr/>
          <p:nvPr/>
        </p:nvPicPr>
        <p:blipFill>
          <a:blip r:embed="rId5"/>
          <a:stretch>
            <a:fillRect/>
          </a:stretch>
        </p:blipFill>
        <p:spPr>
          <a:xfrm>
            <a:off x="4324350" y="3181350"/>
            <a:ext cx="495300" cy="495300"/>
          </a:xfrm>
          <a:prstGeom prst="rect">
            <a:avLst/>
          </a:prstGeom>
          <a:noFill/>
          <a:ln w="9525">
            <a:noFill/>
          </a:ln>
        </p:spPr>
      </p:pic>
      <p:sp>
        <p:nvSpPr>
          <p:cNvPr id="18435" name="Text Box 3"/>
          <p:cNvSpPr txBox="1"/>
          <p:nvPr/>
        </p:nvSpPr>
        <p:spPr>
          <a:xfrm>
            <a:off x="957125" y="4495772"/>
            <a:ext cx="7043786" cy="1938992"/>
          </a:xfrm>
          <a:prstGeom prst="rect">
            <a:avLst/>
          </a:prstGeom>
          <a:noFill/>
          <a:ln w="9525">
            <a:noFill/>
          </a:ln>
        </p:spPr>
        <p:txBody>
          <a:bodyPr wrap="square" anchor="t" anchorCtr="0">
            <a:spAutoFit/>
          </a:bodyPr>
          <a:lstStyle/>
          <a:p>
            <a:pPr algn="l"/>
            <a:r>
              <a:rPr lang="vi-VN" sz="2400" b="0" i="0" dirty="0">
                <a:solidFill>
                  <a:srgbClr val="3C3C3C"/>
                </a:solidFill>
                <a:effectLst/>
                <a:latin typeface="Times New Roman" panose="02020603050405020304" pitchFamily="18" charset="0"/>
                <a:cs typeface="Times New Roman" panose="02020603050405020304" pitchFamily="18" charset="0"/>
              </a:rPr>
              <a:t>+ Cô kể đoạn từ đầu đến chỗ “Tôi là 1 con sâu răng... Tôi cảm ơn các bạn</a:t>
            </a:r>
          </a:p>
          <a:p>
            <a:pPr algn="l"/>
            <a:r>
              <a:rPr lang="vi-VN" sz="2400" b="0" i="0" dirty="0">
                <a:solidFill>
                  <a:srgbClr val="3C3C3C"/>
                </a:solidFill>
                <a:effectLst/>
                <a:latin typeface="Times New Roman" panose="02020603050405020304" pitchFamily="18" charset="0"/>
                <a:cs typeface="Times New Roman" panose="02020603050405020304" pitchFamily="18" charset="0"/>
              </a:rPr>
              <a:t>- Gấu con đã làm gì với những món quà đó của các bạn?</a:t>
            </a:r>
          </a:p>
          <a:p>
            <a:pPr algn="l"/>
            <a:r>
              <a:rPr lang="vi-VN" sz="2400" b="0" i="0" dirty="0">
                <a:solidFill>
                  <a:srgbClr val="3C3C3C"/>
                </a:solidFill>
                <a:effectLst/>
                <a:latin typeface="Times New Roman" panose="02020603050405020304" pitchFamily="18" charset="0"/>
                <a:cs typeface="Times New Roman" panose="02020603050405020304" pitchFamily="18" charset="0"/>
              </a:rPr>
              <a:t>- Đến tối Gấu con bị làm sao?</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28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48E3FEA-B778-4D4B-8B02-C102ABC648BC}"/>
              </a:ext>
            </a:extLst>
          </p:cNvPr>
          <p:cNvSpPr txBox="1"/>
          <p:nvPr/>
        </p:nvSpPr>
        <p:spPr>
          <a:xfrm>
            <a:off x="1295486" y="3581396"/>
            <a:ext cx="6210167" cy="2246769"/>
          </a:xfrm>
          <a:prstGeom prst="rect">
            <a:avLst/>
          </a:prstGeom>
          <a:noFill/>
        </p:spPr>
        <p:txBody>
          <a:bodyPr wrap="square">
            <a:spAutoFit/>
          </a:bodyPr>
          <a:lstStyle/>
          <a:p>
            <a:pPr algn="l"/>
            <a:r>
              <a:rPr lang="vi-VN" sz="2800" b="0" i="0" dirty="0">
                <a:solidFill>
                  <a:srgbClr val="3C3C3C"/>
                </a:solidFill>
                <a:effectLst/>
                <a:latin typeface="Times New Roman" panose="02020603050405020304" pitchFamily="18" charset="0"/>
              </a:rPr>
              <a:t>+ Cô trích dẫn từ đoạn “Khi buổi tiệc tan gấu không đánh răng……đau nhức răng”</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Mẹ phải đưa gấu con đi đâu?</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Bác sĩ nói gì với Gấu?</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Từ đó Gấu đã làm gì?</a:t>
            </a:r>
            <a:endParaRPr lang="vi-VN" sz="2800" b="0" i="0" dirty="0">
              <a:solidFill>
                <a:srgbClr val="3C3C3C"/>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pic>
        <p:nvPicPr>
          <p:cNvPr id="3" name="FILE_20210223_034742_18">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2" name="FILE_20210223_034742_18">
            <a:hlinkClick r:id="" action="ppaction://media"/>
          </p:cNvPr>
          <p:cNvPicPr/>
          <p:nvPr/>
        </p:nvPicPr>
        <p:blipFill>
          <a:blip r:embed="rId5"/>
          <a:stretch>
            <a:fillRect/>
          </a:stretch>
        </p:blipFill>
        <p:spPr>
          <a:xfrm>
            <a:off x="4324350" y="3181350"/>
            <a:ext cx="495300" cy="495300"/>
          </a:xfrm>
          <a:prstGeom prst="rect">
            <a:avLst/>
          </a:prstGeom>
          <a:noFill/>
          <a:ln w="9525">
            <a:noFill/>
          </a:ln>
        </p:spPr>
      </p:pic>
      <p:sp>
        <p:nvSpPr>
          <p:cNvPr id="7" name="TextBox 6">
            <a:extLst>
              <a:ext uri="{FF2B5EF4-FFF2-40B4-BE49-F238E27FC236}">
                <a16:creationId xmlns:a16="http://schemas.microsoft.com/office/drawing/2014/main" id="{6667F8E2-282F-45B5-8964-B5CBA931401B}"/>
              </a:ext>
            </a:extLst>
          </p:cNvPr>
          <p:cNvSpPr txBox="1"/>
          <p:nvPr/>
        </p:nvSpPr>
        <p:spPr>
          <a:xfrm>
            <a:off x="1479598" y="4800564"/>
            <a:ext cx="5943504" cy="1938992"/>
          </a:xfrm>
          <a:prstGeom prst="rect">
            <a:avLst/>
          </a:prstGeom>
          <a:noFill/>
        </p:spPr>
        <p:txBody>
          <a:bodyPr wrap="square">
            <a:spAutoFit/>
          </a:bodyPr>
          <a:lstStyle/>
          <a:p>
            <a:pPr algn="l"/>
            <a:r>
              <a:rPr lang="vi-VN" sz="2400" b="0" i="0" dirty="0">
                <a:solidFill>
                  <a:srgbClr val="3C3C3C"/>
                </a:solidFill>
                <a:effectLst/>
                <a:latin typeface="Times New Roman" panose="02020603050405020304" pitchFamily="18" charset="0"/>
              </a:rPr>
              <a:t>+ Cô trích đoạn cuối “ Nhớ lời bác sĩ dặn...miệng gấu con”</a:t>
            </a:r>
            <a:endParaRPr lang="vi-VN" sz="2400" b="0" i="0" dirty="0">
              <a:solidFill>
                <a:srgbClr val="3C3C3C"/>
              </a:solidFill>
              <a:effectLst/>
              <a:latin typeface="Arial" panose="020B0604020202020204" pitchFamily="34" charset="0"/>
            </a:endParaRPr>
          </a:p>
          <a:p>
            <a:pPr algn="l"/>
            <a:r>
              <a:rPr lang="vi-VN" sz="2400" b="0" i="0" dirty="0">
                <a:solidFill>
                  <a:srgbClr val="3C3C3C"/>
                </a:solidFill>
                <a:effectLst/>
                <a:latin typeface="Times New Roman" panose="02020603050405020304" pitchFamily="18" charset="0"/>
              </a:rPr>
              <a:t>- Các con thấy bạn gấu trong câu chuyện như thế nào?</a:t>
            </a:r>
            <a:endParaRPr lang="vi-VN" sz="2400" b="0" i="0" dirty="0">
              <a:solidFill>
                <a:srgbClr val="3C3C3C"/>
              </a:solidFill>
              <a:effectLst/>
              <a:latin typeface="Arial" panose="020B0604020202020204" pitchFamily="34" charset="0"/>
            </a:endParaRPr>
          </a:p>
          <a:p>
            <a:pPr algn="l"/>
            <a:r>
              <a:rPr lang="vi-VN" sz="2400" b="0" i="0" dirty="0">
                <a:solidFill>
                  <a:srgbClr val="3C3C3C"/>
                </a:solidFill>
                <a:effectLst/>
                <a:latin typeface="Times New Roman" panose="02020603050405020304" pitchFamily="18" charset="0"/>
              </a:rPr>
              <a:t>- Các con có học tập bạn Gấu không? Vì sao?</a:t>
            </a:r>
            <a:endParaRPr lang="vi-VN" sz="2400" b="0" i="0" dirty="0">
              <a:solidFill>
                <a:srgbClr val="3C3C3C"/>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2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397DD-5DC7-4ED1-ADFB-FF3B5329712C}"/>
              </a:ext>
            </a:extLst>
          </p:cNvPr>
          <p:cNvSpPr txBox="1"/>
          <p:nvPr/>
        </p:nvSpPr>
        <p:spPr>
          <a:xfrm>
            <a:off x="685902" y="3505198"/>
            <a:ext cx="7695998" cy="2062103"/>
          </a:xfrm>
          <a:prstGeom prst="rect">
            <a:avLst/>
          </a:prstGeom>
          <a:noFill/>
        </p:spPr>
        <p:txBody>
          <a:bodyPr wrap="square">
            <a:spAutoFit/>
          </a:bodyPr>
          <a:lstStyle/>
          <a:p>
            <a:r>
              <a:rPr lang="vi-VN" sz="3200" b="0" i="0" dirty="0">
                <a:solidFill>
                  <a:srgbClr val="3C3C3C"/>
                </a:solidFill>
                <a:effectLst/>
                <a:latin typeface="Times New Roman" panose="02020603050405020304" pitchFamily="18" charset="0"/>
              </a:rPr>
              <a:t>- Giáo dục trẻ không nên ăn nhiều bánh kẹo vào buổi tối, khi ăn xong phải đánh răng. Đánh răng ngày 3 lần để cho răng trắng bóng và khỏe mạnh, không bị sâu răng.</a:t>
            </a:r>
            <a:endParaRPr lang="vi-VN" sz="3200" dirty="0"/>
          </a:p>
        </p:txBody>
      </p:sp>
    </p:spTree>
    <p:extLst>
      <p:ext uri="{BB962C8B-B14F-4D97-AF65-F5344CB8AC3E}">
        <p14:creationId xmlns:p14="http://schemas.microsoft.com/office/powerpoint/2010/main" val="179168914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167278-E268-4884-94F3-58AA2297A060}"/>
              </a:ext>
            </a:extLst>
          </p:cNvPr>
          <p:cNvSpPr txBox="1"/>
          <p:nvPr/>
        </p:nvSpPr>
        <p:spPr>
          <a:xfrm>
            <a:off x="1524080" y="3429000"/>
            <a:ext cx="6095840" cy="1569660"/>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3. Hoạt động 3: Kết thúc</a:t>
            </a:r>
            <a:br>
              <a:rPr lang="vi-VN" sz="3200" dirty="0">
                <a:latin typeface="Times New Roman" panose="02020603050405020304" pitchFamily="18" charset="0"/>
                <a:cs typeface="Times New Roman" panose="02020603050405020304" pitchFamily="18" charset="0"/>
              </a:rPr>
            </a:br>
            <a:r>
              <a:rPr lang="vi-VN" sz="3200" dirty="0">
                <a:solidFill>
                  <a:srgbClr val="000000"/>
                </a:solidFill>
                <a:latin typeface="Times New Roman" panose="02020603050405020304" pitchFamily="18" charset="0"/>
                <a:cs typeface="Times New Roman" panose="02020603050405020304" pitchFamily="18" charset="0"/>
              </a:rPr>
              <a:t>- Trẻ hát bài hát “ Anh Tý sún”</a:t>
            </a:r>
            <a:r>
              <a:rPr lang="vi-VN" sz="3200" b="0" i="0" dirty="0">
                <a:solidFill>
                  <a:srgbClr val="000000"/>
                </a:solidFill>
                <a:effectLst/>
                <a:latin typeface="Times New Roman" panose="02020603050405020304" pitchFamily="18" charset="0"/>
                <a:cs typeface="Times New Roman" panose="02020603050405020304" pitchFamily="18" charset="0"/>
              </a:rPr>
              <a:t> </a:t>
            </a:r>
            <a:br>
              <a:rPr lang="vi-VN" sz="3200" b="0" i="0" dirty="0">
                <a:solidFill>
                  <a:srgbClr val="000000"/>
                </a:solidFill>
                <a:effectLst/>
                <a:latin typeface="Times New Roman" panose="02020603050405020304" pitchFamily="18" charset="0"/>
                <a:cs typeface="Times New Roman" panose="02020603050405020304" pitchFamily="18" charset="0"/>
              </a:rPr>
            </a:br>
            <a:r>
              <a:rPr lang="vi-VN" sz="3200" b="0" i="0" dirty="0">
                <a:solidFill>
                  <a:srgbClr val="000000"/>
                </a:solidFill>
                <a:effectLst/>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87285"/>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E_20210223_034742_33">
            <a:hlinkClick r:id="" action="ppaction://media"/>
          </p:cNvPr>
          <p:cNvPicPr/>
          <p:nvPr>
            <a:audioFile r:link="rId2"/>
            <p:extLst>
              <p:ext uri="{DAA4B4D4-6D71-4841-9C94-3DE7FCFB9230}">
                <p14:media xmlns:p14="http://schemas.microsoft.com/office/powerpoint/2010/main" r:embed="rId1"/>
              </p:ext>
            </p:extLst>
          </p:nvPr>
        </p:nvPicPr>
        <p:blipFill>
          <a:blip r:embed="rId4"/>
          <a:stretch>
            <a:fillRect/>
          </a:stretch>
        </p:blipFill>
        <p:spPr>
          <a:xfrm>
            <a:off x="4451350" y="3308350"/>
            <a:ext cx="495300" cy="495300"/>
          </a:xfrm>
          <a:prstGeom prst="rect">
            <a:avLst/>
          </a:prstGeom>
        </p:spPr>
      </p:pic>
      <p:pic>
        <p:nvPicPr>
          <p:cNvPr id="5" name="FILE_20210223_034742_33">
            <a:hlinkClick r:id="" action="ppaction://media"/>
          </p:cNvPr>
          <p:cNvPicPr/>
          <p:nvPr/>
        </p:nvPicPr>
        <p:blipFill>
          <a:blip r:embed="rId4"/>
          <a:stretch>
            <a:fillRect/>
          </a:stretch>
        </p:blipFill>
        <p:spPr>
          <a:xfrm>
            <a:off x="4324350" y="3181350"/>
            <a:ext cx="495300" cy="495300"/>
          </a:xfrm>
          <a:prstGeom prst="rect">
            <a:avLst/>
          </a:prstGeom>
          <a:noFill/>
          <a:ln w="9525">
            <a:noFill/>
          </a:ln>
        </p:spPr>
      </p:pic>
      <p:pic>
        <p:nvPicPr>
          <p:cNvPr id="35842" name="Picture 2" descr="anh-nen-powerpoint-de-thuong_114703267"/>
          <p:cNvPicPr>
            <a:picLocks noChangeAspect="1"/>
          </p:cNvPicPr>
          <p:nvPr/>
        </p:nvPicPr>
        <p:blipFill>
          <a:blip r:embed="rId5"/>
          <a:stretch>
            <a:fillRect/>
          </a:stretch>
        </p:blipFill>
        <p:spPr>
          <a:xfrm>
            <a:off x="-4762" y="0"/>
            <a:ext cx="9148762" cy="6858000"/>
          </a:xfrm>
          <a:prstGeom prst="rect">
            <a:avLst/>
          </a:prstGeom>
          <a:noFill/>
          <a:ln w="9525">
            <a:noFill/>
          </a:ln>
        </p:spPr>
      </p:pic>
      <p:sp>
        <p:nvSpPr>
          <p:cNvPr id="4" name="Text Box 3"/>
          <p:cNvSpPr txBox="1"/>
          <p:nvPr/>
        </p:nvSpPr>
        <p:spPr>
          <a:xfrm>
            <a:off x="2197100" y="1676400"/>
            <a:ext cx="4744085" cy="1383665"/>
          </a:xfrm>
          <a:prstGeom prst="rect">
            <a:avLst/>
          </a:prstGeom>
          <a:noFill/>
        </p:spPr>
        <p:txBody>
          <a:bodyPr wrap="square" rtlCol="0">
            <a:spAutoFit/>
          </a:bodyPr>
          <a:lstStyle/>
          <a:p>
            <a:pPr algn="ctr"/>
            <a:r>
              <a:rPr lang="en-US" sz="2800" noProof="1">
                <a:gradFill>
                  <a:gsLst>
                    <a:gs pos="0">
                      <a:srgbClr val="007BD3"/>
                    </a:gs>
                    <a:gs pos="100000">
                      <a:srgbClr val="034373"/>
                    </a:gs>
                  </a:gsLst>
                  <a:lin scaled="0"/>
                </a:gradFill>
                <a:latin typeface="Times New Roman" panose="02020603050405020304" charset="0"/>
                <a:ea typeface="+mn-ea"/>
                <a:cs typeface="Times New Roman" panose="02020603050405020304" charset="0"/>
              </a:rPr>
              <a:t>Bài học kết thúc</a:t>
            </a:r>
            <a:endParaRPr lang="en-US" sz="2800" noProof="1">
              <a:gradFill>
                <a:gsLst>
                  <a:gs pos="0">
                    <a:srgbClr val="007BD3"/>
                  </a:gs>
                  <a:gs pos="100000">
                    <a:srgbClr val="034373"/>
                  </a:gs>
                </a:gsLst>
                <a:lin scaled="0"/>
              </a:gradFill>
              <a:latin typeface="Times New Roman" panose="02020603050405020304" charset="0"/>
              <a:cs typeface="Times New Roman" panose="02020603050405020304" charset="0"/>
            </a:endParaRPr>
          </a:p>
          <a:p>
            <a:pPr algn="ctr"/>
            <a:r>
              <a:rPr lang="en-US" sz="2800" noProof="1">
                <a:gradFill>
                  <a:gsLst>
                    <a:gs pos="0">
                      <a:srgbClr val="007BD3"/>
                    </a:gs>
                    <a:gs pos="100000">
                      <a:srgbClr val="034373"/>
                    </a:gs>
                  </a:gsLst>
                  <a:lin scaled="0"/>
                </a:gradFill>
                <a:latin typeface="Times New Roman" panose="02020603050405020304" charset="0"/>
                <a:ea typeface="+mn-ea"/>
                <a:cs typeface="Times New Roman" panose="02020603050405020304" charset="0"/>
              </a:rPr>
              <a:t>Cảm ơn các bậc phục huynh và các con đã chú ý lắng nghe!</a:t>
            </a:r>
            <a:endParaRPr lang="en-US" sz="2800" noProof="1">
              <a:gradFill>
                <a:gsLst>
                  <a:gs pos="0">
                    <a:srgbClr val="007BD3"/>
                  </a:gs>
                  <a:gs pos="100000">
                    <a:srgbClr val="034373"/>
                  </a:gs>
                </a:gsLst>
                <a:lin scaled="0"/>
              </a:gra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714C-4CE0-41CC-8508-BC24E7B7FAFB}"/>
              </a:ext>
            </a:extLst>
          </p:cNvPr>
          <p:cNvSpPr>
            <a:spLocks noGrp="1"/>
          </p:cNvSpPr>
          <p:nvPr>
            <p:ph type="title"/>
          </p:nvPr>
        </p:nvSpPr>
        <p:spPr>
          <a:xfrm>
            <a:off x="533506" y="304882"/>
            <a:ext cx="8153294" cy="1112756"/>
          </a:xfrm>
        </p:spPr>
        <p:txBody>
          <a:bodyPr/>
          <a:lstStyle/>
          <a:p>
            <a:pPr algn="l"/>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1000" b="1" i="0" dirty="0">
                <a:solidFill>
                  <a:srgbClr val="3C3C3C"/>
                </a:solidFill>
                <a:effectLst/>
                <a:latin typeface="Times New Roman" panose="02020603050405020304" pitchFamily="18" charset="0"/>
                <a:cs typeface="Times New Roman" panose="02020603050405020304" pitchFamily="18" charset="0"/>
              </a:rPr>
            </a:br>
            <a:br>
              <a:rPr lang="vi-VN" sz="2000" b="0" i="0" dirty="0">
                <a:solidFill>
                  <a:srgbClr val="3C3C3C"/>
                </a:solidFill>
                <a:effectLst/>
                <a:latin typeface="Times New Roman" panose="02020603050405020304" pitchFamily="18" charset="0"/>
                <a:cs typeface="Times New Roman" panose="02020603050405020304" pitchFamily="18" charset="0"/>
              </a:rPr>
            </a:br>
            <a:br>
              <a:rPr lang="vi-VN" sz="2000" b="0" i="0" dirty="0">
                <a:solidFill>
                  <a:srgbClr val="3C3C3C"/>
                </a:solidFill>
                <a:effectLst/>
                <a:latin typeface="Times New Roman" panose="02020603050405020304" pitchFamily="18" charset="0"/>
                <a:cs typeface="Times New Roman" panose="02020603050405020304" pitchFamily="18" charset="0"/>
              </a:rPr>
            </a:br>
            <a:r>
              <a:rPr lang="vi-VN" sz="2400" b="1" i="0" dirty="0">
                <a:solidFill>
                  <a:schemeClr val="tx1"/>
                </a:solidFill>
                <a:effectLst/>
                <a:latin typeface="Times New Roman" panose="02020603050405020304" pitchFamily="18" charset="0"/>
                <a:cs typeface="Times New Roman" panose="02020603050405020304" pitchFamily="18" charset="0"/>
              </a:rPr>
              <a:t>1. Kiến thức:</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nhớ tên truyện </a:t>
            </a:r>
            <a:r>
              <a:rPr lang="vi-VN" sz="2400" dirty="0">
                <a:solidFill>
                  <a:schemeClr val="tx1"/>
                </a:solidFill>
                <a:latin typeface="Times New Roman" panose="02020603050405020304" pitchFamily="18" charset="0"/>
                <a:cs typeface="Times New Roman" panose="02020603050405020304" pitchFamily="18" charset="0"/>
              </a:rPr>
              <a:t>Gấu con bị đau răng</a:t>
            </a:r>
            <a:r>
              <a:rPr lang="vi-VN" sz="2400" b="0" i="0" dirty="0">
                <a:solidFill>
                  <a:schemeClr val="tx1"/>
                </a:solidFill>
                <a:effectLst/>
                <a:latin typeface="Times New Roman" panose="02020603050405020304" pitchFamily="18" charset="0"/>
                <a:cs typeface="Times New Roman" panose="02020603050405020304" pitchFamily="18" charset="0"/>
              </a:rPr>
              <a:t>.</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nhớ tên các nhân vật trong truyện.</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hiểu nội dung câu </a:t>
            </a:r>
            <a:r>
              <a:rPr lang="vi-VN" sz="2400" dirty="0">
                <a:solidFill>
                  <a:schemeClr val="tx1"/>
                </a:solidFill>
                <a:latin typeface="Times New Roman" panose="02020603050405020304" pitchFamily="18" charset="0"/>
                <a:cs typeface="Times New Roman" panose="02020603050405020304" pitchFamily="18" charset="0"/>
              </a:rPr>
              <a:t>truyện.</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1" i="0" dirty="0">
                <a:solidFill>
                  <a:schemeClr val="tx1"/>
                </a:solidFill>
                <a:effectLst/>
                <a:latin typeface="Times New Roman" panose="02020603050405020304" pitchFamily="18" charset="0"/>
                <a:cs typeface="Times New Roman" panose="02020603050405020304" pitchFamily="18" charset="0"/>
              </a:rPr>
              <a:t>2.Kĩ năng:</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-Trẻ chú ý, quan sát, lắng nghe, ghi nhớ.</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-Trả lời to, rõ ràng, mạch lạc và đủ câu.</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1" dirty="0">
                <a:solidFill>
                  <a:schemeClr val="tx1"/>
                </a:solidFill>
                <a:latin typeface="Times New Roman" panose="02020603050405020304" pitchFamily="18" charset="0"/>
                <a:cs typeface="Times New Roman" panose="02020603050405020304" pitchFamily="18" charset="0"/>
              </a:rPr>
              <a:t>3.</a:t>
            </a:r>
            <a:r>
              <a:rPr lang="vi-VN" sz="2400" b="1" i="0" dirty="0">
                <a:solidFill>
                  <a:schemeClr val="tx1"/>
                </a:solidFill>
                <a:effectLst/>
                <a:latin typeface="Times New Roman" panose="02020603050405020304" pitchFamily="18" charset="0"/>
                <a:cs typeface="Times New Roman" panose="02020603050405020304" pitchFamily="18" charset="0"/>
              </a:rPr>
              <a:t>Thái độ:</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Trẻ hứng thú tham gia hoạt động.</a:t>
            </a:r>
            <a:br>
              <a:rPr lang="vi-VN" sz="2400" b="0" i="0" dirty="0">
                <a:solidFill>
                  <a:schemeClr val="tx1"/>
                </a:solidFill>
                <a:effectLst/>
                <a:latin typeface="Times New Roman" panose="02020603050405020304" pitchFamily="18" charset="0"/>
                <a:cs typeface="Times New Roman" panose="02020603050405020304" pitchFamily="18" charset="0"/>
              </a:rPr>
            </a:b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31341"/>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6000" r="-6000"/>
          </a:stretch>
        </a:blipFill>
        <a:effectLst/>
      </p:bgPr>
    </p:bg>
    <p:spTree>
      <p:nvGrpSpPr>
        <p:cNvPr id="1" name=""/>
        <p:cNvGrpSpPr/>
        <p:nvPr/>
      </p:nvGrpSpPr>
      <p:grpSpPr>
        <a:xfrm>
          <a:off x="0" y="0"/>
          <a:ext cx="0" cy="0"/>
          <a:chOff x="0" y="0"/>
          <a:chExt cx="0" cy="0"/>
        </a:xfrm>
      </p:grpSpPr>
      <p:pic>
        <p:nvPicPr>
          <p:cNvPr id="2" name="ChuKienCon-DuyUyen-4661310 (mp3cut.net)">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6" name="ChuKienCon-DuyUyen-4661310 (mp3cut.net)">
            <a:hlinkClick r:id="" action="ppaction://media"/>
          </p:cNvPr>
          <p:cNvPicPr/>
          <p:nvPr/>
        </p:nvPicPr>
        <p:blipFill>
          <a:blip r:embed="rId5"/>
          <a:stretch>
            <a:fillRect/>
          </a:stretch>
        </p:blipFill>
        <p:spPr>
          <a:xfrm>
            <a:off x="4324350" y="3181350"/>
            <a:ext cx="495300" cy="495300"/>
          </a:xfrm>
          <a:prstGeom prst="rect">
            <a:avLst/>
          </a:prstGeom>
          <a:noFill/>
          <a:ln w="9525">
            <a:noFill/>
          </a:ln>
        </p:spPr>
      </p:pic>
      <p:pic>
        <p:nvPicPr>
          <p:cNvPr id="4099" name="Picture 1" descr="12"/>
          <p:cNvPicPr>
            <a:picLocks noChangeAspect="1"/>
          </p:cNvPicPr>
          <p:nvPr/>
        </p:nvPicPr>
        <p:blipFill>
          <a:blip r:embed="rId6"/>
          <a:stretch>
            <a:fillRect/>
          </a:stretch>
        </p:blipFill>
        <p:spPr>
          <a:xfrm>
            <a:off x="8509" y="0"/>
            <a:ext cx="10058400" cy="7543800"/>
          </a:xfrm>
          <a:prstGeom prst="rect">
            <a:avLst/>
          </a:prstGeom>
          <a:noFill/>
          <a:ln w="9525">
            <a:noFill/>
          </a:ln>
        </p:spPr>
      </p:pic>
      <p:sp>
        <p:nvSpPr>
          <p:cNvPr id="4100" name="Text Box 2"/>
          <p:cNvSpPr txBox="1"/>
          <p:nvPr/>
        </p:nvSpPr>
        <p:spPr>
          <a:xfrm>
            <a:off x="1905070" y="2905125"/>
            <a:ext cx="6850383" cy="1938992"/>
          </a:xfrm>
          <a:prstGeom prst="rect">
            <a:avLst/>
          </a:prstGeom>
          <a:noFill/>
          <a:ln w="9525">
            <a:noFill/>
          </a:ln>
        </p:spPr>
        <p:txBody>
          <a:bodyPr wrap="square"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2000" dirty="0">
                <a:solidFill>
                  <a:srgbClr val="00B0F0"/>
                </a:solidFill>
                <a:latin typeface="Times New Roman" panose="02020603050405020304" pitchFamily="18" charset="0"/>
                <a:cs typeface="Times New Roman" panose="02020603050405020304" pitchFamily="18" charset="0"/>
              </a:rPr>
              <a:t>Hoạt động 1: Ổn định tổ chức, giới thiệu bài.</a:t>
            </a:r>
            <a:br>
              <a:rPr lang="vi-VN" sz="2000" dirty="0">
                <a:solidFill>
                  <a:srgbClr val="00B0F0"/>
                </a:solidFill>
                <a:latin typeface="Times New Roman" panose="02020603050405020304" pitchFamily="18" charset="0"/>
                <a:cs typeface="Times New Roman" panose="02020603050405020304" pitchFamily="18" charset="0"/>
              </a:rPr>
            </a:br>
            <a:br>
              <a:rPr lang="vi-VN" sz="2000" dirty="0">
                <a:solidFill>
                  <a:srgbClr val="00B0F0"/>
                </a:solidFill>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Cô và trẻ cùng hát bài hát “</a:t>
            </a:r>
            <a:r>
              <a:rPr kumimoji="0" lang="en-US" altLang="zh-CN" sz="2000" b="0" i="0" u="none" strike="noStrike" kern="1200" cap="none" spc="0" normalizeH="0" baseline="0" noProof="0" dirty="0">
                <a:ln>
                  <a:noFill/>
                </a:ln>
                <a:solidFill>
                  <a:srgbClr val="3C8C93"/>
                </a:solidFill>
                <a:effectLst/>
                <a:uLnTx/>
                <a:uFillTx/>
                <a:latin typeface="Times New Roman" panose="02020603050405020304" pitchFamily="18" charset="0"/>
                <a:ea typeface="+mn-ea"/>
                <a:cs typeface="Times New Roman" panose="02020603050405020304" pitchFamily="18" charset="0"/>
              </a:rPr>
              <a:t>Happy birthday to you</a:t>
            </a:r>
            <a:r>
              <a:rPr lang="vi-VN" sz="2000" b="0" i="0" dirty="0">
                <a:solidFill>
                  <a:srgbClr val="00B0F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vi-VN" sz="2000" b="0" i="0" dirty="0">
                <a:solidFill>
                  <a:srgbClr val="00B0F0"/>
                </a:solidFill>
                <a:effectLst/>
                <a:latin typeface="Times New Roman" panose="02020603050405020304" pitchFamily="18" charset="0"/>
                <a:cs typeface="Times New Roman" panose="02020603050405020304" pitchFamily="18" charset="0"/>
              </a:rPr>
              <a:t>- Cô trò chuyện về nội dung bài hát. </a:t>
            </a:r>
            <a:br>
              <a:rPr lang="vi-VN" sz="2000" b="0" i="0" dirty="0">
                <a:solidFill>
                  <a:srgbClr val="00B0F0"/>
                </a:solidFill>
                <a:effectLst/>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 Các con vừa hát bài hát gì? </a:t>
            </a:r>
            <a:br>
              <a:rPr lang="vi-VN" sz="2000" b="0" i="0" dirty="0">
                <a:solidFill>
                  <a:srgbClr val="00B0F0"/>
                </a:solidFill>
                <a:effectLst/>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 Bài hát nói về điều gì?</a:t>
            </a:r>
            <a:endParaRPr lang="en-US" altLang="zh-CN" sz="2000" dirty="0">
              <a:solidFill>
                <a:srgbClr val="3C8C9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40" fill="hold"/>
                                        <p:tgtEl>
                                          <p:spTgt spid="6"/>
                                        </p:tgtEl>
                                      </p:cBhvr>
                                    </p:cmd>
                                  </p:childTnLst>
                                </p:cTn>
                              </p:par>
                            </p:childTnLst>
                          </p:cTn>
                        </p:par>
                        <p:par>
                          <p:cTn id="7" fill="hold">
                            <p:stCondLst>
                              <p:cond delay="74500"/>
                            </p:stCondLst>
                            <p:childTnLst>
                              <p:par>
                                <p:cTn id="8" presetID="1" presetClass="mediacall" presetSubtype="0" fill="hold" nodeType="afterEffect">
                                  <p:stCondLst>
                                    <p:cond delay="0"/>
                                  </p:stCondLst>
                                  <p:childTnLst>
                                    <p:cmd type="call" cmd="playFrom(0.0)">
                                      <p:cBhvr additive="base">
                                        <p:cTn id="9" dur="74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7000">
                <p:cTn id="10"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DBD-9FA6-49AD-BEB8-4C4F9B74FC6A}"/>
              </a:ext>
            </a:extLst>
          </p:cNvPr>
          <p:cNvSpPr>
            <a:spLocks noGrp="1"/>
          </p:cNvSpPr>
          <p:nvPr>
            <p:ph type="title"/>
          </p:nvPr>
        </p:nvSpPr>
        <p:spPr>
          <a:xfrm>
            <a:off x="457200" y="2057436"/>
            <a:ext cx="8229600" cy="1143000"/>
          </a:xfrm>
        </p:spPr>
        <p:txBody>
          <a:bodyPr/>
          <a:lstStyle/>
          <a:p>
            <a:pPr algn="l"/>
            <a:r>
              <a:rPr lang="vi-VN" sz="2400" b="0" i="0" dirty="0">
                <a:solidFill>
                  <a:srgbClr val="3C3C3C"/>
                </a:solidFill>
                <a:effectLst/>
                <a:latin typeface="Times New Roman" panose="02020603050405020304" pitchFamily="18" charset="0"/>
              </a:rPr>
              <a:t> </a:t>
            </a:r>
            <a:r>
              <a:rPr lang="vi-VN" sz="3600" b="0" i="0" dirty="0">
                <a:solidFill>
                  <a:srgbClr val="3C3C3C"/>
                </a:solidFill>
                <a:effectLst/>
                <a:latin typeface="Times New Roman" panose="02020603050405020304" pitchFamily="18" charset="0"/>
              </a:rPr>
              <a:t>Các con ạ có một bạn gấu rất thích ăn bánh kẹo nhưng lại lười đánh răng nên đã bị sâu răng, bạn ấy đã bị sâu răng như thế nào các con chú ý lắng nghe cô kể câu chuyện nhé!</a:t>
            </a:r>
            <a:endParaRPr lang="vi-VN" sz="3600" dirty="0"/>
          </a:p>
        </p:txBody>
      </p:sp>
    </p:spTree>
    <p:extLst>
      <p:ext uri="{BB962C8B-B14F-4D97-AF65-F5344CB8AC3E}">
        <p14:creationId xmlns:p14="http://schemas.microsoft.com/office/powerpoint/2010/main" val="3300296309"/>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BA2F-4872-4A7B-ACB0-BFBF011324C5}"/>
              </a:ext>
            </a:extLst>
          </p:cNvPr>
          <p:cNvSpPr>
            <a:spLocks noGrp="1"/>
          </p:cNvSpPr>
          <p:nvPr>
            <p:ph type="title"/>
          </p:nvPr>
        </p:nvSpPr>
        <p:spPr/>
        <p:txBody>
          <a:bodyPr/>
          <a:lstStyle/>
          <a:p>
            <a:pPr algn="l"/>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br>
              <a:rPr lang="vi-VN" sz="1800" b="0" i="0" dirty="0">
                <a:solidFill>
                  <a:srgbClr val="3C3C3C"/>
                </a:solidFill>
                <a:effectLst/>
                <a:latin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DD91BB-3022-497F-AA7F-A0EFB07EC355}"/>
              </a:ext>
            </a:extLst>
          </p:cNvPr>
          <p:cNvSpPr txBox="1"/>
          <p:nvPr/>
        </p:nvSpPr>
        <p:spPr>
          <a:xfrm>
            <a:off x="1524080" y="4190980"/>
            <a:ext cx="6476830" cy="707886"/>
          </a:xfrm>
          <a:prstGeom prst="rect">
            <a:avLst/>
          </a:prstGeom>
          <a:noFill/>
        </p:spPr>
        <p:txBody>
          <a:bodyPr wrap="square">
            <a:spAutoFit/>
          </a:bodyPr>
          <a:lstStyle/>
          <a:p>
            <a:r>
              <a:rPr lang="vi-VN" sz="4000" dirty="0">
                <a:latin typeface="Times New Roman" panose="02020603050405020304" pitchFamily="18" charset="0"/>
                <a:cs typeface="Times New Roman" panose="02020603050405020304" pitchFamily="18" charset="0"/>
              </a:rPr>
              <a:t>Hoạt động 2: Cô kể chuyện</a:t>
            </a:r>
          </a:p>
        </p:txBody>
      </p:sp>
    </p:spTree>
    <p:extLst>
      <p:ext uri="{BB962C8B-B14F-4D97-AF65-F5344CB8AC3E}">
        <p14:creationId xmlns:p14="http://schemas.microsoft.com/office/powerpoint/2010/main" val="1508732448"/>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4D7EF-4062-42DC-AB9E-6A14D3A4F60B}"/>
              </a:ext>
            </a:extLst>
          </p:cNvPr>
          <p:cNvSpPr>
            <a:spLocks noGrp="1"/>
          </p:cNvSpPr>
          <p:nvPr>
            <p:ph type="title"/>
          </p:nvPr>
        </p:nvSpPr>
        <p:spPr/>
        <p:txBody>
          <a:bodyPr/>
          <a:lstStyle/>
          <a:p>
            <a:pPr algn="l"/>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Cô kể lần 1 : Cô kể diễn cảm không có tranh.</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Câu chuyện “ Gấu con bị đau răng” sẽ hay hơn khi cô kể chuyện kết hợp minh họa trên màn hình PP, các con nhẹ nhàng về chỗ và hướng lên màn hình nào.</a:t>
            </a:r>
            <a:endParaRPr lang="vi-VN" sz="4000" dirty="0"/>
          </a:p>
        </p:txBody>
      </p:sp>
    </p:spTree>
    <p:extLst>
      <p:ext uri="{BB962C8B-B14F-4D97-AF65-F5344CB8AC3E}">
        <p14:creationId xmlns:p14="http://schemas.microsoft.com/office/powerpoint/2010/main" val="2828541385"/>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F1D8-376A-44CF-8E9E-F145963253D6}"/>
              </a:ext>
            </a:extLst>
          </p:cNvPr>
          <p:cNvSpPr>
            <a:spLocks noGrp="1"/>
          </p:cNvSpPr>
          <p:nvPr>
            <p:ph type="title"/>
          </p:nvPr>
        </p:nvSpPr>
        <p:spPr>
          <a:xfrm>
            <a:off x="762100" y="3124208"/>
            <a:ext cx="8229600" cy="1143000"/>
          </a:xfrm>
        </p:spPr>
        <p:txBody>
          <a:bodyPr/>
          <a:lstStyle/>
          <a:p>
            <a:r>
              <a:rPr lang="vi-VN" sz="4400" dirty="0">
                <a:solidFill>
                  <a:srgbClr val="000000"/>
                </a:solidFill>
                <a:latin typeface="times new roman" panose="02020603050405020304" pitchFamily="18" charset="0"/>
              </a:rPr>
              <a:t>Cô kể chuyện lần 2:</a:t>
            </a:r>
            <a:endParaRPr lang="vi-VN" dirty="0"/>
          </a:p>
        </p:txBody>
      </p:sp>
    </p:spTree>
    <p:extLst>
      <p:ext uri="{BB962C8B-B14F-4D97-AF65-F5344CB8AC3E}">
        <p14:creationId xmlns:p14="http://schemas.microsoft.com/office/powerpoint/2010/main" val="716844153"/>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1644413446">
            <a:hlinkClick r:id="" action="ppaction://media"/>
            <a:extLst>
              <a:ext uri="{FF2B5EF4-FFF2-40B4-BE49-F238E27FC236}">
                <a16:creationId xmlns:a16="http://schemas.microsoft.com/office/drawing/2014/main" id="{DDF35FAA-83EE-41F0-88DA-9E5D3A8BA39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966"/>
            <a:ext cx="9144000" cy="6841033"/>
          </a:xfrm>
          <a:prstGeom prst="rect">
            <a:avLst/>
          </a:prstGeom>
        </p:spPr>
      </p:pic>
    </p:spTree>
    <p:extLst>
      <p:ext uri="{BB962C8B-B14F-4D97-AF65-F5344CB8AC3E}">
        <p14:creationId xmlns:p14="http://schemas.microsoft.com/office/powerpoint/2010/main" val="366063274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6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anh-nen-powerpoint-de-thuong_114703267"/>
          <p:cNvPicPr>
            <a:picLocks noChangeAspect="1"/>
          </p:cNvPicPr>
          <p:nvPr/>
        </p:nvPicPr>
        <p:blipFill>
          <a:blip r:embed="rId2"/>
          <a:stretch>
            <a:fillRect/>
          </a:stretch>
        </p:blipFill>
        <p:spPr>
          <a:xfrm>
            <a:off x="0" y="-9525"/>
            <a:ext cx="9144000" cy="6867525"/>
          </a:xfrm>
          <a:prstGeom prst="rect">
            <a:avLst/>
          </a:prstGeom>
          <a:noFill/>
          <a:ln w="9525">
            <a:noFill/>
          </a:ln>
        </p:spPr>
      </p:pic>
      <p:sp>
        <p:nvSpPr>
          <p:cNvPr id="13314" name="Text Box 2"/>
          <p:cNvSpPr txBox="1"/>
          <p:nvPr/>
        </p:nvSpPr>
        <p:spPr>
          <a:xfrm>
            <a:off x="2873375" y="2305050"/>
            <a:ext cx="3467100" cy="922338"/>
          </a:xfrm>
          <a:prstGeom prst="rect">
            <a:avLst/>
          </a:prstGeom>
          <a:noFill/>
          <a:ln w="9525">
            <a:noFill/>
          </a:ln>
        </p:spPr>
        <p:txBody>
          <a:bodyPr wrap="none" anchor="t" anchorCtr="0">
            <a:spAutoFit/>
          </a:bodyPr>
          <a:lstStyle/>
          <a:p>
            <a:r>
              <a:rPr lang="en-US" altLang="zh-CN" sz="5400" b="1">
                <a:solidFill>
                  <a:srgbClr val="3C8C93"/>
                </a:solidFill>
                <a:latin typeface="Times New Roman" panose="02020603050405020304" charset="0"/>
              </a:rPr>
              <a:t>Đàm Thoại</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622</Words>
  <Application>Microsoft Office PowerPoint</Application>
  <PresentationFormat>On-screen Show (4:3)</PresentationFormat>
  <Paragraphs>31</Paragraphs>
  <Slides>17</Slides>
  <Notes>0</Notes>
  <HiddenSlides>0</HiddenSlides>
  <MMClips>6</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17</vt:i4>
      </vt:variant>
      <vt:variant>
        <vt:lpstr>Custom Shows</vt:lpstr>
      </vt:variant>
      <vt:variant>
        <vt:i4>1</vt:i4>
      </vt:variant>
    </vt:vector>
  </HeadingPairs>
  <TitlesOfParts>
    <vt:vector size="23" baseType="lpstr">
      <vt:lpstr>Arial</vt:lpstr>
      <vt:lpstr>Times New Roman</vt:lpstr>
      <vt:lpstr>Times New Roman</vt:lpstr>
      <vt:lpstr>Default Design</vt:lpstr>
      <vt:lpstr>1_Default Design</vt:lpstr>
      <vt:lpstr>PowerPoint Presentation</vt:lpstr>
      <vt:lpstr>                           1. Kiến thức: - Trẻ nhớ tên truyện Gấu con bị đau răng. - Trẻ nhớ tên các nhân vật trong truyện. - Trẻ hiểu nội dung câu truyện. 2.Kĩ năng: -Trẻ chú ý, quan sát, lắng nghe, ghi nhớ. -Trả lời to, rõ ràng, mạch lạc và đủ câu. 3.Thái độ: - Trẻ hứng thú tham gia hoạt động. </vt:lpstr>
      <vt:lpstr>PowerPoint Presentation</vt:lpstr>
      <vt:lpstr> Các con ạ có một bạn gấu rất thích ăn bánh kẹo nhưng lại lười đánh răng nên đã bị sâu răng, bạn ấy đã bị sâu răng như thế nào các con chú ý lắng nghe cô kể câu chuyện nhé!</vt:lpstr>
      <vt:lpstr>                        </vt:lpstr>
      <vt:lpstr>       Cô kể lần 1 : Cô kể diễn cảm không có tranh.  Câu chuyện “ Gấu con bị đau răng” sẽ hay hơn khi cô kể chuyện kết hợp minh họa trên màn hình PP, các con nhẹ nhàng về chỗ và hướng lên màn hình nào.</vt:lpstr>
      <vt:lpstr>Cô kể chuyện lần 2:</vt:lpstr>
      <vt:lpstr>PowerPoint Presentation</vt:lpstr>
      <vt:lpstr>PowerPoint Presentation</vt:lpstr>
      <vt:lpstr>- Cô vừa kể các con nghe câu chuyện gì ?  - Trong truyện có những nhân vật nào?</vt:lpstr>
      <vt:lpstr>          - Ngày sinh nhật của Gấu, Mèo và Thỏ          mang gì đến?           - Chim, Chó và Rùa mang gì đến? </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53</cp:revision>
  <dcterms:created xsi:type="dcterms:W3CDTF">2004-12-31T20:22:00Z</dcterms:created>
  <dcterms:modified xsi:type="dcterms:W3CDTF">2023-10-20T14:01:03Z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5AD475997A714AA6B6FC02EC3F13526E</vt:lpwstr>
  </property>
</Properties>
</file>