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3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4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9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1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3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9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3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9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3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20D4D-BA31-48C7-9F94-F99FEE46241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6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PTHD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09800" y="8382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CC"/>
                </a:solidFill>
              </a:rPr>
              <a:t>PHÒNG GIÁO DỤC VÀ ĐÀO TẠO QUẬN LONG BIÊN </a:t>
            </a:r>
          </a:p>
          <a:p>
            <a:pPr algn="ctr"/>
            <a:r>
              <a:rPr lang="en-US" b="1">
                <a:solidFill>
                  <a:srgbClr val="0000CC"/>
                </a:solidFill>
              </a:rPr>
              <a:t>TRƯỜNG MẦM NON HOA MỘC LAN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0" y="2284413"/>
            <a:ext cx="5410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GIÁO ÁN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LĨNH VỰC PHÁT TRIỂN NHẬN THỨC </a:t>
            </a:r>
            <a:endParaRPr lang="en-US" sz="2400" b="1" dirty="0"/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     </a:t>
            </a:r>
            <a:r>
              <a:rPr lang="en-US" sz="2400" b="1" dirty="0" err="1">
                <a:solidFill>
                  <a:srgbClr val="0000FF"/>
                </a:solidFill>
              </a:rPr>
              <a:t>Đề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tài</a:t>
            </a:r>
            <a:r>
              <a:rPr lang="en-US" sz="2400" b="1" dirty="0">
                <a:solidFill>
                  <a:srgbClr val="0000FF"/>
                </a:solidFill>
              </a:rPr>
              <a:t> :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KPKH:  </a:t>
            </a:r>
            <a:r>
              <a:rPr lang="en-US" sz="2400" b="1" dirty="0" err="1">
                <a:solidFill>
                  <a:srgbClr val="0000FF"/>
                </a:solidFill>
              </a:rPr>
              <a:t>Mùa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xuân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của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bé</a:t>
            </a:r>
            <a:r>
              <a:rPr lang="en-US" sz="2400" b="1" dirty="0">
                <a:solidFill>
                  <a:srgbClr val="0000FF"/>
                </a:solidFill>
              </a:rPr>
              <a:t> 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     </a:t>
            </a:r>
            <a:r>
              <a:rPr lang="en-US" sz="2400" b="1" dirty="0" err="1">
                <a:solidFill>
                  <a:srgbClr val="7030A0"/>
                </a:solidFill>
              </a:rPr>
              <a:t>Lứa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tuổi</a:t>
            </a:r>
            <a:r>
              <a:rPr lang="en-US" sz="2400" b="1" dirty="0">
                <a:solidFill>
                  <a:srgbClr val="7030A0"/>
                </a:solidFill>
              </a:rPr>
              <a:t>: </a:t>
            </a:r>
            <a:r>
              <a:rPr lang="en-US" sz="2400" b="1" dirty="0" err="1">
                <a:solidFill>
                  <a:srgbClr val="7030A0"/>
                </a:solidFill>
              </a:rPr>
              <a:t>Trẻ</a:t>
            </a:r>
            <a:r>
              <a:rPr lang="en-US" sz="2400" b="1" dirty="0">
                <a:solidFill>
                  <a:srgbClr val="7030A0"/>
                </a:solidFill>
              </a:rPr>
              <a:t> 3- 4 </a:t>
            </a:r>
            <a:r>
              <a:rPr lang="en-US" sz="2400" b="1" dirty="0" err="1">
                <a:solidFill>
                  <a:srgbClr val="7030A0"/>
                </a:solidFill>
              </a:rPr>
              <a:t>tuổi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en-US" sz="2400" b="1">
                <a:solidFill>
                  <a:srgbClr val="7030A0"/>
                </a:solidFill>
              </a:rPr>
              <a:t>    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26662_201503180657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50925" y="173038"/>
            <a:ext cx="2298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Hoa đào</a:t>
            </a:r>
          </a:p>
        </p:txBody>
      </p:sp>
    </p:spTree>
    <p:extLst>
      <p:ext uri="{BB962C8B-B14F-4D97-AF65-F5344CB8AC3E}">
        <p14:creationId xmlns:p14="http://schemas.microsoft.com/office/powerpoint/2010/main" val="11492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727325" y="325438"/>
            <a:ext cx="2265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Hoa mai</a:t>
            </a:r>
          </a:p>
        </p:txBody>
      </p:sp>
    </p:spTree>
    <p:extLst>
      <p:ext uri="{BB962C8B-B14F-4D97-AF65-F5344CB8AC3E}">
        <p14:creationId xmlns:p14="http://schemas.microsoft.com/office/powerpoint/2010/main" val="8117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98525" y="-6350"/>
            <a:ext cx="3319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Cây nẩy mầm</a:t>
            </a:r>
          </a:p>
        </p:txBody>
      </p:sp>
    </p:spTree>
    <p:extLst>
      <p:ext uri="{BB962C8B-B14F-4D97-AF65-F5344CB8AC3E}">
        <p14:creationId xmlns:p14="http://schemas.microsoft.com/office/powerpoint/2010/main" val="40508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mua-x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22325" y="477838"/>
            <a:ext cx="2330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Lộc non </a:t>
            </a:r>
          </a:p>
        </p:txBody>
      </p:sp>
    </p:spTree>
    <p:extLst>
      <p:ext uri="{BB962C8B-B14F-4D97-AF65-F5344CB8AC3E}">
        <p14:creationId xmlns:p14="http://schemas.microsoft.com/office/powerpoint/2010/main" val="39269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7624763" cy="2743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  <a:ea typeface="Arial Unicode MS"/>
                <a:cs typeface="Arial Unicode MS"/>
              </a:rPr>
              <a:t>Hoạt động trong mùa xuân 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3181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s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2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6-jpg-1360213103-1360213381_50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nau-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4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st-hinh-nen-powerpoint-moi-nhat-va-dep-nhat-hinh-anh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572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I. Mục đích yêu cầu</a:t>
            </a:r>
            <a:r>
              <a:rPr lang="en-US">
                <a:solidFill>
                  <a:srgbClr val="FF0000"/>
                </a:solidFill>
              </a:rPr>
              <a:t>:</a:t>
            </a:r>
          </a:p>
          <a:p>
            <a:r>
              <a:rPr lang="en-US" b="1">
                <a:solidFill>
                  <a:srgbClr val="FF0000"/>
                </a:solidFill>
              </a:rPr>
              <a:t>Kiến thức:</a:t>
            </a:r>
            <a:r>
              <a:rPr lang="en-US" b="1"/>
              <a:t> </a:t>
            </a:r>
          </a:p>
          <a:p>
            <a:r>
              <a:rPr lang="en-US"/>
              <a:t>-</a:t>
            </a:r>
            <a:r>
              <a:rPr lang="en-US">
                <a:solidFill>
                  <a:srgbClr val="0000FF"/>
                </a:solidFill>
              </a:rPr>
              <a:t>Trẻ biết một năm có 4 mùa: Xuân, hạ, đông</a:t>
            </a:r>
          </a:p>
          <a:p>
            <a:r>
              <a:rPr lang="en-US">
                <a:solidFill>
                  <a:srgbClr val="0000FF"/>
                </a:solidFill>
              </a:rPr>
              <a:t>Trẻ có một vài hiểu biết về mùa xuân như:</a:t>
            </a:r>
          </a:p>
          <a:p>
            <a:r>
              <a:rPr lang="en-US">
                <a:solidFill>
                  <a:srgbClr val="0000FF"/>
                </a:solidFill>
              </a:rPr>
              <a:t>+ Mùa xuân là mùa đẹp nhất </a:t>
            </a:r>
          </a:p>
          <a:p>
            <a:r>
              <a:rPr lang="en-US">
                <a:solidFill>
                  <a:srgbClr val="0000FF"/>
                </a:solidFill>
              </a:rPr>
              <a:t>+Thời tiết : Mùa xuân có thời tiết  ấm áp, hay có mưa phùn, ánh nắng nhè nhẹ </a:t>
            </a:r>
          </a:p>
          <a:p>
            <a:r>
              <a:rPr lang="en-US">
                <a:solidFill>
                  <a:srgbClr val="0000FF"/>
                </a:solidFill>
              </a:rPr>
              <a:t>+ Mùa xuân có ngày tết, có các lễ hội </a:t>
            </a:r>
          </a:p>
          <a:p>
            <a:r>
              <a:rPr lang="en-US">
                <a:solidFill>
                  <a:srgbClr val="0000FF"/>
                </a:solidFill>
              </a:rPr>
              <a:t>+ Mùa xuân có muôn hoa đua nở, lộc non nẩy mầm </a:t>
            </a:r>
          </a:p>
          <a:p>
            <a:r>
              <a:rPr lang="en-US" b="1">
                <a:solidFill>
                  <a:srgbClr val="FF0000"/>
                </a:solidFill>
              </a:rPr>
              <a:t>2. Kỹ năng:</a:t>
            </a:r>
          </a:p>
          <a:p>
            <a:r>
              <a:rPr lang="en-US"/>
              <a:t>- </a:t>
            </a:r>
            <a:r>
              <a:rPr lang="en-US">
                <a:solidFill>
                  <a:srgbClr val="0000FF"/>
                </a:solidFill>
              </a:rPr>
              <a:t>Trẻ có kỹ năng phân biệt mùa xuân với các mùa trong năm thông qua đặc điểm của từng mùa.</a:t>
            </a:r>
          </a:p>
          <a:p>
            <a:r>
              <a:rPr lang="en-US">
                <a:solidFill>
                  <a:srgbClr val="0000FF"/>
                </a:solidFill>
              </a:rPr>
              <a:t>- Rèn kỹ năng chú ý và ghi nhớ có chủ đích </a:t>
            </a:r>
          </a:p>
          <a:p>
            <a:r>
              <a:rPr lang="en-US">
                <a:solidFill>
                  <a:srgbClr val="0000FF"/>
                </a:solidFill>
              </a:rPr>
              <a:t>Phát triển khả năng quan sát, </a:t>
            </a:r>
          </a:p>
          <a:p>
            <a:r>
              <a:rPr lang="en-US">
                <a:solidFill>
                  <a:srgbClr val="0000FF"/>
                </a:solidFill>
              </a:rPr>
              <a:t>Rèn trẻ có phản ứng nhanh với tín hiệu của trò chơi </a:t>
            </a:r>
          </a:p>
          <a:p>
            <a:r>
              <a:rPr lang="en-US" b="1">
                <a:solidFill>
                  <a:srgbClr val="FF0000"/>
                </a:solidFill>
              </a:rPr>
              <a:t>3. Thái độ :</a:t>
            </a:r>
          </a:p>
          <a:p>
            <a:r>
              <a:rPr lang="en-US">
                <a:solidFill>
                  <a:srgbClr val="0000FF"/>
                </a:solidFill>
              </a:rPr>
              <a:t>Trẻ học ngoan, có ý thức kỷ luật và hang hái tham gia vào hoạt động</a:t>
            </a:r>
            <a:r>
              <a:rPr lang="en-US"/>
              <a:t> </a:t>
            </a:r>
          </a:p>
          <a:p>
            <a:r>
              <a:rPr lang="en-US" b="1">
                <a:solidFill>
                  <a:srgbClr val="FF0000"/>
                </a:solidFill>
              </a:rPr>
              <a:t>II. Chuẩn bị </a:t>
            </a:r>
          </a:p>
          <a:p>
            <a:r>
              <a:rPr lang="en-US" b="1">
                <a:solidFill>
                  <a:srgbClr val="0000FF"/>
                </a:solidFill>
              </a:rPr>
              <a:t>Địa điểm</a:t>
            </a:r>
            <a:r>
              <a:rPr lang="en-US">
                <a:solidFill>
                  <a:srgbClr val="0000FF"/>
                </a:solidFill>
              </a:rPr>
              <a:t> : Trong lớp thoáng mát sạch sẽ gọn gàng </a:t>
            </a:r>
          </a:p>
          <a:p>
            <a:r>
              <a:rPr lang="en-US" b="1">
                <a:solidFill>
                  <a:srgbClr val="0000FF"/>
                </a:solidFill>
              </a:rPr>
              <a:t>Đồ dùng</a:t>
            </a:r>
            <a:r>
              <a:rPr lang="en-US">
                <a:solidFill>
                  <a:srgbClr val="0000FF"/>
                </a:solidFill>
              </a:rPr>
              <a:t> : Máy chiếu, màn hính máy tính, bài giảng trình chiếu về mùa xuân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967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5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5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5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5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5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5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51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51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mg_20151231090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arnaval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Untitled-3_gifC7CEC5A9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295400" y="2133600"/>
            <a:ext cx="6781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Trò chơi củng cố 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79568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hong nen ghep anh c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09725" y="1350963"/>
            <a:ext cx="663257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Cách chơi: </a:t>
            </a:r>
          </a:p>
          <a:p>
            <a:r>
              <a:rPr lang="en-US" sz="3200">
                <a:solidFill>
                  <a:srgbClr val="0000CC"/>
                </a:solidFill>
              </a:rPr>
              <a:t>Trẻ tìm những bức tranh </a:t>
            </a:r>
          </a:p>
          <a:p>
            <a:r>
              <a:rPr lang="en-US" sz="3200">
                <a:solidFill>
                  <a:srgbClr val="0000CC"/>
                </a:solidFill>
              </a:rPr>
              <a:t>thể hiện mùa xuân và gắn lên bảng </a:t>
            </a:r>
          </a:p>
          <a:p>
            <a:r>
              <a:rPr lang="en-US" sz="3200">
                <a:solidFill>
                  <a:srgbClr val="FF0000"/>
                </a:solidFill>
              </a:rPr>
              <a:t>Luật chơi:</a:t>
            </a:r>
          </a:p>
          <a:p>
            <a:r>
              <a:rPr lang="en-US" sz="3200"/>
              <a:t> </a:t>
            </a:r>
            <a:r>
              <a:rPr lang="en-US" sz="3200">
                <a:solidFill>
                  <a:srgbClr val="0000CC"/>
                </a:solidFill>
              </a:rPr>
              <a:t>Đội nào gắn được đúng và nhiều</a:t>
            </a:r>
          </a:p>
          <a:p>
            <a:r>
              <a:rPr lang="en-US" sz="3200">
                <a:solidFill>
                  <a:srgbClr val="0000CC"/>
                </a:solidFill>
              </a:rPr>
              <a:t> thì đội đó chiến thắng </a:t>
            </a:r>
          </a:p>
        </p:txBody>
      </p:sp>
    </p:spTree>
    <p:extLst>
      <p:ext uri="{BB962C8B-B14F-4D97-AF65-F5344CB8AC3E}">
        <p14:creationId xmlns:p14="http://schemas.microsoft.com/office/powerpoint/2010/main" val="410494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images (1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67000" y="304800"/>
            <a:ext cx="3948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Bé tìm cho đúng</a:t>
            </a:r>
            <a:r>
              <a:rPr lang="en-US"/>
              <a:t> </a:t>
            </a:r>
          </a:p>
        </p:txBody>
      </p:sp>
      <p:pic>
        <p:nvPicPr>
          <p:cNvPr id="19464" name="Picture 8" descr="hoa dà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images (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97588"/>
            <a:ext cx="1143000" cy="7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 descr="images (6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59488"/>
            <a:ext cx="1066800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images (6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0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15" descr="images (6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0"/>
            <a:ext cx="1219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children-playing-beach-happy-summer-vacation-3154915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0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3" name="Picture 17" descr="imag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51550"/>
            <a:ext cx="10668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8261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0.32153 L 1.38778E-17 -0.65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66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34444 L -0.00417 -0.6777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3009 L -0.00833 -0.6634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inh-nen-dep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8839200" cy="68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676400" y="2133600"/>
            <a:ext cx="56388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  <a:ea typeface="Arial Unicode MS"/>
                <a:cs typeface="Arial Unicode MS"/>
              </a:rPr>
              <a:t>kết thúc tiết học</a:t>
            </a:r>
          </a:p>
        </p:txBody>
      </p:sp>
    </p:spTree>
    <p:extLst>
      <p:ext uri="{BB962C8B-B14F-4D97-AF65-F5344CB8AC3E}">
        <p14:creationId xmlns:p14="http://schemas.microsoft.com/office/powerpoint/2010/main" val="139411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357188"/>
            <a:ext cx="88900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</a:rPr>
              <a:t>Các bước tiến hành </a:t>
            </a:r>
          </a:p>
          <a:p>
            <a:r>
              <a:rPr lang="en-US" sz="2400" b="1" i="1">
                <a:solidFill>
                  <a:srgbClr val="FF0000"/>
                </a:solidFill>
              </a:rPr>
              <a:t>1/ Ổn định</a:t>
            </a:r>
            <a:r>
              <a:rPr lang="en-US" sz="2400"/>
              <a:t> </a:t>
            </a:r>
          </a:p>
          <a:p>
            <a:r>
              <a:rPr lang="en-US" sz="2400">
                <a:solidFill>
                  <a:srgbClr val="6600FF"/>
                </a:solidFill>
              </a:rPr>
              <a:t>- Cô và trẻ cùng hát bài: Mùa xuân đến </a:t>
            </a:r>
          </a:p>
          <a:p>
            <a:r>
              <a:rPr lang="en-US" sz="2400" b="1" i="1">
                <a:solidFill>
                  <a:srgbClr val="FF0000"/>
                </a:solidFill>
              </a:rPr>
              <a:t>2/ Vào bài </a:t>
            </a:r>
          </a:p>
          <a:p>
            <a:pPr>
              <a:buFontTx/>
              <a:buChar char="-"/>
            </a:pPr>
            <a:r>
              <a:rPr lang="en-US" sz="2400">
                <a:solidFill>
                  <a:srgbClr val="6600FF"/>
                </a:solidFill>
              </a:rPr>
              <a:t>Cho trẻ xem một vài hình ảnh về mùa xuân và đàm thoại với trẻ</a:t>
            </a:r>
          </a:p>
          <a:p>
            <a:r>
              <a:rPr lang="en-US" sz="2400">
                <a:solidFill>
                  <a:srgbClr val="6600FF"/>
                </a:solidFill>
              </a:rPr>
              <a:t> về nội dung của từng bức tranh .</a:t>
            </a:r>
          </a:p>
          <a:p>
            <a:pPr>
              <a:buFontTx/>
              <a:buChar char="-"/>
            </a:pPr>
            <a:r>
              <a:rPr lang="en-US" sz="2400">
                <a:solidFill>
                  <a:srgbClr val="6600FF"/>
                </a:solidFill>
              </a:rPr>
              <a:t>Cho trẻ nói lên  cảm nhận của trẻ về mùa xuân</a:t>
            </a:r>
          </a:p>
          <a:p>
            <a:r>
              <a:rPr lang="en-US" sz="2400">
                <a:solidFill>
                  <a:srgbClr val="6600FF"/>
                </a:solidFill>
              </a:rPr>
              <a:t> ( Cảm thấy như thế nào?Vui, buồn, lạnh, ấm…)</a:t>
            </a:r>
          </a:p>
          <a:p>
            <a:r>
              <a:rPr lang="en-US" sz="2400">
                <a:solidFill>
                  <a:srgbClr val="6600FF"/>
                </a:solidFill>
              </a:rPr>
              <a:t>Trò chơi củng cố </a:t>
            </a:r>
          </a:p>
          <a:p>
            <a:r>
              <a:rPr lang="en-US" sz="2400" i="1">
                <a:solidFill>
                  <a:srgbClr val="6600FF"/>
                </a:solidFill>
              </a:rPr>
              <a:t>TC: Ai thông minh hơn</a:t>
            </a:r>
          </a:p>
          <a:p>
            <a:r>
              <a:rPr lang="en-US" sz="2400" b="1" i="1">
                <a:solidFill>
                  <a:srgbClr val="FF0000"/>
                </a:solidFill>
              </a:rPr>
              <a:t>3/ Kết thúc </a:t>
            </a:r>
          </a:p>
          <a:p>
            <a:r>
              <a:rPr lang="en-US" sz="2400">
                <a:solidFill>
                  <a:srgbClr val="6600FF"/>
                </a:solidFill>
              </a:rPr>
              <a:t>Cô và trẻ cùng đọc bài thơ: mùa xuân mùa hè </a:t>
            </a:r>
          </a:p>
          <a:p>
            <a:endParaRPr lang="en-US" sz="240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604879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812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Cùng bé tìm hiểu mùa xuân</a:t>
            </a:r>
            <a:r>
              <a:rPr lang="en-US" sz="360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83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s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75438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  <a:ea typeface="Arial Unicode MS"/>
                <a:cs typeface="Arial Unicode MS"/>
              </a:rPr>
              <a:t>Thời tiết mùa xuân </a:t>
            </a:r>
          </a:p>
        </p:txBody>
      </p:sp>
    </p:spTree>
    <p:extLst>
      <p:ext uri="{BB962C8B-B14F-4D97-AF65-F5344CB8AC3E}">
        <p14:creationId xmlns:p14="http://schemas.microsoft.com/office/powerpoint/2010/main" val="23731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stock-photo-happy-child-in-the-rain-funny-kid-playing-outdoors-in-spring-park-250958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228600"/>
            <a:ext cx="2501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Mưa phùn</a:t>
            </a:r>
          </a:p>
        </p:txBody>
      </p:sp>
    </p:spTree>
    <p:extLst>
      <p:ext uri="{BB962C8B-B14F-4D97-AF65-F5344CB8AC3E}">
        <p14:creationId xmlns:p14="http://schemas.microsoft.com/office/powerpoint/2010/main" val="9713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41325" y="96838"/>
            <a:ext cx="2765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Nắng nhẹ </a:t>
            </a:r>
          </a:p>
        </p:txBody>
      </p:sp>
    </p:spTree>
    <p:extLst>
      <p:ext uri="{BB962C8B-B14F-4D97-AF65-F5344CB8AC3E}">
        <p14:creationId xmlns:p14="http://schemas.microsoft.com/office/powerpoint/2010/main" val="24189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o-khoac-cua-be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010400" y="533400"/>
            <a:ext cx="19478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Ấm áp</a:t>
            </a:r>
          </a:p>
        </p:txBody>
      </p:sp>
    </p:spTree>
    <p:extLst>
      <p:ext uri="{BB962C8B-B14F-4D97-AF65-F5344CB8AC3E}">
        <p14:creationId xmlns:p14="http://schemas.microsoft.com/office/powerpoint/2010/main" val="17571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50625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Muôn hoa đua nở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69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422</Words>
  <Application>Microsoft Office PowerPoint</Application>
  <PresentationFormat>On-screen Show (4:3)</PresentationFormat>
  <Paragraphs>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Unicode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Trang Nguyen</cp:lastModifiedBy>
  <cp:revision>2</cp:revision>
  <dcterms:created xsi:type="dcterms:W3CDTF">2021-09-02T03:09:48Z</dcterms:created>
  <dcterms:modified xsi:type="dcterms:W3CDTF">2023-08-06T07:28:39Z</dcterms:modified>
</cp:coreProperties>
</file>