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8" r:id="rId3"/>
    <p:sldId id="259" r:id="rId4"/>
    <p:sldId id="260" r:id="rId5"/>
    <p:sldId id="261" r:id="rId6"/>
    <p:sldId id="262" r:id="rId7"/>
    <p:sldId id="274" r:id="rId8"/>
    <p:sldId id="264" r:id="rId9"/>
    <p:sldId id="272" r:id="rId10"/>
    <p:sldId id="271" r:id="rId11"/>
    <p:sldId id="270"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52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2444286-512E-4B25-A1B7-2EBDE8FC819E}" type="datetimeFigureOut">
              <a:rPr lang="en-US" smtClean="0"/>
              <a:t>7/10/2023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A878E0-03B2-4AB9-B39E-71A1076ADFEA}" type="slidenum">
              <a:rPr lang="en-US" smtClean="0"/>
              <a:t>‹#›</a:t>
            </a:fld>
            <a:endParaRPr lang="en-US"/>
          </a:p>
        </p:txBody>
      </p:sp>
    </p:spTree>
    <p:extLst>
      <p:ext uri="{BB962C8B-B14F-4D97-AF65-F5344CB8AC3E}">
        <p14:creationId xmlns:p14="http://schemas.microsoft.com/office/powerpoint/2010/main" val="1995188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A878E0-03B2-4AB9-B39E-71A1076ADFEA}" type="slidenum">
              <a:rPr lang="en-US" smtClean="0"/>
              <a:t>2</a:t>
            </a:fld>
            <a:endParaRPr lang="en-US"/>
          </a:p>
        </p:txBody>
      </p:sp>
    </p:spTree>
    <p:extLst>
      <p:ext uri="{BB962C8B-B14F-4D97-AF65-F5344CB8AC3E}">
        <p14:creationId xmlns:p14="http://schemas.microsoft.com/office/powerpoint/2010/main" val="27422607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4C6B99D-6CB0-4904-BABC-C06416A7CF75}" type="datetimeFigureOut">
              <a:rPr lang="en-US" smtClean="0"/>
              <a:t>7/10/2023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0C7B66-05B3-418F-8F4E-7DED7096678E}" type="slidenum">
              <a:rPr lang="en-US" smtClean="0"/>
              <a:t>‹#›</a:t>
            </a:fld>
            <a:endParaRPr lang="en-US"/>
          </a:p>
        </p:txBody>
      </p:sp>
    </p:spTree>
    <p:extLst>
      <p:ext uri="{BB962C8B-B14F-4D97-AF65-F5344CB8AC3E}">
        <p14:creationId xmlns:p14="http://schemas.microsoft.com/office/powerpoint/2010/main" val="3130879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C6B99D-6CB0-4904-BABC-C06416A7CF75}" type="datetimeFigureOut">
              <a:rPr lang="en-US" smtClean="0"/>
              <a:t>7/10/2023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0C7B66-05B3-418F-8F4E-7DED7096678E}" type="slidenum">
              <a:rPr lang="en-US" smtClean="0"/>
              <a:t>‹#›</a:t>
            </a:fld>
            <a:endParaRPr lang="en-US"/>
          </a:p>
        </p:txBody>
      </p:sp>
    </p:spTree>
    <p:extLst>
      <p:ext uri="{BB962C8B-B14F-4D97-AF65-F5344CB8AC3E}">
        <p14:creationId xmlns:p14="http://schemas.microsoft.com/office/powerpoint/2010/main" val="40761877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C6B99D-6CB0-4904-BABC-C06416A7CF75}" type="datetimeFigureOut">
              <a:rPr lang="en-US" smtClean="0"/>
              <a:t>7/10/2023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0C7B66-05B3-418F-8F4E-7DED7096678E}" type="slidenum">
              <a:rPr lang="en-US" smtClean="0"/>
              <a:t>‹#›</a:t>
            </a:fld>
            <a:endParaRPr lang="en-US"/>
          </a:p>
        </p:txBody>
      </p:sp>
    </p:spTree>
    <p:extLst>
      <p:ext uri="{BB962C8B-B14F-4D97-AF65-F5344CB8AC3E}">
        <p14:creationId xmlns:p14="http://schemas.microsoft.com/office/powerpoint/2010/main" val="4136533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C6B99D-6CB0-4904-BABC-C06416A7CF75}" type="datetimeFigureOut">
              <a:rPr lang="en-US" smtClean="0"/>
              <a:t>7/10/2023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0C7B66-05B3-418F-8F4E-7DED7096678E}" type="slidenum">
              <a:rPr lang="en-US" smtClean="0"/>
              <a:t>‹#›</a:t>
            </a:fld>
            <a:endParaRPr lang="en-US"/>
          </a:p>
        </p:txBody>
      </p:sp>
    </p:spTree>
    <p:extLst>
      <p:ext uri="{BB962C8B-B14F-4D97-AF65-F5344CB8AC3E}">
        <p14:creationId xmlns:p14="http://schemas.microsoft.com/office/powerpoint/2010/main" val="609011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C6B99D-6CB0-4904-BABC-C06416A7CF75}" type="datetimeFigureOut">
              <a:rPr lang="en-US" smtClean="0"/>
              <a:t>7/10/2023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0C7B66-05B3-418F-8F4E-7DED7096678E}" type="slidenum">
              <a:rPr lang="en-US" smtClean="0"/>
              <a:t>‹#›</a:t>
            </a:fld>
            <a:endParaRPr lang="en-US"/>
          </a:p>
        </p:txBody>
      </p:sp>
    </p:spTree>
    <p:extLst>
      <p:ext uri="{BB962C8B-B14F-4D97-AF65-F5344CB8AC3E}">
        <p14:creationId xmlns:p14="http://schemas.microsoft.com/office/powerpoint/2010/main" val="27314110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4C6B99D-6CB0-4904-BABC-C06416A7CF75}" type="datetimeFigureOut">
              <a:rPr lang="en-US" smtClean="0"/>
              <a:t>7/10/2023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0C7B66-05B3-418F-8F4E-7DED7096678E}" type="slidenum">
              <a:rPr lang="en-US" smtClean="0"/>
              <a:t>‹#›</a:t>
            </a:fld>
            <a:endParaRPr lang="en-US"/>
          </a:p>
        </p:txBody>
      </p:sp>
    </p:spTree>
    <p:extLst>
      <p:ext uri="{BB962C8B-B14F-4D97-AF65-F5344CB8AC3E}">
        <p14:creationId xmlns:p14="http://schemas.microsoft.com/office/powerpoint/2010/main" val="23967992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4C6B99D-6CB0-4904-BABC-C06416A7CF75}" type="datetimeFigureOut">
              <a:rPr lang="en-US" smtClean="0"/>
              <a:t>7/10/2023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0C7B66-05B3-418F-8F4E-7DED7096678E}" type="slidenum">
              <a:rPr lang="en-US" smtClean="0"/>
              <a:t>‹#›</a:t>
            </a:fld>
            <a:endParaRPr lang="en-US"/>
          </a:p>
        </p:txBody>
      </p:sp>
    </p:spTree>
    <p:extLst>
      <p:ext uri="{BB962C8B-B14F-4D97-AF65-F5344CB8AC3E}">
        <p14:creationId xmlns:p14="http://schemas.microsoft.com/office/powerpoint/2010/main" val="23802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4C6B99D-6CB0-4904-BABC-C06416A7CF75}" type="datetimeFigureOut">
              <a:rPr lang="en-US" smtClean="0"/>
              <a:t>7/10/2023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0C7B66-05B3-418F-8F4E-7DED7096678E}" type="slidenum">
              <a:rPr lang="en-US" smtClean="0"/>
              <a:t>‹#›</a:t>
            </a:fld>
            <a:endParaRPr lang="en-US"/>
          </a:p>
        </p:txBody>
      </p:sp>
    </p:spTree>
    <p:extLst>
      <p:ext uri="{BB962C8B-B14F-4D97-AF65-F5344CB8AC3E}">
        <p14:creationId xmlns:p14="http://schemas.microsoft.com/office/powerpoint/2010/main" val="3471378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C6B99D-6CB0-4904-BABC-C06416A7CF75}" type="datetimeFigureOut">
              <a:rPr lang="en-US" smtClean="0"/>
              <a:t>7/10/2023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0C7B66-05B3-418F-8F4E-7DED7096678E}" type="slidenum">
              <a:rPr lang="en-US" smtClean="0"/>
              <a:t>‹#›</a:t>
            </a:fld>
            <a:endParaRPr lang="en-US"/>
          </a:p>
        </p:txBody>
      </p:sp>
    </p:spTree>
    <p:extLst>
      <p:ext uri="{BB962C8B-B14F-4D97-AF65-F5344CB8AC3E}">
        <p14:creationId xmlns:p14="http://schemas.microsoft.com/office/powerpoint/2010/main" val="29159713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C6B99D-6CB0-4904-BABC-C06416A7CF75}" type="datetimeFigureOut">
              <a:rPr lang="en-US" smtClean="0"/>
              <a:t>7/10/2023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0C7B66-05B3-418F-8F4E-7DED7096678E}" type="slidenum">
              <a:rPr lang="en-US" smtClean="0"/>
              <a:t>‹#›</a:t>
            </a:fld>
            <a:endParaRPr lang="en-US"/>
          </a:p>
        </p:txBody>
      </p:sp>
    </p:spTree>
    <p:extLst>
      <p:ext uri="{BB962C8B-B14F-4D97-AF65-F5344CB8AC3E}">
        <p14:creationId xmlns:p14="http://schemas.microsoft.com/office/powerpoint/2010/main" val="579498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C6B99D-6CB0-4904-BABC-C06416A7CF75}" type="datetimeFigureOut">
              <a:rPr lang="en-US" smtClean="0"/>
              <a:t>7/10/2023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0C7B66-05B3-418F-8F4E-7DED7096678E}" type="slidenum">
              <a:rPr lang="en-US" smtClean="0"/>
              <a:t>‹#›</a:t>
            </a:fld>
            <a:endParaRPr lang="en-US"/>
          </a:p>
        </p:txBody>
      </p:sp>
    </p:spTree>
    <p:extLst>
      <p:ext uri="{BB962C8B-B14F-4D97-AF65-F5344CB8AC3E}">
        <p14:creationId xmlns:p14="http://schemas.microsoft.com/office/powerpoint/2010/main" val="310761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C6B99D-6CB0-4904-BABC-C06416A7CF75}" type="datetimeFigureOut">
              <a:rPr lang="en-US" smtClean="0"/>
              <a:t>7/10/2023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0C7B66-05B3-418F-8F4E-7DED7096678E}" type="slidenum">
              <a:rPr lang="en-US" smtClean="0"/>
              <a:t>‹#›</a:t>
            </a:fld>
            <a:endParaRPr lang="en-US"/>
          </a:p>
        </p:txBody>
      </p:sp>
    </p:spTree>
    <p:extLst>
      <p:ext uri="{BB962C8B-B14F-4D97-AF65-F5344CB8AC3E}">
        <p14:creationId xmlns:p14="http://schemas.microsoft.com/office/powerpoint/2010/main" val="1149396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1219200" y="42115"/>
            <a:ext cx="6934200" cy="707886"/>
          </a:xfrm>
          <a:prstGeom prst="rect">
            <a:avLst/>
          </a:prstGeom>
          <a:noFill/>
        </p:spPr>
        <p:txBody>
          <a:bodyPr wrap="square" rtlCol="0">
            <a:spAutoFit/>
          </a:bodyPr>
          <a:lstStyle/>
          <a:p>
            <a:pPr algn="ctr"/>
            <a:r>
              <a:rPr lang="en-US" sz="2000" b="1" dirty="0" smtClean="0">
                <a:solidFill>
                  <a:srgbClr val="002060"/>
                </a:solidFill>
                <a:latin typeface="Times New Roman" pitchFamily="18" charset="0"/>
                <a:cs typeface="Times New Roman" pitchFamily="18" charset="0"/>
              </a:rPr>
              <a:t>ỦY BAN NHÂN DÂN QUẬN LONG BIÊN</a:t>
            </a:r>
          </a:p>
          <a:p>
            <a:pPr algn="ctr"/>
            <a:r>
              <a:rPr lang="en-US" sz="2000" b="1" dirty="0" smtClean="0">
                <a:solidFill>
                  <a:srgbClr val="002060"/>
                </a:solidFill>
                <a:latin typeface="Times New Roman" pitchFamily="18" charset="0"/>
                <a:cs typeface="Times New Roman" pitchFamily="18" charset="0"/>
              </a:rPr>
              <a:t>TRƯỜNG MẦM NON HOA MỘC LAN</a:t>
            </a:r>
            <a:endParaRPr lang="en-US" sz="2000" b="1" dirty="0">
              <a:solidFill>
                <a:srgbClr val="002060"/>
              </a:solidFill>
              <a:latin typeface="Times New Roman" pitchFamily="18" charset="0"/>
              <a:cs typeface="Times New Roman" pitchFamily="18" charset="0"/>
            </a:endParaRPr>
          </a:p>
        </p:txBody>
      </p:sp>
      <p:sp>
        <p:nvSpPr>
          <p:cNvPr id="6" name="TextBox 5"/>
          <p:cNvSpPr txBox="1"/>
          <p:nvPr/>
        </p:nvSpPr>
        <p:spPr>
          <a:xfrm>
            <a:off x="1066800" y="2286000"/>
            <a:ext cx="7162800" cy="707886"/>
          </a:xfrm>
          <a:prstGeom prst="rect">
            <a:avLst/>
          </a:prstGeom>
          <a:noFill/>
        </p:spPr>
        <p:txBody>
          <a:bodyPr wrap="square" rtlCol="0">
            <a:spAutoFit/>
          </a:bodyPr>
          <a:lstStyle/>
          <a:p>
            <a:r>
              <a:rPr lang="en-US" sz="4000" b="1" dirty="0" err="1" smtClean="0">
                <a:solidFill>
                  <a:srgbClr val="FF0000"/>
                </a:solidFill>
                <a:latin typeface="Times New Roman" pitchFamily="18" charset="0"/>
                <a:cs typeface="Times New Roman" pitchFamily="18" charset="0"/>
              </a:rPr>
              <a:t>Lĩnh</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vực</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phát</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triển</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nhận</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thức</a:t>
            </a:r>
            <a:endParaRPr lang="en-US" sz="4000" b="1" dirty="0">
              <a:solidFill>
                <a:srgbClr val="FF0000"/>
              </a:solidFill>
              <a:latin typeface="Times New Roman" pitchFamily="18" charset="0"/>
              <a:cs typeface="Times New Roman" pitchFamily="18" charset="0"/>
            </a:endParaRPr>
          </a:p>
        </p:txBody>
      </p:sp>
      <p:sp>
        <p:nvSpPr>
          <p:cNvPr id="7" name="TextBox 6"/>
          <p:cNvSpPr txBox="1"/>
          <p:nvPr/>
        </p:nvSpPr>
        <p:spPr>
          <a:xfrm>
            <a:off x="2202872" y="3352800"/>
            <a:ext cx="4966855" cy="1815882"/>
          </a:xfrm>
          <a:prstGeom prst="rect">
            <a:avLst/>
          </a:prstGeom>
          <a:noFill/>
        </p:spPr>
        <p:txBody>
          <a:bodyPr wrap="square" rtlCol="0">
            <a:spAutoFit/>
          </a:bodyPr>
          <a:lstStyle/>
          <a:p>
            <a:r>
              <a:rPr lang="en-US" sz="2800" dirty="0" err="1" smtClean="0">
                <a:solidFill>
                  <a:srgbClr val="7030A0"/>
                </a:solidFill>
                <a:latin typeface="Times New Roman" pitchFamily="18" charset="0"/>
                <a:cs typeface="Times New Roman" pitchFamily="18" charset="0"/>
              </a:rPr>
              <a:t>Đề</a:t>
            </a:r>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tài</a:t>
            </a:r>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Phân</a:t>
            </a:r>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biệt</a:t>
            </a:r>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ngày</a:t>
            </a:r>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và</a:t>
            </a:r>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đêm</a:t>
            </a:r>
            <a:endParaRPr lang="en-US" sz="2800" dirty="0" smtClean="0">
              <a:solidFill>
                <a:srgbClr val="7030A0"/>
              </a:solidFill>
              <a:latin typeface="Times New Roman" pitchFamily="18" charset="0"/>
              <a:cs typeface="Times New Roman" pitchFamily="18" charset="0"/>
            </a:endParaRPr>
          </a:p>
          <a:p>
            <a:r>
              <a:rPr lang="en-US" sz="2800" dirty="0" err="1" smtClean="0">
                <a:solidFill>
                  <a:srgbClr val="7030A0"/>
                </a:solidFill>
                <a:latin typeface="Times New Roman" pitchFamily="18" charset="0"/>
                <a:cs typeface="Times New Roman" pitchFamily="18" charset="0"/>
              </a:rPr>
              <a:t>Lứa</a:t>
            </a:r>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tuổi</a:t>
            </a:r>
            <a:r>
              <a:rPr lang="en-US" sz="2800" dirty="0" smtClean="0">
                <a:solidFill>
                  <a:srgbClr val="7030A0"/>
                </a:solidFill>
                <a:latin typeface="Times New Roman" pitchFamily="18" charset="0"/>
                <a:cs typeface="Times New Roman" pitchFamily="18" charset="0"/>
              </a:rPr>
              <a:t>: 4- </a:t>
            </a:r>
            <a:r>
              <a:rPr lang="en-US" sz="2800" dirty="0">
                <a:solidFill>
                  <a:srgbClr val="7030A0"/>
                </a:solidFill>
                <a:latin typeface="Times New Roman" pitchFamily="18" charset="0"/>
                <a:cs typeface="Times New Roman" pitchFamily="18" charset="0"/>
              </a:rPr>
              <a:t>5</a:t>
            </a:r>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tuổi</a:t>
            </a:r>
            <a:endParaRPr lang="en-US" sz="2800" dirty="0" smtClean="0">
              <a:solidFill>
                <a:srgbClr val="7030A0"/>
              </a:solidFill>
              <a:latin typeface="Times New Roman" pitchFamily="18" charset="0"/>
              <a:cs typeface="Times New Roman" pitchFamily="18" charset="0"/>
            </a:endParaRPr>
          </a:p>
          <a:p>
            <a:r>
              <a:rPr lang="en-US" sz="2800" dirty="0" err="1" smtClean="0">
                <a:solidFill>
                  <a:srgbClr val="7030A0"/>
                </a:solidFill>
                <a:latin typeface="Times New Roman" pitchFamily="18" charset="0"/>
                <a:cs typeface="Times New Roman" pitchFamily="18" charset="0"/>
              </a:rPr>
              <a:t>Thời</a:t>
            </a:r>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gian</a:t>
            </a:r>
            <a:r>
              <a:rPr lang="en-US" sz="2800" dirty="0" smtClean="0">
                <a:solidFill>
                  <a:srgbClr val="7030A0"/>
                </a:solidFill>
                <a:latin typeface="Times New Roman" pitchFamily="18" charset="0"/>
                <a:cs typeface="Times New Roman" pitchFamily="18" charset="0"/>
              </a:rPr>
              <a:t>: 20 - 25 </a:t>
            </a:r>
            <a:r>
              <a:rPr lang="en-US" sz="2800" dirty="0" err="1" smtClean="0">
                <a:solidFill>
                  <a:srgbClr val="7030A0"/>
                </a:solidFill>
                <a:latin typeface="Times New Roman" pitchFamily="18" charset="0"/>
                <a:cs typeface="Times New Roman" pitchFamily="18" charset="0"/>
              </a:rPr>
              <a:t>phút</a:t>
            </a:r>
            <a:endParaRPr lang="en-US" sz="2800" dirty="0" smtClean="0">
              <a:solidFill>
                <a:srgbClr val="7030A0"/>
              </a:solidFill>
              <a:latin typeface="Times New Roman" pitchFamily="18" charset="0"/>
              <a:cs typeface="Times New Roman" pitchFamily="18" charset="0"/>
            </a:endParaRPr>
          </a:p>
          <a:p>
            <a:r>
              <a:rPr lang="en-US" sz="2800" dirty="0" err="1" smtClean="0">
                <a:solidFill>
                  <a:srgbClr val="7030A0"/>
                </a:solidFill>
                <a:latin typeface="Times New Roman" pitchFamily="18" charset="0"/>
                <a:cs typeface="Times New Roman" pitchFamily="18" charset="0"/>
              </a:rPr>
              <a:t>Giáo</a:t>
            </a:r>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viên</a:t>
            </a:r>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Đỗ</a:t>
            </a:r>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Thị</a:t>
            </a:r>
            <a:r>
              <a:rPr lang="en-US" sz="2800" dirty="0" smtClean="0">
                <a:solidFill>
                  <a:srgbClr val="7030A0"/>
                </a:solidFill>
                <a:latin typeface="Times New Roman" pitchFamily="18" charset="0"/>
                <a:cs typeface="Times New Roman" pitchFamily="18" charset="0"/>
              </a:rPr>
              <a:t> Kim </a:t>
            </a:r>
            <a:r>
              <a:rPr lang="en-US" sz="2800" smtClean="0">
                <a:solidFill>
                  <a:srgbClr val="7030A0"/>
                </a:solidFill>
                <a:latin typeface="Times New Roman" pitchFamily="18" charset="0"/>
                <a:cs typeface="Times New Roman" pitchFamily="18" charset="0"/>
              </a:rPr>
              <a:t>Ngân</a:t>
            </a:r>
            <a:endParaRPr lang="en-US" sz="2800" dirty="0">
              <a:solidFill>
                <a:srgbClr val="7030A0"/>
              </a:solidFill>
              <a:latin typeface="Times New Roman" pitchFamily="18" charset="0"/>
              <a:cs typeface="Times New Roman" pitchFamily="18" charset="0"/>
            </a:endParaRPr>
          </a:p>
        </p:txBody>
      </p:sp>
      <p:sp>
        <p:nvSpPr>
          <p:cNvPr id="8" name="TextBox 7"/>
          <p:cNvSpPr txBox="1"/>
          <p:nvPr/>
        </p:nvSpPr>
        <p:spPr>
          <a:xfrm>
            <a:off x="2743200" y="5865167"/>
            <a:ext cx="3276600" cy="461665"/>
          </a:xfrm>
          <a:prstGeom prst="rect">
            <a:avLst/>
          </a:prstGeom>
          <a:noFill/>
        </p:spPr>
        <p:txBody>
          <a:bodyPr wrap="square" rtlCol="0">
            <a:spAutoFit/>
          </a:bodyPr>
          <a:lstStyle/>
          <a:p>
            <a:r>
              <a:rPr lang="en-US" sz="2400" b="1" dirty="0" err="1" smtClean="0">
                <a:solidFill>
                  <a:srgbClr val="002060"/>
                </a:solidFill>
                <a:latin typeface="Times New Roman" pitchFamily="18" charset="0"/>
                <a:cs typeface="Times New Roman" pitchFamily="18" charset="0"/>
              </a:rPr>
              <a:t>Năm</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học</a:t>
            </a:r>
            <a:r>
              <a:rPr lang="en-US" sz="2400" b="1" dirty="0" smtClean="0">
                <a:solidFill>
                  <a:srgbClr val="002060"/>
                </a:solidFill>
                <a:latin typeface="Times New Roman" pitchFamily="18" charset="0"/>
                <a:cs typeface="Times New Roman" pitchFamily="18" charset="0"/>
              </a:rPr>
              <a:t>: </a:t>
            </a:r>
            <a:r>
              <a:rPr lang="vi-VN" sz="2400" b="1" dirty="0" smtClean="0">
                <a:solidFill>
                  <a:srgbClr val="002060"/>
                </a:solidFill>
                <a:latin typeface="Times New Roman" pitchFamily="18" charset="0"/>
                <a:cs typeface="Times New Roman" pitchFamily="18" charset="0"/>
              </a:rPr>
              <a:t>2022</a:t>
            </a:r>
            <a:r>
              <a:rPr lang="en-US" sz="2400" b="1" dirty="0" smtClean="0">
                <a:solidFill>
                  <a:srgbClr val="002060"/>
                </a:solidFill>
                <a:latin typeface="Times New Roman" pitchFamily="18" charset="0"/>
                <a:cs typeface="Times New Roman" pitchFamily="18" charset="0"/>
              </a:rPr>
              <a:t> - </a:t>
            </a:r>
            <a:r>
              <a:rPr lang="vi-VN" sz="2400" b="1" dirty="0" smtClean="0">
                <a:solidFill>
                  <a:srgbClr val="002060"/>
                </a:solidFill>
                <a:latin typeface="Times New Roman" pitchFamily="18" charset="0"/>
                <a:cs typeface="Times New Roman" pitchFamily="18" charset="0"/>
              </a:rPr>
              <a:t>2023</a:t>
            </a:r>
            <a:endParaRPr lang="en-US" sz="24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1422622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descr="islan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90600"/>
            <a:ext cx="4495800" cy="586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5" descr="trang-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4495800" y="990600"/>
            <a:ext cx="4648200" cy="58674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981200" y="240267"/>
            <a:ext cx="5788764" cy="461665"/>
          </a:xfrm>
          <a:prstGeom prst="rect">
            <a:avLst/>
          </a:prstGeom>
          <a:noFill/>
        </p:spPr>
        <p:txBody>
          <a:bodyPr wrap="none" rtlCol="0">
            <a:spAutoFit/>
          </a:bodyPr>
          <a:lstStyle/>
          <a:p>
            <a:r>
              <a:rPr lang="en-US" sz="2400" b="1" smtClean="0">
                <a:solidFill>
                  <a:srgbClr val="FF0000"/>
                </a:solidFill>
              </a:rPr>
              <a:t>SO SÁNH BẦU TRỜI BAN NGÀY VÀ BAN ĐÊM</a:t>
            </a:r>
            <a:endParaRPr lang="en-US" sz="2400" b="1">
              <a:solidFill>
                <a:srgbClr val="FF0000"/>
              </a:solidFill>
            </a:endParaRPr>
          </a:p>
        </p:txBody>
      </p:sp>
    </p:spTree>
    <p:extLst>
      <p:ext uri="{BB962C8B-B14F-4D97-AF65-F5344CB8AC3E}">
        <p14:creationId xmlns:p14="http://schemas.microsoft.com/office/powerpoint/2010/main" val="287115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3" presetClass="entr" presetSubtype="10"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linds(horizontal)">
                                      <p:cBhvr>
                                        <p:cTn id="1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1295400" y="762000"/>
            <a:ext cx="7315200" cy="3539430"/>
          </a:xfrm>
          <a:prstGeom prst="rect">
            <a:avLst/>
          </a:prstGeom>
        </p:spPr>
        <p:txBody>
          <a:bodyPr wrap="square">
            <a:spAutoFit/>
          </a:bodyPr>
          <a:lstStyle/>
          <a:p>
            <a:r>
              <a:rPr lang="fr-FR" sz="2800" b="1">
                <a:latin typeface="Times New Roman" pitchFamily="18" charset="0"/>
                <a:cs typeface="Times New Roman" pitchFamily="18" charset="0"/>
              </a:rPr>
              <a:t>Luyện tập</a:t>
            </a:r>
            <a:endParaRPr lang="en-US" sz="2800">
              <a:latin typeface="Times New Roman" pitchFamily="18" charset="0"/>
              <a:cs typeface="Times New Roman" pitchFamily="18" charset="0"/>
            </a:endParaRPr>
          </a:p>
          <a:p>
            <a:r>
              <a:rPr lang="fr-FR" sz="2800" b="1" smtClean="0">
                <a:latin typeface="Times New Roman" pitchFamily="18" charset="0"/>
                <a:cs typeface="Times New Roman" pitchFamily="18" charset="0"/>
              </a:rPr>
              <a:t>* Trò chơi: Tìm </a:t>
            </a:r>
            <a:r>
              <a:rPr lang="fr-FR" sz="2800" b="1">
                <a:latin typeface="Times New Roman" pitchFamily="18" charset="0"/>
                <a:cs typeface="Times New Roman" pitchFamily="18" charset="0"/>
              </a:rPr>
              <a:t>về đúng nhà</a:t>
            </a:r>
            <a:r>
              <a:rPr lang="fr-FR" sz="2800">
                <a:latin typeface="Times New Roman" pitchFamily="18" charset="0"/>
                <a:cs typeface="Times New Roman" pitchFamily="18" charset="0"/>
              </a:rPr>
              <a:t>: </a:t>
            </a:r>
            <a:endParaRPr lang="fr-FR" sz="2800" smtClean="0">
              <a:latin typeface="Times New Roman" pitchFamily="18" charset="0"/>
              <a:cs typeface="Times New Roman" pitchFamily="18" charset="0"/>
            </a:endParaRPr>
          </a:p>
          <a:p>
            <a:pPr marL="457200" indent="-457200">
              <a:buFontTx/>
              <a:buChar char="-"/>
            </a:pPr>
            <a:r>
              <a:rPr lang="fr-FR" sz="2800" smtClean="0">
                <a:latin typeface="Times New Roman" pitchFamily="18" charset="0"/>
                <a:cs typeface="Times New Roman" pitchFamily="18" charset="0"/>
              </a:rPr>
              <a:t>CC</a:t>
            </a:r>
            <a:r>
              <a:rPr lang="fr-FR" sz="2800">
                <a:latin typeface="Times New Roman" pitchFamily="18" charset="0"/>
                <a:cs typeface="Times New Roman" pitchFamily="18" charset="0"/>
              </a:rPr>
              <a:t> : Cô có 2 nôi nhà tối và Sáng. Cô cho trẻ chọn lô tô mà trẻ thích. Cô và trẻ vừa đi vừa hát. Khi có hiệu lệnh tìm nhà trẻ về đúng ngôi nhà tương ứng với nội dung trong lô tô mà trẻ </a:t>
            </a:r>
            <a:r>
              <a:rPr lang="fr-FR" sz="2800" smtClean="0">
                <a:latin typeface="Times New Roman" pitchFamily="18" charset="0"/>
                <a:cs typeface="Times New Roman" pitchFamily="18" charset="0"/>
              </a:rPr>
              <a:t>cầm</a:t>
            </a:r>
          </a:p>
          <a:p>
            <a:pPr marL="457200" indent="-457200">
              <a:buFontTx/>
              <a:buChar char="-"/>
            </a:pPr>
            <a:r>
              <a:rPr lang="fr-FR" sz="2800" smtClean="0">
                <a:latin typeface="Times New Roman" pitchFamily="18" charset="0"/>
                <a:cs typeface="Times New Roman" pitchFamily="18" charset="0"/>
              </a:rPr>
              <a:t>LC: Bạn nào sai sẽ bị loại khỏi trò chơi</a:t>
            </a:r>
            <a:endParaRPr lang="en-US" sz="2800">
              <a:latin typeface="Times New Roman" pitchFamily="18" charset="0"/>
              <a:cs typeface="Times New Roman" pitchFamily="18" charset="0"/>
            </a:endParaRPr>
          </a:p>
        </p:txBody>
      </p:sp>
    </p:spTree>
    <p:extLst>
      <p:ext uri="{BB962C8B-B14F-4D97-AF65-F5344CB8AC3E}">
        <p14:creationId xmlns:p14="http://schemas.microsoft.com/office/powerpoint/2010/main" val="2659666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304800" y="762000"/>
            <a:ext cx="8382000" cy="5570756"/>
          </a:xfrm>
          <a:prstGeom prst="rect">
            <a:avLst/>
          </a:prstGeom>
        </p:spPr>
        <p:txBody>
          <a:bodyPr wrap="square">
            <a:spAutoFit/>
          </a:bodyPr>
          <a:lstStyle/>
          <a:p>
            <a:r>
              <a:rPr lang="en-US" sz="2000" b="1" smtClean="0"/>
              <a:t>I</a:t>
            </a:r>
            <a:r>
              <a:rPr lang="en-US" sz="2000" b="1" smtClean="0">
                <a:latin typeface="Times New Roman" pitchFamily="18" charset="0"/>
                <a:cs typeface="Times New Roman" pitchFamily="18" charset="0"/>
              </a:rPr>
              <a:t>/ MỤC ĐÍCH- YÊU CẦU</a:t>
            </a:r>
          </a:p>
          <a:p>
            <a:r>
              <a:rPr lang="en-US" sz="2000" b="1" smtClean="0">
                <a:latin typeface="Times New Roman" pitchFamily="18" charset="0"/>
                <a:cs typeface="Times New Roman" pitchFamily="18" charset="0"/>
              </a:rPr>
              <a:t>1</a:t>
            </a:r>
            <a:r>
              <a:rPr lang="en-US" sz="2000" b="1">
                <a:latin typeface="Times New Roman" pitchFamily="18" charset="0"/>
                <a:cs typeface="Times New Roman" pitchFamily="18" charset="0"/>
              </a:rPr>
              <a:t>. Kiến thức: </a:t>
            </a:r>
            <a:endParaRPr lang="en-US" sz="2000">
              <a:latin typeface="Times New Roman" pitchFamily="18" charset="0"/>
              <a:cs typeface="Times New Roman" pitchFamily="18" charset="0"/>
            </a:endParaRPr>
          </a:p>
          <a:p>
            <a:pPr fontAlgn="base"/>
            <a:r>
              <a:rPr lang="en-US" sz="2000">
                <a:latin typeface="Times New Roman" pitchFamily="18" charset="0"/>
                <a:cs typeface="Times New Roman" pitchFamily="18" charset="0"/>
              </a:rPr>
              <a:t>– Trẻ phân biệt được sự thay đổi của bầu trời vào ban ngày và ban đêm</a:t>
            </a:r>
          </a:p>
          <a:p>
            <a:pPr fontAlgn="base"/>
            <a:r>
              <a:rPr lang="en-US" sz="2000">
                <a:latin typeface="Times New Roman" pitchFamily="18" charset="0"/>
                <a:cs typeface="Times New Roman" pitchFamily="18" charset="0"/>
              </a:rPr>
              <a:t>– Trẻ biết được các hoạt động của con người vào ban ngày và ban đêm</a:t>
            </a:r>
          </a:p>
          <a:p>
            <a:pPr fontAlgn="base"/>
            <a:r>
              <a:rPr lang="en-US" sz="2000" b="1">
                <a:latin typeface="Times New Roman" pitchFamily="18" charset="0"/>
                <a:cs typeface="Times New Roman" pitchFamily="18" charset="0"/>
              </a:rPr>
              <a:t>2. Kỹ năng:</a:t>
            </a:r>
            <a:endParaRPr lang="en-US" sz="2000">
              <a:latin typeface="Times New Roman" pitchFamily="18" charset="0"/>
              <a:cs typeface="Times New Roman" pitchFamily="18" charset="0"/>
            </a:endParaRPr>
          </a:p>
          <a:p>
            <a:pPr fontAlgn="base"/>
            <a:r>
              <a:rPr lang="en-US" sz="2000">
                <a:latin typeface="Times New Roman" pitchFamily="18" charset="0"/>
                <a:cs typeface="Times New Roman" pitchFamily="18" charset="0"/>
              </a:rPr>
              <a:t>Rèn cho trẻ kỹ năng nhận biết phân biệt các đặc điểm ngày và đêm</a:t>
            </a:r>
          </a:p>
          <a:p>
            <a:pPr fontAlgn="base"/>
            <a:r>
              <a:rPr lang="en-US" sz="2000">
                <a:latin typeface="Times New Roman" pitchFamily="18" charset="0"/>
                <a:cs typeface="Times New Roman" pitchFamily="18" charset="0"/>
              </a:rPr>
              <a:t>– Rèn kỹ năng quan sát, chú ý, phát triển ngôn ngử và phát triển tư duy cho trẻ</a:t>
            </a:r>
          </a:p>
          <a:p>
            <a:r>
              <a:rPr lang="en-US" sz="2000" b="1">
                <a:latin typeface="Times New Roman" pitchFamily="18" charset="0"/>
                <a:cs typeface="Times New Roman" pitchFamily="18" charset="0"/>
              </a:rPr>
              <a:t>3. Thái độ:</a:t>
            </a:r>
            <a:endParaRPr lang="en-US" sz="2000">
              <a:latin typeface="Times New Roman" pitchFamily="18" charset="0"/>
              <a:cs typeface="Times New Roman" pitchFamily="18" charset="0"/>
            </a:endParaRPr>
          </a:p>
          <a:p>
            <a:pPr marL="285750" indent="-285750">
              <a:buFontTx/>
              <a:buChar char="-"/>
            </a:pPr>
            <a:r>
              <a:rPr lang="en-US" sz="2000" smtClean="0">
                <a:latin typeface="Times New Roman" pitchFamily="18" charset="0"/>
                <a:cs typeface="Times New Roman" pitchFamily="18" charset="0"/>
              </a:rPr>
              <a:t>Giáo </a:t>
            </a:r>
            <a:r>
              <a:rPr lang="en-US" sz="2000">
                <a:latin typeface="Times New Roman" pitchFamily="18" charset="0"/>
                <a:cs typeface="Times New Roman" pitchFamily="18" charset="0"/>
              </a:rPr>
              <a:t>dục trẻ biết sinh hoạt theo nề nếp của ngày và </a:t>
            </a:r>
            <a:r>
              <a:rPr lang="en-US" sz="2000" smtClean="0">
                <a:latin typeface="Times New Roman" pitchFamily="18" charset="0"/>
                <a:cs typeface="Times New Roman" pitchFamily="18" charset="0"/>
              </a:rPr>
              <a:t>đêm</a:t>
            </a:r>
          </a:p>
          <a:p>
            <a:r>
              <a:rPr lang="en-US" sz="2000" b="1" smtClean="0">
                <a:latin typeface="Times New Roman" pitchFamily="18" charset="0"/>
                <a:cs typeface="Times New Roman" pitchFamily="18" charset="0"/>
              </a:rPr>
              <a:t>II/ CHUẨN BỊ</a:t>
            </a:r>
          </a:p>
          <a:p>
            <a:r>
              <a:rPr lang="en-US" sz="2000" b="1">
                <a:latin typeface="Times New Roman" pitchFamily="18" charset="0"/>
                <a:cs typeface="Times New Roman" pitchFamily="18" charset="0"/>
              </a:rPr>
              <a:t>* Đồ dùng của cô: </a:t>
            </a:r>
            <a:endParaRPr lang="en-US" sz="2000">
              <a:latin typeface="Times New Roman" pitchFamily="18" charset="0"/>
              <a:cs typeface="Times New Roman" pitchFamily="18" charset="0"/>
            </a:endParaRPr>
          </a:p>
          <a:p>
            <a:pPr fontAlgn="base"/>
            <a:r>
              <a:rPr lang="en-US" sz="2000">
                <a:latin typeface="Times New Roman" pitchFamily="18" charset="0"/>
                <a:cs typeface="Times New Roman" pitchFamily="18" charset="0"/>
              </a:rPr>
              <a:t>Tranh ảnh minh họa các hoạt động ngày và đêm</a:t>
            </a:r>
          </a:p>
          <a:p>
            <a:pPr fontAlgn="base"/>
            <a:r>
              <a:rPr lang="en-US" sz="2000">
                <a:latin typeface="Times New Roman" pitchFamily="18" charset="0"/>
                <a:cs typeface="Times New Roman" pitchFamily="18" charset="0"/>
              </a:rPr>
              <a:t>– Giáo án điện tử</a:t>
            </a:r>
          </a:p>
          <a:p>
            <a:r>
              <a:rPr lang="en-US" sz="2000" b="1">
                <a:latin typeface="Times New Roman" pitchFamily="18" charset="0"/>
                <a:cs typeface="Times New Roman" pitchFamily="18" charset="0"/>
              </a:rPr>
              <a:t>* Đồ dùng của trẻ</a:t>
            </a:r>
            <a:endParaRPr lang="en-US" sz="2000">
              <a:latin typeface="Times New Roman" pitchFamily="18" charset="0"/>
              <a:cs typeface="Times New Roman" pitchFamily="18" charset="0"/>
            </a:endParaRPr>
          </a:p>
          <a:p>
            <a:r>
              <a:rPr lang="en-US" sz="2000">
                <a:latin typeface="Times New Roman" pitchFamily="18" charset="0"/>
                <a:cs typeface="Times New Roman" pitchFamily="18" charset="0"/>
              </a:rPr>
              <a:t>- Lô tô cảnh các hoạt động ngày, đêm</a:t>
            </a:r>
          </a:p>
          <a:p>
            <a:r>
              <a:rPr lang="en-US" sz="2000">
                <a:latin typeface="Times New Roman" pitchFamily="18" charset="0"/>
                <a:cs typeface="Times New Roman" pitchFamily="18" charset="0"/>
              </a:rPr>
              <a:t> </a:t>
            </a:r>
          </a:p>
          <a:p>
            <a:endParaRPr lang="en-US" b="1" smtClean="0">
              <a:latin typeface="Times New Roman" pitchFamily="18" charset="0"/>
              <a:cs typeface="Times New Roman" pitchFamily="18" charset="0"/>
            </a:endParaRPr>
          </a:p>
          <a:p>
            <a:endParaRPr lang="en-US" b="1">
              <a:latin typeface="Times New Roman" pitchFamily="18" charset="0"/>
              <a:cs typeface="Times New Roman" pitchFamily="18" charset="0"/>
            </a:endParaRPr>
          </a:p>
        </p:txBody>
      </p:sp>
    </p:spTree>
    <p:extLst>
      <p:ext uri="{BB962C8B-B14F-4D97-AF65-F5344CB8AC3E}">
        <p14:creationId xmlns:p14="http://schemas.microsoft.com/office/powerpoint/2010/main" val="19177588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1371600" y="533400"/>
            <a:ext cx="7086600" cy="4401205"/>
          </a:xfrm>
          <a:prstGeom prst="rect">
            <a:avLst/>
          </a:prstGeom>
        </p:spPr>
        <p:txBody>
          <a:bodyPr wrap="square">
            <a:spAutoFit/>
          </a:bodyPr>
          <a:lstStyle/>
          <a:p>
            <a:r>
              <a:rPr lang="fr-FR" sz="2800" b="1">
                <a:solidFill>
                  <a:srgbClr val="0070C0"/>
                </a:solidFill>
                <a:latin typeface="Times New Roman" pitchFamily="18" charset="0"/>
                <a:cs typeface="Times New Roman" pitchFamily="18" charset="0"/>
              </a:rPr>
              <a:t>1. Ổn định tổ chức:</a:t>
            </a:r>
            <a:endParaRPr lang="en-US" sz="2800">
              <a:solidFill>
                <a:srgbClr val="0070C0"/>
              </a:solidFill>
              <a:latin typeface="Times New Roman" pitchFamily="18" charset="0"/>
              <a:cs typeface="Times New Roman" pitchFamily="18" charset="0"/>
            </a:endParaRPr>
          </a:p>
          <a:p>
            <a:r>
              <a:rPr lang="fr-FR" sz="2800">
                <a:solidFill>
                  <a:srgbClr val="0070C0"/>
                </a:solidFill>
                <a:latin typeface="Times New Roman" pitchFamily="18" charset="0"/>
                <a:cs typeface="Times New Roman" pitchFamily="18" charset="0"/>
              </a:rPr>
              <a:t>- Cô kể cho trẻ nghe câu chuyện : </a:t>
            </a:r>
            <a:r>
              <a:rPr lang="en-US" sz="2800">
                <a:solidFill>
                  <a:srgbClr val="0070C0"/>
                </a:solidFill>
                <a:latin typeface="Times New Roman" pitchFamily="18" charset="0"/>
                <a:cs typeface="Times New Roman" pitchFamily="18" charset="0"/>
              </a:rPr>
              <a:t>Thỏ nâu và thỏ trắng là một đôi bạn tốt chơi với nhau rất thân. Vào một buổi sáng đẹp trời thỏ nâu cùng thỏ trắng  dạo chơi ở trong công viên . Rồi thỏ nâu chợt hỏi: sao tớ chẳng thấy mặt trăng đâu cả, thỏ trắng lúng túng trả lời hôm qua tớ mới thấy đó mà giờ sao không thấy nữa.Hai bạn thỏ trắng và thỏ nâu suy nghĩ không biết nguyên nhân vì sao? </a:t>
            </a:r>
          </a:p>
        </p:txBody>
      </p:sp>
    </p:spTree>
    <p:extLst>
      <p:ext uri="{BB962C8B-B14F-4D97-AF65-F5344CB8AC3E}">
        <p14:creationId xmlns:p14="http://schemas.microsoft.com/office/powerpoint/2010/main" val="16596708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1433945" y="2057400"/>
            <a:ext cx="6400800" cy="2677656"/>
          </a:xfrm>
          <a:prstGeom prst="rect">
            <a:avLst/>
          </a:prstGeom>
        </p:spPr>
        <p:txBody>
          <a:bodyPr wrap="square">
            <a:spAutoFit/>
          </a:bodyPr>
          <a:lstStyle/>
          <a:p>
            <a:r>
              <a:rPr lang="fr-FR" sz="2400" b="1">
                <a:solidFill>
                  <a:schemeClr val="tx2">
                    <a:lumMod val="60000"/>
                    <a:lumOff val="40000"/>
                  </a:schemeClr>
                </a:solidFill>
                <a:latin typeface="Times New Roman" pitchFamily="18" charset="0"/>
                <a:cs typeface="Times New Roman" pitchFamily="18" charset="0"/>
              </a:rPr>
              <a:t>2. Phương pháp, hình thức tổ chức</a:t>
            </a:r>
            <a:endParaRPr lang="en-US" sz="2400">
              <a:solidFill>
                <a:schemeClr val="tx2">
                  <a:lumMod val="60000"/>
                  <a:lumOff val="40000"/>
                </a:schemeClr>
              </a:solidFill>
              <a:latin typeface="Times New Roman" pitchFamily="18" charset="0"/>
              <a:cs typeface="Times New Roman" pitchFamily="18" charset="0"/>
            </a:endParaRPr>
          </a:p>
          <a:p>
            <a:r>
              <a:rPr lang="fr-FR" sz="2400" b="1">
                <a:solidFill>
                  <a:schemeClr val="tx2">
                    <a:lumMod val="60000"/>
                    <a:lumOff val="40000"/>
                  </a:schemeClr>
                </a:solidFill>
                <a:latin typeface="Times New Roman" pitchFamily="18" charset="0"/>
                <a:cs typeface="Times New Roman" pitchFamily="18" charset="0"/>
              </a:rPr>
              <a:t>a Tìm hiểu về ngày và đêm</a:t>
            </a:r>
            <a:endParaRPr lang="en-US" sz="2400">
              <a:solidFill>
                <a:schemeClr val="tx2">
                  <a:lumMod val="60000"/>
                  <a:lumOff val="40000"/>
                </a:schemeClr>
              </a:solidFill>
              <a:latin typeface="Times New Roman" pitchFamily="18" charset="0"/>
              <a:cs typeface="Times New Roman" pitchFamily="18" charset="0"/>
            </a:endParaRPr>
          </a:p>
          <a:p>
            <a:r>
              <a:rPr lang="fr-FR" sz="2400" b="1" i="1">
                <a:solidFill>
                  <a:schemeClr val="tx2">
                    <a:lumMod val="60000"/>
                    <a:lumOff val="40000"/>
                  </a:schemeClr>
                </a:solidFill>
                <a:latin typeface="Times New Roman" pitchFamily="18" charset="0"/>
                <a:cs typeface="Times New Roman" pitchFamily="18" charset="0"/>
              </a:rPr>
              <a:t>|* Trò chơi : Chọn hình ảnh phù hợp với tranh</a:t>
            </a:r>
            <a:endParaRPr lang="en-US" sz="2400">
              <a:solidFill>
                <a:schemeClr val="tx2">
                  <a:lumMod val="60000"/>
                  <a:lumOff val="40000"/>
                </a:schemeClr>
              </a:solidFill>
              <a:latin typeface="Times New Roman" pitchFamily="18" charset="0"/>
              <a:cs typeface="Times New Roman" pitchFamily="18" charset="0"/>
            </a:endParaRPr>
          </a:p>
          <a:p>
            <a:r>
              <a:rPr lang="fr-FR" sz="2400">
                <a:solidFill>
                  <a:schemeClr val="tx2">
                    <a:lumMod val="60000"/>
                    <a:lumOff val="40000"/>
                  </a:schemeClr>
                </a:solidFill>
                <a:latin typeface="Times New Roman" pitchFamily="18" charset="0"/>
                <a:cs typeface="Times New Roman" pitchFamily="18" charset="0"/>
              </a:rPr>
              <a:t>- CC: Cô chia lớp làm 2 đội chơi. Cô có hai bức tranh và hình ảnh phù hợp với hai bức tranh đó, nhiệm vụ của các đội là tìm và chọn những hình ảnh phù hợp với bức tranh của đội mình. </a:t>
            </a:r>
            <a:endParaRPr lang="en-US" sz="2400">
              <a:solidFill>
                <a:schemeClr val="tx2">
                  <a:lumMod val="60000"/>
                  <a:lumOff val="4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444517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1447800" y="651164"/>
            <a:ext cx="7010400" cy="4524315"/>
          </a:xfrm>
          <a:prstGeom prst="rect">
            <a:avLst/>
          </a:prstGeom>
        </p:spPr>
        <p:txBody>
          <a:bodyPr wrap="square">
            <a:spAutoFit/>
          </a:bodyPr>
          <a:lstStyle/>
          <a:p>
            <a:r>
              <a:rPr lang="fr-FR" sz="2800" b="1">
                <a:latin typeface="Times New Roman" pitchFamily="18" charset="0"/>
                <a:cs typeface="Times New Roman" pitchFamily="18" charset="0"/>
              </a:rPr>
              <a:t>* Trò chuyện về bức tranh ban ngày : </a:t>
            </a:r>
            <a:endParaRPr lang="en-US" sz="2800">
              <a:latin typeface="Times New Roman" pitchFamily="18" charset="0"/>
              <a:cs typeface="Times New Roman" pitchFamily="18" charset="0"/>
            </a:endParaRPr>
          </a:p>
          <a:p>
            <a:pPr fontAlgn="base"/>
            <a:r>
              <a:rPr lang="en-US" sz="2800">
                <a:latin typeface="Times New Roman" pitchFamily="18" charset="0"/>
                <a:cs typeface="Times New Roman" pitchFamily="18" charset="0"/>
              </a:rPr>
              <a:t>+ Vì sao các con biết bức tranh của đội con thể hiện đó là ban ngày?</a:t>
            </a:r>
          </a:p>
          <a:p>
            <a:pPr fontAlgn="base"/>
            <a:r>
              <a:rPr lang="en-US" sz="2800">
                <a:latin typeface="Times New Roman" pitchFamily="18" charset="0"/>
                <a:cs typeface="Times New Roman" pitchFamily="18" charset="0"/>
              </a:rPr>
              <a:t>+ Ban ngày thì thường có những hoạt động gì?</a:t>
            </a:r>
          </a:p>
          <a:p>
            <a:pPr fontAlgn="base"/>
            <a:r>
              <a:rPr lang="en-US" sz="2800">
                <a:latin typeface="Times New Roman" pitchFamily="18" charset="0"/>
                <a:cs typeface="Times New Roman" pitchFamily="18" charset="0"/>
              </a:rPr>
              <a:t>+ Ban ngày thì bầu trời như thế nào?</a:t>
            </a:r>
          </a:p>
          <a:p>
            <a:pPr fontAlgn="base"/>
            <a:r>
              <a:rPr lang="en-US" sz="2800">
                <a:latin typeface="Times New Roman" pitchFamily="18" charset="0"/>
                <a:cs typeface="Times New Roman" pitchFamily="18" charset="0"/>
              </a:rPr>
              <a:t>+ Các con phải làm gì khi đi ngoài trời nắng</a:t>
            </a:r>
            <a:r>
              <a:rPr lang="en-US" sz="2800" smtClean="0">
                <a:latin typeface="Times New Roman" pitchFamily="18" charset="0"/>
                <a:cs typeface="Times New Roman" pitchFamily="18" charset="0"/>
              </a:rPr>
              <a:t>?</a:t>
            </a:r>
          </a:p>
          <a:p>
            <a:pPr fontAlgn="base"/>
            <a:r>
              <a:rPr lang="en-US" sz="3200"/>
              <a:t>– </a:t>
            </a:r>
            <a:r>
              <a:rPr lang="en-US" sz="2800">
                <a:latin typeface="Times New Roman" pitchFamily="18" charset="0"/>
                <a:cs typeface="Times New Roman" pitchFamily="18" charset="0"/>
              </a:rPr>
              <a:t>Sau đó khái quát lại: Đây là bức tranh nói về ban ngày, trong tranh có hình ông mặt trời và có hoạt động trẻ học bài mẹ đi cấy bố đi cày…</a:t>
            </a:r>
          </a:p>
          <a:p>
            <a:pPr fontAlgn="base"/>
            <a:endParaRPr lang="en-US" sz="3200">
              <a:latin typeface="Times New Roman" pitchFamily="18" charset="0"/>
              <a:cs typeface="Times New Roman" pitchFamily="18" charset="0"/>
            </a:endParaRPr>
          </a:p>
        </p:txBody>
      </p:sp>
    </p:spTree>
    <p:extLst>
      <p:ext uri="{BB962C8B-B14F-4D97-AF65-F5344CB8AC3E}">
        <p14:creationId xmlns:p14="http://schemas.microsoft.com/office/powerpoint/2010/main" val="40425412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islan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50548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1357745" y="685800"/>
            <a:ext cx="7239000" cy="4154984"/>
          </a:xfrm>
          <a:prstGeom prst="rect">
            <a:avLst/>
          </a:prstGeom>
        </p:spPr>
        <p:txBody>
          <a:bodyPr wrap="square">
            <a:spAutoFit/>
          </a:bodyPr>
          <a:lstStyle/>
          <a:p>
            <a:pPr fontAlgn="base"/>
            <a:r>
              <a:rPr lang="en-US" sz="2400" b="1" i="1">
                <a:latin typeface="Times New Roman" pitchFamily="18" charset="0"/>
                <a:cs typeface="Times New Roman" pitchFamily="18" charset="0"/>
              </a:rPr>
              <a:t>* Trò chuyện về tranh ban đêm: TC tương tự với bức tranh ban ngày</a:t>
            </a:r>
            <a:endParaRPr lang="en-US" sz="2400">
              <a:latin typeface="Times New Roman" pitchFamily="18" charset="0"/>
              <a:cs typeface="Times New Roman" pitchFamily="18" charset="0"/>
            </a:endParaRPr>
          </a:p>
          <a:p>
            <a:pPr fontAlgn="base"/>
            <a:r>
              <a:rPr lang="en-US" sz="2400">
                <a:latin typeface="Times New Roman" pitchFamily="18" charset="0"/>
                <a:cs typeface="Times New Roman" pitchFamily="18" charset="0"/>
              </a:rPr>
              <a:t>– Cô khái quát lại: Đây là bức tranh nói về cảnh ban đêm. Vì có mặt trăng và sao.</a:t>
            </a:r>
          </a:p>
          <a:p>
            <a:pPr fontAlgn="base"/>
            <a:r>
              <a:rPr lang="en-US" sz="2400">
                <a:latin typeface="Times New Roman" pitchFamily="18" charset="0"/>
                <a:cs typeface="Times New Roman" pitchFamily="18" charset="0"/>
              </a:rPr>
              <a:t>- Cô và trẻ chơi TC: “Trời tối – trời sáng”</a:t>
            </a:r>
          </a:p>
          <a:p>
            <a:pPr fontAlgn="base"/>
            <a:r>
              <a:rPr lang="en-US" sz="2400">
                <a:latin typeface="Times New Roman" pitchFamily="18" charset="0"/>
                <a:cs typeface="Times New Roman" pitchFamily="18" charset="0"/>
              </a:rPr>
              <a:t>+ Trời tối là vào buổi nào các con? Trời sáng thì vào buổi nào?</a:t>
            </a:r>
          </a:p>
          <a:p>
            <a:pPr fontAlgn="base"/>
            <a:r>
              <a:rPr lang="en-US" sz="2400">
                <a:latin typeface="Times New Roman" pitchFamily="18" charset="0"/>
                <a:cs typeface="Times New Roman" pitchFamily="18" charset="0"/>
              </a:rPr>
              <a:t>Trời tối là vào buổi tối lúc đó chúng ta không thể nhìn thấy mọi vật xung quanh muốn nhìn thấy rõ thì phải có đèn nữa.Còn trời sáng là vào buổi sáng, ban ngày thì các con sẽ  nhìn rõ được mọi vật và mọi người làm việc.</a:t>
            </a:r>
          </a:p>
        </p:txBody>
      </p:sp>
    </p:spTree>
    <p:extLst>
      <p:ext uri="{BB962C8B-B14F-4D97-AF65-F5344CB8AC3E}">
        <p14:creationId xmlns:p14="http://schemas.microsoft.com/office/powerpoint/2010/main" val="2128722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n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64929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11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69609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TotalTime>
  <Words>370</Words>
  <Application>Microsoft Office PowerPoint</Application>
  <PresentationFormat>On-screen Show (4:3)</PresentationFormat>
  <Paragraphs>47</Paragraphs>
  <Slides>11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minhtuan6990@gmail.com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TRAN MINH TUAN</dc:creator>
  <cp:lastModifiedBy>Techsi.vn</cp:lastModifiedBy>
  <cp:revision>13</cp:revision>
  <dcterms:created xsi:type="dcterms:W3CDTF">2019-05-15T04:21:28Z</dcterms:created>
  <dcterms:modified xsi:type="dcterms:W3CDTF">2023-07-10T20:48:40Z</dcterms:modified>
</cp:coreProperties>
</file>