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81" r:id="rId3"/>
    <p:sldId id="282" r:id="rId4"/>
    <p:sldId id="306" r:id="rId5"/>
    <p:sldId id="307" r:id="rId6"/>
    <p:sldId id="290" r:id="rId7"/>
    <p:sldId id="292" r:id="rId8"/>
    <p:sldId id="309" r:id="rId9"/>
    <p:sldId id="310" r:id="rId10"/>
    <p:sldId id="311" r:id="rId11"/>
    <p:sldId id="312" r:id="rId12"/>
    <p:sldId id="313" r:id="rId13"/>
    <p:sldId id="314" r:id="rId14"/>
    <p:sldId id="315" r:id="rId15"/>
    <p:sldId id="278" r:id="rId16"/>
    <p:sldId id="291" r:id="rId17"/>
    <p:sldId id="280" r:id="rId18"/>
    <p:sldId id="297" r:id="rId19"/>
    <p:sldId id="294" r:id="rId20"/>
    <p:sldId id="293" r:id="rId21"/>
    <p:sldId id="305" r:id="rId22"/>
    <p:sldId id="316" r:id="rId23"/>
    <p:sldId id="283" r:id="rId24"/>
    <p:sldId id="317" r:id="rId25"/>
    <p:sldId id="298" r:id="rId26"/>
    <p:sldId id="308" r:id="rId27"/>
    <p:sldId id="302" r:id="rId28"/>
    <p:sldId id="299" r:id="rId29"/>
    <p:sldId id="300" r:id="rId30"/>
    <p:sldId id="276" r:id="rId31"/>
    <p:sldId id="270" r:id="rId32"/>
    <p:sldId id="318" r:id="rId33"/>
    <p:sldId id="289" r:id="rId34"/>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00"/>
    <a:srgbClr val="FFFFCC"/>
    <a:srgbClr val="66FF66"/>
    <a:srgbClr val="FF33CC"/>
    <a:srgbClr val="00FFFF"/>
    <a:srgbClr val="FFFF99"/>
    <a:srgbClr val="99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606"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10/02/2023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BF38-B954-4F73-A851-EC63C541FBD2}" type="datetimeFigureOut">
              <a:rPr lang="en-US" smtClean="0"/>
              <a:t>10/02/2023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BF38-B954-4F73-A851-EC63C541FBD2}" type="datetimeFigureOut">
              <a:rPr lang="en-US" smtClean="0"/>
              <a:t>10/02/2023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BF38-B954-4F73-A851-EC63C541FBD2}" type="datetimeFigureOut">
              <a:rPr lang="en-US" smtClean="0"/>
              <a:t>10/02/2023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10/02/2023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10/02/2023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10/02/2023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10/02/2023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AMNON\anh PTGT duong sat, duong hang khong\hinh nen 4.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0199" y="685800"/>
            <a:ext cx="6248401" cy="181588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solidFill>
                  <a:srgbClr val="0000FF"/>
                </a:solidFill>
                <a:effectLst>
                  <a:outerShdw blurRad="76200" dist="50800" dir="5400000" algn="tl" rotWithShape="0">
                    <a:srgbClr val="000000">
                      <a:alpha val="65000"/>
                    </a:srgbClr>
                  </a:outerShdw>
                </a:effectLst>
                <a:latin typeface=".VnAvantH" pitchFamily="34" charset="0"/>
                <a:cs typeface="Times New Roman" pitchFamily="18" charset="0"/>
              </a:rPr>
              <a:t>LĨNH VỰC PHÁT TRIỂN NHẬN THỨC</a:t>
            </a:r>
          </a:p>
          <a:p>
            <a:pPr algn="ctr"/>
            <a:endParaRPr lang="en-US" sz="3200" b="1" cap="none" spc="50" dirty="0" smtClean="0">
              <a:ln w="11430"/>
              <a:solidFill>
                <a:srgbClr val="0000FF"/>
              </a:solidFill>
              <a:effectLst>
                <a:outerShdw blurRad="76200" dist="50800" dir="5400000" algn="tl" rotWithShape="0">
                  <a:srgbClr val="000000">
                    <a:alpha val="65000"/>
                  </a:srgbClr>
                </a:outerShdw>
              </a:effectLst>
              <a:latin typeface=".VnAvantH" pitchFamily="34" charset="0"/>
              <a:cs typeface="Times New Roman" pitchFamily="18" charset="0"/>
            </a:endParaRPr>
          </a:p>
        </p:txBody>
      </p:sp>
      <p:sp>
        <p:nvSpPr>
          <p:cNvPr id="6" name="Rectangle 8"/>
          <p:cNvSpPr>
            <a:spLocks noChangeArrowheads="1"/>
          </p:cNvSpPr>
          <p:nvPr/>
        </p:nvSpPr>
        <p:spPr bwMode="auto">
          <a:xfrm>
            <a:off x="533399" y="3272194"/>
            <a:ext cx="7772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err="1" smtClean="0">
                <a:latin typeface="Times New Roman" pitchFamily="18" charset="0"/>
                <a:cs typeface="Times New Roman" pitchFamily="18" charset="0"/>
              </a:rPr>
              <a:t>Đề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tài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ngày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giỗ</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tổ</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Vương</a:t>
            </a:r>
            <a:endParaRPr lang="en-US" sz="3200" b="1" dirty="0" smtClean="0">
              <a:latin typeface="Times New Roman" pitchFamily="18" charset="0"/>
              <a:cs typeface="Times New Roman" pitchFamily="18" charset="0"/>
            </a:endParaRPr>
          </a:p>
          <a:p>
            <a:pPr algn="ctr"/>
            <a:r>
              <a:rPr lang="en-US" sz="3200" b="1" dirty="0" err="1" smtClean="0">
                <a:latin typeface="Times New Roman" pitchFamily="18" charset="0"/>
                <a:cs typeface="Times New Roman" pitchFamily="18" charset="0"/>
              </a:rPr>
              <a:t>Đối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tượng</a:t>
            </a:r>
            <a:r>
              <a:rPr lang="en-US" sz="3200" b="1" dirty="0" smtClean="0">
                <a:latin typeface="Times New Roman" pitchFamily="18" charset="0"/>
                <a:cs typeface="Times New Roman" pitchFamily="18" charset="0"/>
              </a:rPr>
              <a:t>: MGN ( 4-5 </a:t>
            </a:r>
            <a:r>
              <a:rPr lang="en-US" sz="3200" b="1" dirty="0" err="1" smtClean="0">
                <a:latin typeface="Times New Roman" pitchFamily="18" charset="0"/>
                <a:cs typeface="Times New Roman" pitchFamily="18" charset="0"/>
              </a:rPr>
              <a:t>tuổi</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r>
              <a:rPr lang="en-US" sz="3200" b="1" i="1" dirty="0" err="1" smtClean="0">
                <a:latin typeface="Times New Roman" pitchFamily="18" charset="0"/>
                <a:cs typeface="Times New Roman" pitchFamily="18" charset="0"/>
              </a:rPr>
              <a:t>Cô</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giáo:Đào</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Thị</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Hồng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Phương</a:t>
            </a:r>
            <a:endParaRPr lang="en-US" sz="2400" b="1" dirty="0">
              <a:solidFill>
                <a:srgbClr val="FFFF00"/>
              </a:solidFill>
              <a:latin typeface="Times New Roman" pitchFamily="18" charset="0"/>
              <a:cs typeface="Times New Roman" pitchFamily="18" charset="0"/>
            </a:endParaRPr>
          </a:p>
        </p:txBody>
      </p:sp>
      <p:pic>
        <p:nvPicPr>
          <p:cNvPr id="2" name="EmDiQuaNgaTuDuongPho-DangCapNhat_4bkd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599" y="5810605"/>
            <a:ext cx="609600" cy="609600"/>
          </a:xfrm>
          <a:prstGeom prst="rect">
            <a:avLst/>
          </a:prstGeom>
        </p:spPr>
      </p:pic>
    </p:spTree>
    <p:extLst>
      <p:ext uri="{BB962C8B-B14F-4D97-AF65-F5344CB8AC3E}">
        <p14:creationId xmlns:p14="http://schemas.microsoft.com/office/powerpoint/2010/main" val="269743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7549"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ền Hùng Phú Thọ thờ ai? Danh sách 18 đời vua Hùng Vương | ThixaPhuTh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094532" cy="683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533400"/>
            <a:ext cx="2971800" cy="584775"/>
          </a:xfrm>
          <a:prstGeom prst="rect">
            <a:avLst/>
          </a:prstGeom>
          <a:noFill/>
        </p:spPr>
        <p:txBody>
          <a:bodyPr wrap="square" rtlCol="0">
            <a:spAutoFit/>
          </a:bodyPr>
          <a:lstStyle/>
          <a:p>
            <a:r>
              <a:rPr lang="en-GB" sz="3200" b="1" dirty="0" err="1" smtClean="0">
                <a:solidFill>
                  <a:srgbClr val="FF0000"/>
                </a:solidFill>
                <a:latin typeface="Times New Roman" panose="02020603050405020304" pitchFamily="18" charset="0"/>
                <a:cs typeface="Times New Roman" panose="02020603050405020304" pitchFamily="18" charset="0"/>
              </a:rPr>
              <a:t>Đền</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Thượng</a:t>
            </a: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6176835"/>
            <a:ext cx="8534400" cy="646331"/>
          </a:xfrm>
          <a:prstGeom prst="rect">
            <a:avLst/>
          </a:prstGeom>
        </p:spPr>
        <p:txBody>
          <a:bodyPr wrap="square">
            <a:spAutoFit/>
          </a:bodyPr>
          <a:lstStyle/>
          <a:p>
            <a:r>
              <a:rPr lang="vi-VN" dirty="0">
                <a:solidFill>
                  <a:srgbClr val="333333"/>
                </a:solidFill>
                <a:latin typeface="Helvetica Neue"/>
              </a:rPr>
              <a:t> </a:t>
            </a:r>
            <a:r>
              <a:rPr lang="vi-VN" dirty="0">
                <a:solidFill>
                  <a:srgbClr val="FFFF00"/>
                </a:solidFill>
                <a:latin typeface="Helvetica Neue"/>
              </a:rPr>
              <a:t>là nơi các vua Hùng thường tiến hành các nghi thức cầu khấn trời đất, mong cho mưa thuận gió hòa, mùa màng tốt tươi, cho muôn dân được ấm no, hạnh phúc.</a:t>
            </a:r>
            <a:endParaRPr lang="en-GB" dirty="0">
              <a:solidFill>
                <a:srgbClr val="FFFF00"/>
              </a:solidFill>
            </a:endParaRPr>
          </a:p>
        </p:txBody>
      </p:sp>
    </p:spTree>
    <p:extLst>
      <p:ext uri="{BB962C8B-B14F-4D97-AF65-F5344CB8AC3E}">
        <p14:creationId xmlns:p14="http://schemas.microsoft.com/office/powerpoint/2010/main" val="423949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ền Giếng ở Đền Hùng thờ ai vị nào? - Đức Vinh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 y="12700"/>
            <a:ext cx="9055100" cy="676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0800" y="609600"/>
            <a:ext cx="4495800" cy="646331"/>
          </a:xfrm>
          <a:prstGeom prst="rect">
            <a:avLst/>
          </a:prstGeom>
          <a:noFill/>
        </p:spPr>
        <p:txBody>
          <a:bodyPr wrap="square" rtlCol="0">
            <a:spAutoFit/>
          </a:bodyPr>
          <a:lstStyle/>
          <a:p>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giếng</a:t>
            </a:r>
            <a:endParaRPr lang="en-GB"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1200" y="2967335"/>
            <a:ext cx="4876800" cy="646331"/>
          </a:xfrm>
          <a:prstGeom prst="rect">
            <a:avLst/>
          </a:prstGeom>
        </p:spPr>
        <p:txBody>
          <a:bodyPr wrap="square">
            <a:spAutoFit/>
          </a:bodyPr>
          <a:lstStyle/>
          <a:p>
            <a:r>
              <a:rPr lang="en-GB" b="1" dirty="0" smtClean="0">
                <a:solidFill>
                  <a:srgbClr val="FFFF00"/>
                </a:solidFill>
                <a:latin typeface="Times New Roman" panose="02020603050405020304" pitchFamily="18" charset="0"/>
                <a:cs typeface="Times New Roman" panose="02020603050405020304" pitchFamily="18" charset="0"/>
              </a:rPr>
              <a:t>H</a:t>
            </a:r>
            <a:r>
              <a:rPr lang="vi-VN" b="1" dirty="0" smtClean="0">
                <a:solidFill>
                  <a:srgbClr val="FFFF00"/>
                </a:solidFill>
                <a:latin typeface="Times New Roman" panose="02020603050405020304" pitchFamily="18" charset="0"/>
                <a:cs typeface="Times New Roman" panose="02020603050405020304" pitchFamily="18" charset="0"/>
              </a:rPr>
              <a:t>ai </a:t>
            </a:r>
            <a:r>
              <a:rPr lang="vi-VN" b="1" dirty="0">
                <a:solidFill>
                  <a:srgbClr val="FFFF00"/>
                </a:solidFill>
                <a:latin typeface="Times New Roman" panose="02020603050405020304" pitchFamily="18" charset="0"/>
                <a:cs typeface="Times New Roman" panose="02020603050405020304" pitchFamily="18" charset="0"/>
              </a:rPr>
              <a:t>con gái vua Hùng Duệ Vương là Tiên Dung và Ngọc Hoa thường đến soi bóng, chải tóc.</a:t>
            </a:r>
            <a:endParaRPr lang="en-GB"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3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228600"/>
            <a:ext cx="3810000" cy="646331"/>
          </a:xfrm>
          <a:prstGeom prst="rect">
            <a:avLst/>
          </a:prstGeom>
          <a:noFill/>
        </p:spPr>
        <p:txBody>
          <a:bodyPr wrap="square" rtlCol="0">
            <a:spAutoFit/>
          </a:bodyPr>
          <a:lstStyle/>
          <a:p>
            <a:r>
              <a:rPr lang="en-GB" sz="3600" dirty="0" err="1" smtClean="0">
                <a:solidFill>
                  <a:schemeClr val="bg1"/>
                </a:solidFill>
                <a:latin typeface="Times New Roman" panose="02020603050405020304" pitchFamily="18" charset="0"/>
                <a:cs typeface="Times New Roman" panose="02020603050405020304" pitchFamily="18" charset="0"/>
              </a:rPr>
              <a:t>Lăng</a:t>
            </a:r>
            <a:r>
              <a:rPr lang="en-GB" sz="3600" dirty="0" smtClean="0">
                <a:solidFill>
                  <a:schemeClr val="bg1"/>
                </a:solidFill>
                <a:latin typeface="Times New Roman" panose="02020603050405020304" pitchFamily="18" charset="0"/>
                <a:cs typeface="Times New Roman" panose="02020603050405020304" pitchFamily="18" charset="0"/>
              </a:rPr>
              <a:t> </a:t>
            </a:r>
            <a:r>
              <a:rPr lang="en-GB" sz="3600" dirty="0" err="1" smtClean="0">
                <a:solidFill>
                  <a:schemeClr val="bg1"/>
                </a:solidFill>
                <a:latin typeface="Times New Roman" panose="02020603050405020304" pitchFamily="18" charset="0"/>
                <a:cs typeface="Times New Roman" panose="02020603050405020304" pitchFamily="18" charset="0"/>
              </a:rPr>
              <a:t>Tổ</a:t>
            </a:r>
            <a:endParaRPr lang="en-GB" sz="3600" dirty="0">
              <a:solidFill>
                <a:schemeClr val="bg1"/>
              </a:solidFill>
              <a:latin typeface="Times New Roman" panose="02020603050405020304" pitchFamily="18" charset="0"/>
              <a:cs typeface="Times New Roman" panose="02020603050405020304" pitchFamily="18" charset="0"/>
            </a:endParaRPr>
          </a:p>
        </p:txBody>
      </p:sp>
      <p:pic>
        <p:nvPicPr>
          <p:cNvPr id="5124" name="Picture 4" descr="Lăng mộ Vua Hùng - Khu di tích lịch sử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
            <a:ext cx="9144000" cy="684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81800" y="351711"/>
            <a:ext cx="4724400" cy="707886"/>
          </a:xfrm>
          <a:prstGeom prst="rect">
            <a:avLst/>
          </a:prstGeom>
          <a:noFill/>
        </p:spPr>
        <p:txBody>
          <a:bodyPr wrap="square" rtlCol="0">
            <a:spAutoFit/>
          </a:bodyPr>
          <a:lstStyle/>
          <a:p>
            <a:r>
              <a:rPr lang="en-GB" sz="4000" b="1" dirty="0" err="1" smtClean="0">
                <a:solidFill>
                  <a:srgbClr val="FF0000"/>
                </a:solidFill>
                <a:latin typeface="Times New Roman" panose="02020603050405020304" pitchFamily="18" charset="0"/>
                <a:cs typeface="Times New Roman" panose="02020603050405020304" pitchFamily="18" charset="0"/>
              </a:rPr>
              <a:t>Lăng</a:t>
            </a:r>
            <a:r>
              <a:rPr lang="en-GB" sz="4000" b="1" dirty="0" smtClean="0">
                <a:solidFill>
                  <a:srgbClr val="FF0000"/>
                </a:solidFill>
                <a:latin typeface="Times New Roman" panose="02020603050405020304" pitchFamily="18" charset="0"/>
                <a:cs typeface="Times New Roman" panose="02020603050405020304" pitchFamily="18" charset="0"/>
              </a:rPr>
              <a:t> </a:t>
            </a:r>
            <a:r>
              <a:rPr lang="en-GB" sz="4000" b="1" dirty="0" err="1" smtClean="0">
                <a:solidFill>
                  <a:srgbClr val="FF0000"/>
                </a:solidFill>
                <a:latin typeface="Times New Roman" panose="02020603050405020304" pitchFamily="18" charset="0"/>
                <a:cs typeface="Times New Roman" panose="02020603050405020304" pitchFamily="18" charset="0"/>
              </a:rPr>
              <a:t>Tổ</a:t>
            </a:r>
            <a:r>
              <a:rPr lang="en-GB" sz="4000" b="1" dirty="0" smtClean="0">
                <a:solidFill>
                  <a:srgbClr val="FF0000"/>
                </a:solidFill>
                <a:latin typeface="Times New Roman" panose="02020603050405020304" pitchFamily="18" charset="0"/>
                <a:cs typeface="Times New Roman" panose="02020603050405020304" pitchFamily="18" charset="0"/>
              </a:rPr>
              <a:t> </a:t>
            </a:r>
            <a:endParaRPr lang="en-GB"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71600" y="5565338"/>
            <a:ext cx="7010400" cy="646331"/>
          </a:xfrm>
          <a:prstGeom prst="rect">
            <a:avLst/>
          </a:prstGeom>
        </p:spPr>
        <p:txBody>
          <a:bodyPr wrap="square">
            <a:spAutoFit/>
          </a:bodyPr>
          <a:lstStyle/>
          <a:p>
            <a:r>
              <a:rPr lang="vi-VN" dirty="0">
                <a:solidFill>
                  <a:srgbClr val="FFFF00"/>
                </a:solidFill>
                <a:latin typeface="+mj-lt"/>
              </a:rPr>
              <a:t>Có tên gọi khác là Hùng Vương Lăng, tương truyền là phần mộ của vua Hùng thứ sáu – Hùng Huy Vương.</a:t>
            </a:r>
            <a:endParaRPr lang="en-GB" dirty="0">
              <a:solidFill>
                <a:srgbClr val="FFFF00"/>
              </a:solidFill>
              <a:latin typeface="+mj-lt"/>
            </a:endParaRPr>
          </a:p>
        </p:txBody>
      </p:sp>
    </p:spTree>
    <p:extLst>
      <p:ext uri="{BB962C8B-B14F-4D97-AF65-F5344CB8AC3E}">
        <p14:creationId xmlns:p14="http://schemas.microsoft.com/office/powerpoint/2010/main" val="17696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ền Mẫu Âu Cơ Phú Thọ - địa điểm du lịch tâm linh nổi tiếng bậc nhất Đất T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762000"/>
            <a:ext cx="3505200" cy="584775"/>
          </a:xfrm>
          <a:prstGeom prst="rect">
            <a:avLst/>
          </a:prstGeom>
          <a:noFill/>
        </p:spPr>
        <p:txBody>
          <a:bodyPr wrap="square" rtlCol="0">
            <a:spAutoFit/>
          </a:bodyPr>
          <a:lstStyle/>
          <a:p>
            <a:r>
              <a:rPr lang="en-GB" sz="3200" b="1" dirty="0" err="1" smtClean="0">
                <a:solidFill>
                  <a:schemeClr val="bg1"/>
                </a:solidFill>
                <a:latin typeface="Times New Roman" panose="02020603050405020304" pitchFamily="18" charset="0"/>
                <a:cs typeface="Times New Roman" panose="02020603050405020304" pitchFamily="18" charset="0"/>
              </a:rPr>
              <a:t>Đền</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mẫu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âu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cơ</a:t>
            </a:r>
            <a:endParaRPr lang="en-GB"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ễ giỗ Đức Quốc Tổ Lạc Long Quân và Dâng hương Tổ Mẫu Âu Cơ | Văn hóa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Lễ giỗ Đức Quốc Tổ Lạc Long Quân và Dâng hương Tổ Mẫu Âu Cơ | Văn hóa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4" name="Picture 6" descr="Chi tiết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7274"/>
            <a:ext cx="8919081" cy="66976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312738"/>
            <a:ext cx="6248400" cy="646331"/>
          </a:xfrm>
          <a:prstGeom prst="rect">
            <a:avLst/>
          </a:prstGeom>
          <a:noFill/>
        </p:spPr>
        <p:txBody>
          <a:bodyPr wrap="square" rtlCol="0">
            <a:spAutoFit/>
          </a:bodyPr>
          <a:lstStyle/>
          <a:p>
            <a:pPr algn="ctr"/>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thờ</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Lạc</a:t>
            </a:r>
            <a:r>
              <a:rPr lang="en-GB" sz="3600" b="1" dirty="0" smtClean="0">
                <a:solidFill>
                  <a:srgbClr val="FF0000"/>
                </a:solidFill>
                <a:latin typeface="Times New Roman" panose="02020603050405020304" pitchFamily="18" charset="0"/>
                <a:cs typeface="Times New Roman" panose="02020603050405020304" pitchFamily="18" charset="0"/>
              </a:rPr>
              <a:t> Long </a:t>
            </a:r>
            <a:r>
              <a:rPr lang="en-GB" sz="3600" b="1" dirty="0" err="1" smtClean="0">
                <a:solidFill>
                  <a:srgbClr val="FF0000"/>
                </a:solidFill>
                <a:latin typeface="Times New Roman" panose="02020603050405020304" pitchFamily="18" charset="0"/>
                <a:cs typeface="Times New Roman" panose="02020603050405020304" pitchFamily="18" charset="0"/>
              </a:rPr>
              <a:t>Quân</a:t>
            </a:r>
            <a:endParaRPr lang="en-GB"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7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hinh anh ngay gio to hung v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73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ười dân Khánh Hòa hướng về ngày Giỗ tổ Hùng Vương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8836025" cy="6484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5562600"/>
            <a:ext cx="2362200" cy="584775"/>
          </a:xfrm>
          <a:prstGeom prst="rect">
            <a:avLst/>
          </a:prstGeom>
          <a:noFill/>
        </p:spPr>
        <p:txBody>
          <a:bodyPr wrap="square" rtlCol="0">
            <a:spAutoFit/>
          </a:bodyPr>
          <a:lstStyle/>
          <a:p>
            <a:r>
              <a:rPr lang="en-US" sz="3200" dirty="0" err="1" smtClean="0">
                <a:solidFill>
                  <a:schemeClr val="bg1"/>
                </a:solidFill>
                <a:latin typeface="Times New Roman" pitchFamily="18" charset="0"/>
                <a:cs typeface="Times New Roman" pitchFamily="18" charset="0"/>
              </a:rPr>
              <a:t>Trống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đồng</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436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 y="0"/>
            <a:ext cx="91397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64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ỗ tổ Hùng Vương - hướng về cội nguồn dân tộc - Báo Đồng Khởi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4" y="119229"/>
            <a:ext cx="8767846" cy="658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74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ức tranh toàn cảnh về Giỗ Tổ Hùng Vương-Lễ hội Đền Hùng 2015 | Văn hóa |  Vietnam+ (Vietnam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5724"/>
            <a:ext cx="8988425" cy="66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903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000" smtClean="0">
                <a:solidFill>
                  <a:srgbClr val="FF0000"/>
                </a:solidFill>
              </a:rPr>
              <a:t>1. Ổn định tổ chức</a:t>
            </a:r>
            <a:endParaRPr lang="vi-VN" sz="4000">
              <a:solidFill>
                <a:srgbClr val="FF0000"/>
              </a:solidFill>
            </a:endParaRPr>
          </a:p>
        </p:txBody>
      </p:sp>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38200"/>
            <a:ext cx="91439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en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9780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ống nhất kế hoạch Giỗ Tổ Hùng Vương - Lễ hội Đền Hùng năm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46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6 điểm du lịch không thể bỏ qua trong kì nghỉ lễ Giỗ Tổ Hùng Vương | Thời  Báo Tài Ch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800"/>
            <a:ext cx="8836025"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78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ánh Chưng và Bánh Giày là 2 vật phẩm không thể thiếu khi đi lễ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61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hiều hoạt động ý nghĩa trong dịp Giỗ Tổ Hùng Vương 2017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1354"/>
            <a:ext cx="8836025" cy="677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91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ào hứng với màn thi giã bánh giày trong lễ hội Đền Hùng 2018 | Việt Nam M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4" y="1"/>
            <a:ext cx="9015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17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âng lễ gì trong giỗ tổ Hùng Vương? Tổ chức giỗ Tổ tại nhà đượ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
            <a:ext cx="8813171"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75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Giỗ Tổ Hùng Vương 2018: Hội gói bánh chưng, bánh giầy -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28" y="-8022"/>
            <a:ext cx="8815972" cy="686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38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iều hoạt động sôi nổi phục vụ Giỗ Tổ Hùng Vương – Lễ hội Đền Hùng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0" y="93913"/>
            <a:ext cx="9016499" cy="643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57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iều nét mới trong Giỗ Tổ Hùng Vương - Lễ hội Đền Hùng năm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304800"/>
            <a:ext cx="8991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10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cdnmedia.baotintuc.vn/2017/04/05/22/03/boic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3996"/>
            <a:ext cx="8647698" cy="65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44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Tìm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hiểu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ngày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giỗ</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tổ</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Hùng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Vương</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a:p>
        </p:txBody>
      </p:sp>
      <p:pic>
        <p:nvPicPr>
          <p:cNvPr id="4098" name="Picture 2" descr="Kết quả hình ảnh cho hinh anh đền hù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04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mtClean="0">
                <a:solidFill>
                  <a:srgbClr val="FF0000"/>
                </a:solidFill>
                <a:latin typeface="Times New Roman" pitchFamily="18" charset="0"/>
                <a:cs typeface="Times New Roman" pitchFamily="18" charset="0"/>
              </a:rPr>
              <a:t>Mở rộng</a:t>
            </a:r>
            <a:endParaRPr lang="en-US" sz="4800" b="1" dirty="0">
              <a:solidFill>
                <a:srgbClr val="FF0000"/>
              </a:solidFill>
              <a:latin typeface="Times New Roman" pitchFamily="18" charset="0"/>
              <a:cs typeface="Times New Roman" pitchFamily="18" charset="0"/>
            </a:endParaRPr>
          </a:p>
        </p:txBody>
      </p:sp>
      <p:pic>
        <p:nvPicPr>
          <p:cNvPr id="9218" name="Picture 2" descr="Hà Nội: Khai hội Gióng Phù Đổng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990600"/>
            <a:ext cx="872196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AMNON\anh PTGT duong sat, duong hang khong\hinh nen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838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457200" y="228600"/>
            <a:ext cx="8458200" cy="830997"/>
          </a:xfrm>
          <a:prstGeom prst="rect">
            <a:avLst/>
          </a:prstGeom>
          <a:noFill/>
        </p:spPr>
        <p:txBody>
          <a:bodyPr wrap="square" rtlCol="0">
            <a:spAutoFit/>
          </a:bodyPr>
          <a:lstStyle/>
          <a:p>
            <a:pPr algn="ctr"/>
            <a:r>
              <a:rPr lang="en-US" sz="4800" b="1" dirty="0" err="1" smtClean="0">
                <a:latin typeface="Times New Roman" pitchFamily="18" charset="0"/>
                <a:cs typeface="Times New Roman" pitchFamily="18" charset="0"/>
              </a:rPr>
              <a:t>Trò</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chơi</a:t>
            </a:r>
            <a:r>
              <a:rPr lang="en-US" sz="4800" b="1" dirty="0" smtClean="0">
                <a:latin typeface="Times New Roman" pitchFamily="18" charset="0"/>
                <a:cs typeface="Times New Roman" pitchFamily="18" charset="0"/>
              </a:rPr>
              <a:t> “ </a:t>
            </a:r>
            <a:r>
              <a:rPr lang="en-US" sz="4800" b="1" dirty="0" err="1" smtClean="0">
                <a:latin typeface="Times New Roman" pitchFamily="18" charset="0"/>
                <a:cs typeface="Times New Roman" pitchFamily="18" charset="0"/>
              </a:rPr>
              <a:t>Chèo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thuyền</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pic>
        <p:nvPicPr>
          <p:cNvPr id="1028" name="Picture 4" descr="Trò chơi dân gian: Đua thuyền trên cạn | Mầm non Thủy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1534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8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7886"/>
          </a:xfrm>
          <a:prstGeom prst="rect">
            <a:avLst/>
          </a:prstGeom>
          <a:noFill/>
        </p:spPr>
        <p:txBody>
          <a:bodyPr wrap="square" rtlCol="0">
            <a:spAutoFit/>
          </a:bodyPr>
          <a:lstStyle/>
          <a:p>
            <a:pPr algn="ctr"/>
            <a:r>
              <a:rPr lang="en-US" sz="4000" dirty="0" err="1" smtClean="0">
                <a:solidFill>
                  <a:srgbClr val="FF0000"/>
                </a:solidFill>
              </a:rPr>
              <a:t>Trải</a:t>
            </a:r>
            <a:r>
              <a:rPr lang="en-US" sz="4000" dirty="0" smtClean="0">
                <a:solidFill>
                  <a:srgbClr val="FF0000"/>
                </a:solidFill>
              </a:rPr>
              <a:t> </a:t>
            </a:r>
            <a:r>
              <a:rPr lang="en-US" sz="4000" dirty="0" err="1" smtClean="0">
                <a:solidFill>
                  <a:srgbClr val="FF0000"/>
                </a:solidFill>
              </a:rPr>
              <a:t>nghiệm</a:t>
            </a:r>
            <a:r>
              <a:rPr lang="en-US" sz="4000" dirty="0" smtClean="0">
                <a:solidFill>
                  <a:srgbClr val="FF0000"/>
                </a:solidFill>
              </a:rPr>
              <a:t> </a:t>
            </a:r>
            <a:r>
              <a:rPr lang="en-US" sz="4000" dirty="0" err="1" smtClean="0">
                <a:solidFill>
                  <a:srgbClr val="FF0000"/>
                </a:solidFill>
              </a:rPr>
              <a:t>làm</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chưng</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giày</a:t>
            </a:r>
            <a:endParaRPr lang="en-US" sz="4000" dirty="0">
              <a:solidFill>
                <a:srgbClr val="FF0000"/>
              </a:solidFill>
            </a:endParaRPr>
          </a:p>
        </p:txBody>
      </p:sp>
      <p:pic>
        <p:nvPicPr>
          <p:cNvPr id="5" name="Picture 2" descr="Bánh chưng, bánh giầy: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886"/>
            <a:ext cx="9180630" cy="615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85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ự thật có bao nhiêu đời vua Hùng? Giỗ tổ 10/3 là giỗ vị vua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27334"/>
            <a:ext cx="8912226" cy="650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44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photo-cms-anninhthudo.zadn.vn/Uploaded/2021/82/2020_04_01/vua_h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90500"/>
            <a:ext cx="86836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684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Lấp lánh vẻ đẹp các lễ hội truyền thống ở Việt Nam - VOVTV.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56" y="0"/>
            <a:ext cx="9136544" cy="6858000"/>
          </a:xfrm>
        </p:spPr>
      </p:pic>
    </p:spTree>
    <p:extLst>
      <p:ext uri="{BB962C8B-B14F-4D97-AF65-F5344CB8AC3E}">
        <p14:creationId xmlns:p14="http://schemas.microsoft.com/office/powerpoint/2010/main" val="360388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ảnh đẹp và đáng nhớ về ngày Giỗ tổ Hùng Vương (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0"/>
            <a:ext cx="910710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94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in:Đền Hùng, đền Hạ.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00"/>
            <a:ext cx="9067800"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5562600"/>
            <a:ext cx="5562600" cy="769441"/>
          </a:xfrm>
          <a:prstGeom prst="rect">
            <a:avLst/>
          </a:prstGeom>
          <a:noFill/>
        </p:spPr>
        <p:txBody>
          <a:bodyPr wrap="square" rtlCol="0">
            <a:spAutoFit/>
          </a:bodyPr>
          <a:lstStyle/>
          <a:p>
            <a:pPr algn="ctr"/>
            <a:r>
              <a:rPr lang="en-GB" sz="4400" b="1" dirty="0" err="1" smtClean="0">
                <a:solidFill>
                  <a:srgbClr val="FF0000"/>
                </a:solidFill>
                <a:latin typeface="Times New Roman" panose="02020603050405020304" pitchFamily="18" charset="0"/>
                <a:cs typeface="Times New Roman" panose="02020603050405020304" pitchFamily="18" charset="0"/>
              </a:rPr>
              <a:t>Đền</a:t>
            </a:r>
            <a:r>
              <a:rPr lang="en-GB" sz="4400" b="1" dirty="0" smtClean="0">
                <a:solidFill>
                  <a:srgbClr val="FF0000"/>
                </a:solidFill>
                <a:latin typeface="Times New Roman" panose="02020603050405020304" pitchFamily="18" charset="0"/>
                <a:cs typeface="Times New Roman" panose="02020603050405020304" pitchFamily="18" charset="0"/>
              </a:rPr>
              <a:t> </a:t>
            </a:r>
            <a:r>
              <a:rPr lang="en-GB" sz="4400" b="1" dirty="0" err="1" smtClean="0">
                <a:solidFill>
                  <a:srgbClr val="FF0000"/>
                </a:solidFill>
                <a:latin typeface="Times New Roman" panose="02020603050405020304" pitchFamily="18" charset="0"/>
                <a:cs typeface="Times New Roman" panose="02020603050405020304" pitchFamily="18" charset="0"/>
              </a:rPr>
              <a:t>Hạ</a:t>
            </a:r>
            <a:endParaRPr lang="en-GB"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81000"/>
            <a:ext cx="8534400" cy="923330"/>
          </a:xfrm>
          <a:prstGeom prst="rect">
            <a:avLst/>
          </a:prstGeom>
        </p:spPr>
        <p:txBody>
          <a:bodyPr wrap="square">
            <a:spAutoFit/>
          </a:bodyPr>
          <a:lstStyle/>
          <a:p>
            <a:r>
              <a:rPr lang="vi-VN" dirty="0">
                <a:solidFill>
                  <a:schemeClr val="bg1"/>
                </a:solidFill>
                <a:latin typeface="Helvetica Neue"/>
              </a:rPr>
              <a:t>Đền Hạ là nơi mẹ Âu Cơ trở dạ sinh ra một bọc trăm trứng, nở ra trăm người con, tạo nên giòng dõi con Rồng cháu Tiên, hai tiếng đồng bào thiêng liêng cũng bắt nguồn từ đây, đây là nơi thờ phụng 18 đời vua Hùng Vương.</a:t>
            </a:r>
            <a:endParaRPr lang="en-GB" dirty="0">
              <a:solidFill>
                <a:schemeClr val="bg1"/>
              </a:solidFill>
            </a:endParaRPr>
          </a:p>
        </p:txBody>
      </p:sp>
    </p:spTree>
    <p:extLst>
      <p:ext uri="{BB962C8B-B14F-4D97-AF65-F5344CB8AC3E}">
        <p14:creationId xmlns:p14="http://schemas.microsoft.com/office/powerpoint/2010/main" val="35323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 đền thờ chính tại đền Hùng Phú Th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4953000"/>
            <a:ext cx="3276600" cy="707886"/>
          </a:xfrm>
          <a:prstGeom prst="rect">
            <a:avLst/>
          </a:prstGeom>
          <a:noFill/>
        </p:spPr>
        <p:txBody>
          <a:bodyPr wrap="square" rtlCol="0">
            <a:spAutoFit/>
          </a:bodyPr>
          <a:lstStyle/>
          <a:p>
            <a:r>
              <a:rPr lang="en-GB" sz="4000" dirty="0" err="1" smtClean="0">
                <a:solidFill>
                  <a:srgbClr val="FF0000"/>
                </a:solidFill>
                <a:latin typeface="Times New Roman" panose="02020603050405020304" pitchFamily="18" charset="0"/>
                <a:cs typeface="Times New Roman" panose="02020603050405020304" pitchFamily="18" charset="0"/>
              </a:rPr>
              <a:t>Đền</a:t>
            </a:r>
            <a:r>
              <a:rPr lang="en-GB" sz="4000" dirty="0" smtClean="0">
                <a:solidFill>
                  <a:srgbClr val="FF0000"/>
                </a:solidFill>
                <a:latin typeface="Times New Roman" panose="02020603050405020304" pitchFamily="18" charset="0"/>
                <a:cs typeface="Times New Roman" panose="02020603050405020304" pitchFamily="18" charset="0"/>
              </a:rPr>
              <a:t> </a:t>
            </a:r>
            <a:r>
              <a:rPr lang="en-GB" sz="4000" dirty="0" err="1" smtClean="0">
                <a:solidFill>
                  <a:srgbClr val="FF0000"/>
                </a:solidFill>
                <a:latin typeface="Times New Roman" panose="02020603050405020304" pitchFamily="18" charset="0"/>
                <a:cs typeface="Times New Roman" panose="02020603050405020304" pitchFamily="18" charset="0"/>
              </a:rPr>
              <a:t>Trung</a:t>
            </a:r>
            <a:endParaRPr lang="en-GB" sz="4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457200"/>
            <a:ext cx="8763000" cy="1200329"/>
          </a:xfrm>
          <a:prstGeom prst="rect">
            <a:avLst/>
          </a:prstGeom>
        </p:spPr>
        <p:txBody>
          <a:bodyPr wrap="square">
            <a:spAutoFit/>
          </a:bodyPr>
          <a:lstStyle/>
          <a:p>
            <a:r>
              <a:rPr lang="vi-VN" dirty="0">
                <a:solidFill>
                  <a:srgbClr val="FFFF00"/>
                </a:solidFill>
                <a:latin typeface="Helvetica Neue"/>
              </a:rPr>
              <a:t>Đền Trung hay còn gọi là “Hùng Vương Tổ Miếu” xưa kia là nơi dựng quán nghỉ ngơi, du ngoạn Nghĩa Lĩnh ngắm cảnh của các vua Hùng, vừa là nơi vua cùng Lạc hầu, Lạc tướng ngồi bàn việc nước. Đây cũng là nơi Lang Liêu dâng lên bánh Chưng, bánh Dày và được truyền ngôi kế vị, trở thành vua Hùng thứ 7</a:t>
            </a:r>
            <a:r>
              <a:rPr lang="vi-VN" dirty="0">
                <a:solidFill>
                  <a:srgbClr val="333333"/>
                </a:solidFill>
                <a:latin typeface="Helvetica Neue"/>
              </a:rPr>
              <a:t>.</a:t>
            </a:r>
            <a:endParaRPr lang="en-GB" dirty="0"/>
          </a:p>
        </p:txBody>
      </p:sp>
    </p:spTree>
    <p:extLst>
      <p:ext uri="{BB962C8B-B14F-4D97-AF65-F5344CB8AC3E}">
        <p14:creationId xmlns:p14="http://schemas.microsoft.com/office/powerpoint/2010/main" val="12828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9&quot;/&gt;&lt;/object&gt;&lt;object type=&quot;3&quot; unique_id=&quot;10005&quot;&gt;&lt;property id=&quot;20148&quot; value=&quot;5&quot;/&gt;&lt;property id=&quot;20300&quot; value=&quot;Slide 2&quot;/&gt;&lt;property id=&quot;20307&quot; value=&quot;273&quot;/&gt;&lt;/object&gt;&lt;object type=&quot;3&quot; unique_id=&quot;10006&quot;&gt;&lt;property id=&quot;20148&quot; value=&quot;5&quot;/&gt;&lt;property id=&quot;20300&quot; value=&quot;Slide 16&quot;/&gt;&lt;property id=&quot;20307&quot; value=&quot;278&quot;/&gt;&lt;/object&gt;&lt;object type=&quot;3&quot; unique_id=&quot;10008&quot;&gt;&lt;property id=&quot;20148&quot; value=&quot;5&quot;/&gt;&lt;property id=&quot;20300&quot; value=&quot;Slide 32&quot;/&gt;&lt;property id=&quot;20307&quot; value=&quot;270&quot;/&gt;&lt;/object&gt;&lt;object type=&quot;3&quot; unique_id=&quot;10010&quot;&gt;&lt;property id=&quot;20148&quot; value=&quot;5&quot;/&gt;&lt;property id=&quot;20300&quot; value=&quot;Slide 31&quot;/&gt;&lt;property id=&quot;20307&quot; value=&quot;276&quot;/&gt;&lt;/object&gt;&lt;object type=&quot;3&quot; unique_id=&quot;10041&quot;&gt;&lt;property id=&quot;20148&quot; value=&quot;5&quot;/&gt;&lt;property id=&quot;20300&quot; value=&quot;Slide 18&quot;/&gt;&lt;property id=&quot;20307&quot; value=&quot;280&quot;/&gt;&lt;/object&gt;&lt;object type=&quot;3&quot; unique_id=&quot;10042&quot;&gt;&lt;property id=&quot;20148&quot; value=&quot;5&quot;/&gt;&lt;property id=&quot;20300&quot; value=&quot;Slide 3 - &amp;quot;1. Ổn định tổ chức&amp;quot;&quot;/&gt;&lt;property id=&quot;20307&quot; value=&quot;281&quot;/&gt;&lt;/object&gt;&lt;object type=&quot;3&quot; unique_id=&quot;10043&quot;&gt;&lt;property id=&quot;20148&quot; value=&quot;5&quot;/&gt;&lt;property id=&quot;20300&quot; value=&quot;Slide 4 - &amp;quot;Tìm hiểu ngày giỗ tổ Hùng Vương&amp;quot;&quot;/&gt;&lt;property id=&quot;20307&quot; value=&quot;282&quot;/&gt;&lt;/object&gt;&lt;object type=&quot;3&quot; unique_id=&quot;10044&quot;&gt;&lt;property id=&quot;20148&quot; value=&quot;5&quot;/&gt;&lt;property id=&quot;20300&quot; value=&quot;Slide 5&quot;/&gt;&lt;property id=&quot;20307&quot; value=&quot;306&quot;/&gt;&lt;/object&gt;&lt;object type=&quot;3&quot; unique_id=&quot;10045&quot;&gt;&lt;property id=&quot;20148&quot; value=&quot;5&quot;/&gt;&lt;property id=&quot;20300&quot; value=&quot;Slide 6&quot;/&gt;&lt;property id=&quot;20307&quot; value=&quot;307&quot;/&gt;&lt;/object&gt;&lt;object type=&quot;3&quot; unique_id=&quot;10046&quot;&gt;&lt;property id=&quot;20148&quot; value=&quot;5&quot;/&gt;&lt;property id=&quot;20300&quot; value=&quot;Slide 7&quot;/&gt;&lt;property id=&quot;20307&quot; value=&quot;290&quot;/&gt;&lt;/object&gt;&lt;object type=&quot;3&quot; unique_id=&quot;10048&quot;&gt;&lt;property id=&quot;20148&quot; value=&quot;5&quot;/&gt;&lt;property id=&quot;20300&quot; value=&quot;Slide 8&quot;/&gt;&lt;property id=&quot;20307&quot; value=&quot;292&quot;/&gt;&lt;/object&gt;&lt;object type=&quot;3&quot; unique_id=&quot;10049&quot;&gt;&lt;property id=&quot;20148&quot; value=&quot;5&quot;/&gt;&lt;property id=&quot;20300&quot; value=&quot;Slide 17&quot;/&gt;&lt;property id=&quot;20307&quot; value=&quot;291&quot;/&gt;&lt;/object&gt;&lt;object type=&quot;3&quot; unique_id=&quot;10050&quot;&gt;&lt;property id=&quot;20148&quot; value=&quot;5&quot;/&gt;&lt;property id=&quot;20300&quot; value=&quot;Slide 21&quot;/&gt;&lt;property id=&quot;20307&quot; value=&quot;293&quot;/&gt;&lt;/object&gt;&lt;object type=&quot;3&quot; unique_id=&quot;10051&quot;&gt;&lt;property id=&quot;20148&quot; value=&quot;5&quot;/&gt;&lt;property id=&quot;20300&quot; value=&quot;Slide 20&quot;/&gt;&lt;property id=&quot;20307&quot; value=&quot;294&quot;/&gt;&lt;/object&gt;&lt;object type=&quot;3&quot; unique_id=&quot;10052&quot;&gt;&lt;property id=&quot;20148&quot; value=&quot;5&quot;/&gt;&lt;property id=&quot;20300&quot; value=&quot;Slide 19&quot;/&gt;&lt;property id=&quot;20307&quot; value=&quot;297&quot;/&gt;&lt;/object&gt;&lt;object type=&quot;3&quot; unique_id=&quot;10053&quot;&gt;&lt;property id=&quot;20148&quot; value=&quot;5&quot;/&gt;&lt;property id=&quot;20300&quot; value=&quot;Slide 24&quot;/&gt;&lt;property id=&quot;20307&quot; value=&quot;283&quot;/&gt;&lt;/object&gt;&lt;object type=&quot;3&quot; unique_id=&quot;10056&quot;&gt;&lt;property id=&quot;20148&quot; value=&quot;5&quot;/&gt;&lt;property id=&quot;20300&quot; value=&quot;Slide 26&quot;/&gt;&lt;property id=&quot;20307&quot; value=&quot;298&quot;/&gt;&lt;/object&gt;&lt;object type=&quot;3&quot; unique_id=&quot;10057&quot;&gt;&lt;property id=&quot;20148&quot; value=&quot;5&quot;/&gt;&lt;property id=&quot;20300&quot; value=&quot;Slide 22&quot;/&gt;&lt;property id=&quot;20307&quot; value=&quot;305&quot;/&gt;&lt;/object&gt;&lt;object type=&quot;3&quot; unique_id=&quot;10059&quot;&gt;&lt;property id=&quot;20148&quot; value=&quot;5&quot;/&gt;&lt;property id=&quot;20300&quot; value=&quot;Slide 27&quot;/&gt;&lt;property id=&quot;20307&quot; value=&quot;308&quot;/&gt;&lt;/object&gt;&lt;object type=&quot;3&quot; unique_id=&quot;10060&quot;&gt;&lt;property id=&quot;20148&quot; value=&quot;5&quot;/&gt;&lt;property id=&quot;20300&quot; value=&quot;Slide 28&quot;/&gt;&lt;property id=&quot;20307&quot; value=&quot;302&quot;/&gt;&lt;/object&gt;&lt;object type=&quot;3&quot; unique_id=&quot;10062&quot;&gt;&lt;property id=&quot;20148&quot; value=&quot;5&quot;/&gt;&lt;property id=&quot;20300&quot; value=&quot;Slide 29&quot;/&gt;&lt;property id=&quot;20307&quot; value=&quot;299&quot;/&gt;&lt;/object&gt;&lt;object type=&quot;3&quot; unique_id=&quot;10063&quot;&gt;&lt;property id=&quot;20148&quot; value=&quot;5&quot;/&gt;&lt;property id=&quot;20300&quot; value=&quot;Slide 30&quot;/&gt;&lt;property id=&quot;20307&quot; value=&quot;300&quot;/&gt;&lt;/object&gt;&lt;object type=&quot;3&quot; unique_id=&quot;10065&quot;&gt;&lt;property id=&quot;20148&quot; value=&quot;5&quot;/&gt;&lt;property id=&quot;20300&quot; value=&quot;Slide 33&quot;/&gt;&lt;property id=&quot;20307&quot; value=&quot;289&quot;/&gt;&lt;/object&gt;&lt;object type=&quot;3&quot; unique_id=&quot;10333&quot;&gt;&lt;property id=&quot;20148&quot; value=&quot;5&quot;/&gt;&lt;property id=&quot;20300&quot; value=&quot;Slide 9&quot;/&gt;&lt;property id=&quot;20307&quot; value=&quot;309&quot;/&gt;&lt;/object&gt;&lt;object type=&quot;3&quot; unique_id=&quot;10470&quot;&gt;&lt;property id=&quot;20148&quot; value=&quot;5&quot;/&gt;&lt;property id=&quot;20300&quot; value=&quot;Slide 10&quot;/&gt;&lt;property id=&quot;20307&quot; value=&quot;310&quot;/&gt;&lt;/object&gt;&lt;object type=&quot;3&quot; unique_id=&quot;10471&quot;&gt;&lt;property id=&quot;20148&quot; value=&quot;5&quot;/&gt;&lt;property id=&quot;20300&quot; value=&quot;Slide 11&quot;/&gt;&lt;property id=&quot;20307&quot; value=&quot;311&quot;/&gt;&lt;/object&gt;&lt;object type=&quot;3&quot; unique_id=&quot;10832&quot;&gt;&lt;property id=&quot;20148&quot; value=&quot;5&quot;/&gt;&lt;property id=&quot;20300&quot; value=&quot;Slide 12&quot;/&gt;&lt;property id=&quot;20307&quot; value=&quot;312&quot;/&gt;&lt;/object&gt;&lt;object type=&quot;3&quot; unique_id=&quot;10833&quot;&gt;&lt;property id=&quot;20148&quot; value=&quot;5&quot;/&gt;&lt;property id=&quot;20300&quot; value=&quot;Slide 13&quot;/&gt;&lt;property id=&quot;20307&quot; value=&quot;313&quot;/&gt;&lt;/object&gt;&lt;object type=&quot;3&quot; unique_id=&quot;10986&quot;&gt;&lt;property id=&quot;20148&quot; value=&quot;5&quot;/&gt;&lt;property id=&quot;20300&quot; value=&quot;Slide 14&quot;/&gt;&lt;property id=&quot;20307&quot; value=&quot;314&quot;/&gt;&lt;/object&gt;&lt;object type=&quot;3&quot; unique_id=&quot;10987&quot;&gt;&lt;property id=&quot;20148&quot; value=&quot;5&quot;/&gt;&lt;property id=&quot;20300&quot; value=&quot;Slide 15&quot;/&gt;&lt;property id=&quot;20307&quot; value=&quot;315&quot;/&gt;&lt;/object&gt;&lt;object type=&quot;3&quot; unique_id=&quot;11736&quot;&gt;&lt;property id=&quot;20148&quot; value=&quot;5&quot;/&gt;&lt;property id=&quot;20300&quot; value=&quot;Slide 23&quot;/&gt;&lt;property id=&quot;20307&quot; value=&quot;316&quot;/&gt;&lt;/object&gt;&lt;object type=&quot;3&quot; unique_id=&quot;12532&quot;&gt;&lt;property id=&quot;20148&quot; value=&quot;5&quot;/&gt;&lt;property id=&quot;20300&quot; value=&quot;Slide 25&quot;/&gt;&lt;property id=&quot;20307&quot; value=&quot;31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3877</TotalTime>
  <Words>229</Words>
  <Application>Microsoft Office PowerPoint</Application>
  <PresentationFormat>On-screen Show (4:3)</PresentationFormat>
  <Paragraphs>24</Paragraphs>
  <Slides>33</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.VnAvantH</vt:lpstr>
      <vt:lpstr>Arial</vt:lpstr>
      <vt:lpstr>Calibri</vt:lpstr>
      <vt:lpstr>Helvetica Neue</vt:lpstr>
      <vt:lpstr>Times New Roman</vt:lpstr>
      <vt:lpstr>Office Theme</vt:lpstr>
      <vt:lpstr>PowerPoint Presentation</vt:lpstr>
      <vt:lpstr>1. Ổn định tổ chức</vt:lpstr>
      <vt:lpstr>Tìm hiểu ngày giỗ tổ Hùng Vương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 Software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Virtual PC</dc:creator>
  <cp:lastModifiedBy>10P160921</cp:lastModifiedBy>
  <cp:revision>185</cp:revision>
  <dcterms:created xsi:type="dcterms:W3CDTF">2016-10-23T17:21:39Z</dcterms:created>
  <dcterms:modified xsi:type="dcterms:W3CDTF">2023-02-10T02:12:43Z</dcterms:modified>
</cp:coreProperties>
</file>