
<file path=[Content_Types].xml><?xml version="1.0" encoding="utf-8"?>
<Types xmlns="http://schemas.openxmlformats.org/package/2006/content-types">
  <Default Extension="png" ContentType="image/png"/>
  <Default Extension="mp3" ContentType="audio/mpe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2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324" r:id="rId2"/>
    <p:sldId id="314" r:id="rId3"/>
    <p:sldId id="275" r:id="rId4"/>
    <p:sldId id="263" r:id="rId5"/>
    <p:sldId id="297" r:id="rId6"/>
    <p:sldId id="319" r:id="rId7"/>
    <p:sldId id="322" r:id="rId8"/>
    <p:sldId id="298" r:id="rId9"/>
    <p:sldId id="305" r:id="rId10"/>
    <p:sldId id="304" r:id="rId11"/>
    <p:sldId id="311" r:id="rId12"/>
    <p:sldId id="323" r:id="rId13"/>
  </p:sldIdLst>
  <p:sldSz cx="9144000" cy="5143500" type="screen16x9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FF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0" d="100"/>
          <a:sy n="110" d="100"/>
        </p:scale>
        <p:origin x="114" y="168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379E299-6471-449C-A349-D9566522CD52}" type="datetimeFigureOut">
              <a:rPr lang="vi-VN" smtClean="0"/>
              <a:pPr/>
              <a:t>10/01/2024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34FAA4-AE1D-4645-90B9-42A4E3776DE7}" type="slidenum">
              <a:rPr lang="vi-VN" smtClean="0"/>
              <a:pPr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83994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A7FE2-3CA1-4569-91F9-4A8195B4BE82}" type="datetimeFigureOut">
              <a:rPr lang="vi-VN" smtClean="0"/>
              <a:pPr/>
              <a:t>10/01/2024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22F2-D819-415C-A68B-8702D0EF0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slow">
    <p:wipe dir="d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A7FE2-3CA1-4569-91F9-4A8195B4BE82}" type="datetimeFigureOut">
              <a:rPr lang="vi-VN" smtClean="0"/>
              <a:pPr/>
              <a:t>10/01/2024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22F2-D819-415C-A68B-8702D0EF0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A7FE2-3CA1-4569-91F9-4A8195B4BE82}" type="datetimeFigureOut">
              <a:rPr lang="vi-VN" smtClean="0"/>
              <a:pPr/>
              <a:t>10/01/2024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22F2-D819-415C-A68B-8702D0EF0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A7FE2-3CA1-4569-91F9-4A8195B4BE82}" type="datetimeFigureOut">
              <a:rPr lang="vi-VN" smtClean="0"/>
              <a:pPr/>
              <a:t>10/01/2024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22F2-D819-415C-A68B-8702D0EF0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A7FE2-3CA1-4569-91F9-4A8195B4BE82}" type="datetimeFigureOut">
              <a:rPr lang="vi-VN" smtClean="0"/>
              <a:pPr/>
              <a:t>10/01/2024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22F2-D819-415C-A68B-8702D0EF0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A7FE2-3CA1-4569-91F9-4A8195B4BE82}" type="datetimeFigureOut">
              <a:rPr lang="vi-VN" smtClean="0"/>
              <a:pPr/>
              <a:t>10/01/2024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22F2-D819-415C-A68B-8702D0EF0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A7FE2-3CA1-4569-91F9-4A8195B4BE82}" type="datetimeFigureOut">
              <a:rPr lang="vi-VN" smtClean="0"/>
              <a:pPr/>
              <a:t>10/01/2024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22F2-D819-415C-A68B-8702D0EF0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A7FE2-3CA1-4569-91F9-4A8195B4BE82}" type="datetimeFigureOut">
              <a:rPr lang="vi-VN" smtClean="0"/>
              <a:pPr/>
              <a:t>10/01/2024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22F2-D819-415C-A68B-8702D0EF0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A7FE2-3CA1-4569-91F9-4A8195B4BE82}" type="datetimeFigureOut">
              <a:rPr lang="vi-VN" smtClean="0"/>
              <a:pPr/>
              <a:t>10/01/2024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22F2-D819-415C-A68B-8702D0EF0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A7FE2-3CA1-4569-91F9-4A8195B4BE82}" type="datetimeFigureOut">
              <a:rPr lang="vi-VN" smtClean="0"/>
              <a:pPr/>
              <a:t>10/01/2024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22F2-D819-415C-A68B-8702D0EF0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5A7FE2-3CA1-4569-91F9-4A8195B4BE82}" type="datetimeFigureOut">
              <a:rPr lang="vi-VN" smtClean="0"/>
              <a:pPr/>
              <a:t>10/01/2024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6C22F2-D819-415C-A68B-8702D0EF0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5A7FE2-3CA1-4569-91F9-4A8195B4BE82}" type="datetimeFigureOut">
              <a:rPr lang="vi-VN" smtClean="0"/>
              <a:pPr/>
              <a:t>10/01/2024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6C22F2-D819-415C-A68B-8702D0EF0F7B}" type="slidenum">
              <a:rPr lang="vi-VN" smtClean="0"/>
              <a:pPr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7.xml"/><Relationship Id="rId7" Type="http://schemas.openxmlformats.org/officeDocument/2006/relationships/audio" Target="../media/audio4.wav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27.jpeg"/><Relationship Id="rId5" Type="http://schemas.openxmlformats.org/officeDocument/2006/relationships/audio" Target="../media/audio2.wav"/><Relationship Id="rId10" Type="http://schemas.openxmlformats.org/officeDocument/2006/relationships/image" Target="../media/image26.jpg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18.jpeg"/><Relationship Id="rId4" Type="http://schemas.openxmlformats.org/officeDocument/2006/relationships/audio" Target="../media/audio4.wav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microsoft.com/office/2007/relationships/hdphoto" Target="../media/hdphoto1.wdp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w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2.png"/><Relationship Id="rId18" Type="http://schemas.microsoft.com/office/2007/relationships/hdphoto" Target="../media/hdphoto7.wdp"/><Relationship Id="rId3" Type="http://schemas.openxmlformats.org/officeDocument/2006/relationships/audio" Target="../media/audio2.wav"/><Relationship Id="rId7" Type="http://schemas.openxmlformats.org/officeDocument/2006/relationships/image" Target="../media/image19.png"/><Relationship Id="rId12" Type="http://schemas.microsoft.com/office/2007/relationships/hdphoto" Target="../media/hdphoto4.wdp"/><Relationship Id="rId17" Type="http://schemas.openxmlformats.org/officeDocument/2006/relationships/image" Target="../media/image24.png"/><Relationship Id="rId2" Type="http://schemas.openxmlformats.org/officeDocument/2006/relationships/audio" Target="../media/audio1.wav"/><Relationship Id="rId16" Type="http://schemas.microsoft.com/office/2007/relationships/hdphoto" Target="../media/hdphoto6.wdp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11" Type="http://schemas.openxmlformats.org/officeDocument/2006/relationships/image" Target="../media/image21.png"/><Relationship Id="rId5" Type="http://schemas.openxmlformats.org/officeDocument/2006/relationships/audio" Target="../media/audio4.wav"/><Relationship Id="rId15" Type="http://schemas.openxmlformats.org/officeDocument/2006/relationships/image" Target="../media/image23.png"/><Relationship Id="rId10" Type="http://schemas.microsoft.com/office/2007/relationships/hdphoto" Target="../media/hdphoto3.wdp"/><Relationship Id="rId4" Type="http://schemas.openxmlformats.org/officeDocument/2006/relationships/audio" Target="../media/audio3.wav"/><Relationship Id="rId9" Type="http://schemas.openxmlformats.org/officeDocument/2006/relationships/image" Target="../media/image20.png"/><Relationship Id="rId14" Type="http://schemas.microsoft.com/office/2007/relationships/hdphoto" Target="../media/hdphoto5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1998" y="656137"/>
            <a:ext cx="7620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UBND QUẬN LONG BIÊN</a:t>
            </a:r>
          </a:p>
          <a:p>
            <a:pPr algn="ctr"/>
            <a:r>
              <a:rPr lang="en-US" sz="14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TRƯỜNG MẦM </a:t>
            </a:r>
            <a:r>
              <a:rPr lang="en-US" sz="1400" b="1" u="sng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NON </a:t>
            </a:r>
            <a:r>
              <a:rPr lang="en-US" sz="1400" b="1" u="sng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HOA HƯỚNG DƯƠNG</a:t>
            </a:r>
            <a:endParaRPr lang="vi-VN" sz="1400" b="1" u="sng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3373" y="1352550"/>
            <a:ext cx="857250" cy="85725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571498" y="2670515"/>
            <a:ext cx="8001000" cy="34638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         </a:t>
            </a:r>
            <a:br>
              <a:rPr lang="en-US" sz="2000" b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0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GIÁO DỤC PHÁT TRIỂN NHẬN THỨC</a:t>
            </a:r>
            <a:r>
              <a:rPr lang="en-US" sz="2000" b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000" b="1" smtClean="0">
                <a:solidFill>
                  <a:schemeClr val="tx2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br>
              <a:rPr lang="en-US" sz="1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1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		</a:t>
            </a:r>
            <a:endParaRPr lang="vi-VN" sz="2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52500" y="3016902"/>
            <a:ext cx="7620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LQVT: So </a:t>
            </a:r>
            <a:r>
              <a:rPr lang="en-US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sánh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phạm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vi 4</a:t>
            </a:r>
          </a:p>
        </p:txBody>
      </p:sp>
      <p:sp>
        <p:nvSpPr>
          <p:cNvPr id="8" name="Rectangle 7"/>
          <p:cNvSpPr/>
          <p:nvPr/>
        </p:nvSpPr>
        <p:spPr>
          <a:xfrm>
            <a:off x="3002498" y="3680405"/>
            <a:ext cx="31390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vi-VN" sz="1600" b="1" dirty="0">
                <a:latin typeface="+mj-lt"/>
              </a:rPr>
              <a:t>Giáo viên</a:t>
            </a:r>
            <a:r>
              <a:rPr lang="vi-VN" sz="1600" b="1">
                <a:latin typeface="+mj-lt"/>
              </a:rPr>
              <a:t>: </a:t>
            </a:r>
            <a:r>
              <a:rPr lang="en-US" sz="16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Đặng Thị Thu Thủy</a:t>
            </a:r>
            <a:endParaRPr lang="vi-VN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1600" b="1" dirty="0">
                <a:latin typeface="+mj-lt"/>
              </a:rPr>
              <a:t>Lứa tuổi: Mẫu giáo </a:t>
            </a:r>
            <a:r>
              <a:rPr lang="vi-VN" sz="1600" b="1" dirty="0" smtClean="0">
                <a:latin typeface="+mj-lt"/>
              </a:rPr>
              <a:t>bé (3 </a:t>
            </a:r>
            <a:r>
              <a:rPr lang="vi-VN" sz="1600" b="1" dirty="0">
                <a:latin typeface="+mj-lt"/>
              </a:rPr>
              <a:t>– 4 </a:t>
            </a:r>
            <a:r>
              <a:rPr lang="vi-VN" sz="1600" b="1" dirty="0" smtClean="0">
                <a:latin typeface="+mj-lt"/>
              </a:rPr>
              <a:t>tuổi)</a:t>
            </a:r>
          </a:p>
        </p:txBody>
      </p:sp>
    </p:spTree>
    <p:extLst>
      <p:ext uri="{BB962C8B-B14F-4D97-AF65-F5344CB8AC3E}">
        <p14:creationId xmlns:p14="http://schemas.microsoft.com/office/powerpoint/2010/main" val="227036102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2">
                <a:lumMod val="20000"/>
                <a:lumOff val="80000"/>
              </a:schemeClr>
            </a:gs>
            <a:gs pos="35000">
              <a:schemeClr val="tx2">
                <a:lumMod val="20000"/>
                <a:lumOff val="80000"/>
              </a:schemeClr>
            </a:gs>
            <a:gs pos="100000">
              <a:schemeClr val="accent6">
                <a:tint val="15000"/>
                <a:satMod val="3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1600200" y="0"/>
            <a:ext cx="67818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 sz="1300"/>
          </a:p>
        </p:txBody>
      </p:sp>
      <p:sp>
        <p:nvSpPr>
          <p:cNvPr id="6" name="Pentagon 5"/>
          <p:cNvSpPr/>
          <p:nvPr/>
        </p:nvSpPr>
        <p:spPr bwMode="auto">
          <a:xfrm>
            <a:off x="304800" y="171451"/>
            <a:ext cx="8458200" cy="1015663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2</a:t>
            </a:r>
            <a:r>
              <a:rPr lang="en-US" sz="3000" b="1" dirty="0" smtClean="0">
                <a:solidFill>
                  <a:srgbClr val="FFFF00"/>
                </a:solidFill>
                <a:latin typeface=".VnAvant" pitchFamily="34" charset="0"/>
                <a:cs typeface="Times New Roman" pitchFamily="18" charset="0"/>
              </a:rPr>
              <a:t>: </a:t>
            </a:r>
            <a:r>
              <a:rPr lang="en-US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Con </a:t>
            </a:r>
            <a:r>
              <a:rPr lang="en-US" sz="3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en-US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vàng</a:t>
            </a:r>
            <a:r>
              <a:rPr lang="vi-VN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ở vị trí thứ mấy trong dãy </a:t>
            </a:r>
            <a:r>
              <a:rPr lang="en-US" sz="30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mèo</a:t>
            </a:r>
            <a:r>
              <a:rPr lang="vi-VN" sz="30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3000" b="1" dirty="0" smtClean="0">
                <a:solidFill>
                  <a:srgbClr val="FFFF00"/>
                </a:solidFill>
                <a:latin typeface=".VnAvant" pitchFamily="34" charset="0"/>
                <a:cs typeface="Times New Roman" pitchFamily="18" charset="0"/>
              </a:rPr>
              <a:t> </a:t>
            </a:r>
            <a:endParaRPr lang="en-US" sz="3000" b="1" dirty="0">
              <a:solidFill>
                <a:srgbClr val="FFFF00"/>
              </a:solidFill>
              <a:latin typeface=".VnAvant" pitchFamily="34" charset="0"/>
              <a:cs typeface="Times New Roman" pitchFamily="18" charset="0"/>
            </a:endParaRPr>
          </a:p>
        </p:txBody>
      </p:sp>
      <p:pic>
        <p:nvPicPr>
          <p:cNvPr id="9" name="Picture 8" descr="dong-ho-bao-thuc-17065_1_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72400" y="3907632"/>
            <a:ext cx="12192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2" name="Picture 21" descr="dong-ho-bao-thuc-17065_1_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772400" y="3907632"/>
            <a:ext cx="12192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Oval 23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1" name="Picture 30" descr="dong-ho-bao-thuc-17065_1_1.jpg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924800" y="3886200"/>
            <a:ext cx="12192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Rectangle 37"/>
          <p:cNvSpPr/>
          <p:nvPr/>
        </p:nvSpPr>
        <p:spPr>
          <a:xfrm>
            <a:off x="1916738" y="2955580"/>
            <a:ext cx="2050561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0" b="1" dirty="0" smtClean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  2</a:t>
            </a:r>
            <a:endParaRPr lang="vi-VN" sz="13000" dirty="0"/>
          </a:p>
        </p:txBody>
      </p:sp>
      <p:sp>
        <p:nvSpPr>
          <p:cNvPr id="39" name="Rectangle 38"/>
          <p:cNvSpPr/>
          <p:nvPr/>
        </p:nvSpPr>
        <p:spPr>
          <a:xfrm>
            <a:off x="3370531" y="2945189"/>
            <a:ext cx="2517036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0" b="1" dirty="0" smtClean="0">
                <a:solidFill>
                  <a:srgbClr val="FF0000"/>
                </a:solidFill>
                <a:latin typeface=".VnAvant" pitchFamily="34" charset="0"/>
                <a:ea typeface="Arial" pitchFamily="34" charset="0"/>
                <a:cs typeface="Times New Roman" pitchFamily="18" charset="0"/>
              </a:rPr>
              <a:t>   3</a:t>
            </a:r>
            <a:endParaRPr lang="vi-VN" sz="13000" dirty="0">
              <a:solidFill>
                <a:srgbClr val="FF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779592" y="2955580"/>
            <a:ext cx="1117614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  <a:endParaRPr lang="vi-VN" sz="13000" dirty="0"/>
          </a:p>
        </p:txBody>
      </p:sp>
      <p:sp>
        <p:nvSpPr>
          <p:cNvPr id="32" name="Rectangle 31"/>
          <p:cNvSpPr/>
          <p:nvPr/>
        </p:nvSpPr>
        <p:spPr>
          <a:xfrm>
            <a:off x="5402663" y="2945189"/>
            <a:ext cx="2517036" cy="209288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3000" b="1" dirty="0" smtClean="0">
                <a:solidFill>
                  <a:srgbClr val="FF0000"/>
                </a:solidFill>
                <a:latin typeface=".VnAvant" pitchFamily="34" charset="0"/>
                <a:ea typeface="Arial" pitchFamily="34" charset="0"/>
                <a:cs typeface="Times New Roman" pitchFamily="18" charset="0"/>
              </a:rPr>
              <a:t>   </a:t>
            </a:r>
            <a:r>
              <a:rPr lang="en-US" sz="13000" b="1" dirty="0" smtClean="0">
                <a:solidFill>
                  <a:schemeClr val="accent1">
                    <a:lumMod val="50000"/>
                  </a:schemeClr>
                </a:solidFill>
                <a:latin typeface=".VnAvant" pitchFamily="34" charset="0"/>
                <a:ea typeface="Arial" pitchFamily="34" charset="0"/>
                <a:cs typeface="Times New Roman" pitchFamily="18" charset="0"/>
              </a:rPr>
              <a:t>4</a:t>
            </a:r>
            <a:endParaRPr lang="vi-VN" sz="13000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2" name="Câu 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229600" y="230505"/>
            <a:ext cx="609600" cy="457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568" y="1085850"/>
            <a:ext cx="1587820" cy="20333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31" y="1056158"/>
            <a:ext cx="1542437" cy="202283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9733" y="1079445"/>
            <a:ext cx="1542437" cy="2022830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4022" y="1066549"/>
            <a:ext cx="1542437" cy="2022830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500"/>
                            </p:stCondLst>
                            <p:childTnLst>
                              <p:par>
                                <p:cTn id="6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2500"/>
                            </p:stCondLst>
                            <p:childTnLst>
                              <p:par>
                                <p:cTn id="7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500"/>
                            </p:stCondLst>
                            <p:childTnLst>
                              <p:par>
                                <p:cTn id="7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4500"/>
                            </p:stCondLst>
                            <p:childTnLst>
                              <p:par>
                                <p:cTn id="8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500"/>
                            </p:stCondLst>
                            <p:childTnLst>
                              <p:par>
                                <p:cTn id="8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0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5" fill="hold">
                      <p:stCondLst>
                        <p:cond delay="0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1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1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3500"/>
                            </p:stCondLst>
                            <p:childTnLst>
                              <p:par>
                                <p:cTn id="12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4500"/>
                            </p:stCondLst>
                            <p:childTnLst>
                              <p:par>
                                <p:cTn id="1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500"/>
                            </p:stCondLst>
                            <p:childTnLst>
                              <p:par>
                                <p:cTn id="13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5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1" fill="hold">
                      <p:stCondLst>
                        <p:cond delay="0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4" dur="78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29" grpId="1" animBg="1"/>
      <p:bldP spid="38" grpId="0"/>
      <p:bldP spid="39" grpId="0"/>
      <p:bldP spid="40" grpId="0"/>
      <p:bldP spid="32" grpId="0" build="allAtOnce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Wave 39"/>
          <p:cNvSpPr/>
          <p:nvPr/>
        </p:nvSpPr>
        <p:spPr>
          <a:xfrm rot="6975169">
            <a:off x="4792731" y="2086460"/>
            <a:ext cx="4625523" cy="669648"/>
          </a:xfrm>
          <a:prstGeom prst="wav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Wave 38"/>
          <p:cNvSpPr/>
          <p:nvPr/>
        </p:nvSpPr>
        <p:spPr>
          <a:xfrm rot="6289525">
            <a:off x="723419" y="1862910"/>
            <a:ext cx="4106828" cy="669648"/>
          </a:xfrm>
          <a:prstGeom prst="wave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1600200" y="0"/>
            <a:ext cx="67818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 sz="1300"/>
          </a:p>
        </p:txBody>
      </p:sp>
      <p:sp>
        <p:nvSpPr>
          <p:cNvPr id="6" name="Pentagon 5"/>
          <p:cNvSpPr/>
          <p:nvPr/>
        </p:nvSpPr>
        <p:spPr bwMode="auto">
          <a:xfrm>
            <a:off x="304800" y="39469"/>
            <a:ext cx="8458200" cy="861774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vi-VN" sz="2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 </a:t>
            </a:r>
            <a:r>
              <a:rPr lang="en-US" sz="2500" b="1" dirty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vi-VN" sz="25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: Bé hãy tìm con đường thứ mấy giúp bạn thỏ về đến nhà?</a:t>
            </a:r>
            <a:endParaRPr lang="en-US" sz="25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72400" y="3907632"/>
            <a:ext cx="12192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2" name="Picture 21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72400" y="3907632"/>
            <a:ext cx="12192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Oval 23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1" name="Picture 30" descr="dong-ho-bao-thuc-17065_1_1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924800" y="3886200"/>
            <a:ext cx="12192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Wave 32"/>
          <p:cNvSpPr/>
          <p:nvPr/>
        </p:nvSpPr>
        <p:spPr>
          <a:xfrm rot="7132810">
            <a:off x="3628924" y="2506837"/>
            <a:ext cx="3150123" cy="764974"/>
          </a:xfrm>
          <a:prstGeom prst="wav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4038600" y="457200"/>
            <a:ext cx="2491596" cy="2228850"/>
            <a:chOff x="5562600" y="805178"/>
            <a:chExt cx="2491596" cy="2971800"/>
          </a:xfrm>
        </p:grpSpPr>
        <p:sp>
          <p:nvSpPr>
            <p:cNvPr id="34" name="Rectangle 33"/>
            <p:cNvSpPr/>
            <p:nvPr/>
          </p:nvSpPr>
          <p:spPr>
            <a:xfrm>
              <a:off x="5562600" y="1719578"/>
              <a:ext cx="2438400" cy="2057400"/>
            </a:xfrm>
            <a:prstGeom prst="rect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Isosceles Triangle 34"/>
            <p:cNvSpPr/>
            <p:nvPr/>
          </p:nvSpPr>
          <p:spPr>
            <a:xfrm>
              <a:off x="5615796" y="805178"/>
              <a:ext cx="2438400" cy="914400"/>
            </a:xfrm>
            <a:prstGeom prst="triangle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35"/>
            <p:cNvSpPr/>
            <p:nvPr/>
          </p:nvSpPr>
          <p:spPr>
            <a:xfrm>
              <a:off x="6606396" y="2862578"/>
              <a:ext cx="533400" cy="91440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36"/>
            <p:cNvSpPr/>
            <p:nvPr/>
          </p:nvSpPr>
          <p:spPr>
            <a:xfrm>
              <a:off x="5920596" y="2288538"/>
              <a:ext cx="365760" cy="35814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37"/>
            <p:cNvSpPr/>
            <p:nvPr/>
          </p:nvSpPr>
          <p:spPr>
            <a:xfrm>
              <a:off x="7368396" y="2294888"/>
              <a:ext cx="381000" cy="358140"/>
            </a:xfrm>
            <a:prstGeom prst="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2" name="Rectangle 41"/>
          <p:cNvSpPr/>
          <p:nvPr/>
        </p:nvSpPr>
        <p:spPr>
          <a:xfrm>
            <a:off x="4419600" y="4414704"/>
            <a:ext cx="14766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  <a:ea typeface="Arial" pitchFamily="34" charset="0"/>
                <a:cs typeface="Times New Roman" pitchFamily="18" charset="0"/>
              </a:rPr>
              <a:t>   3</a:t>
            </a:r>
            <a:endParaRPr lang="vi-VN" sz="7200" dirty="0"/>
          </a:p>
        </p:txBody>
      </p:sp>
      <p:sp>
        <p:nvSpPr>
          <p:cNvPr id="43" name="Rectangle 42"/>
          <p:cNvSpPr/>
          <p:nvPr/>
        </p:nvSpPr>
        <p:spPr>
          <a:xfrm>
            <a:off x="1600200" y="4139736"/>
            <a:ext cx="70243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>
                <a:solidFill>
                  <a:srgbClr val="FF0000"/>
                </a:solidFill>
                <a:latin typeface=".VnAvant" pitchFamily="34" charset="0"/>
                <a:cs typeface="Times New Roman" pitchFamily="18" charset="0"/>
              </a:rPr>
              <a:t>1</a:t>
            </a:r>
            <a:endParaRPr lang="vi-VN" sz="7200" dirty="0"/>
          </a:p>
        </p:txBody>
      </p:sp>
      <p:pic>
        <p:nvPicPr>
          <p:cNvPr id="44" name="Picture 3" descr="C:\Users\Administrator\Desktop\Giang b1\tải xuống.pn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786" b="98661" l="9778" r="8977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5873" y="3654509"/>
            <a:ext cx="2143125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Wave 44"/>
          <p:cNvSpPr/>
          <p:nvPr/>
        </p:nvSpPr>
        <p:spPr>
          <a:xfrm rot="7079616">
            <a:off x="6574584" y="2472403"/>
            <a:ext cx="3502511" cy="669648"/>
          </a:xfrm>
          <a:prstGeom prst="wave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5914714" y="4286250"/>
            <a:ext cx="14766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  <a:ea typeface="Arial" pitchFamily="34" charset="0"/>
                <a:cs typeface="Times New Roman" pitchFamily="18" charset="0"/>
              </a:rPr>
              <a:t>   4</a:t>
            </a:r>
            <a:endParaRPr lang="vi-VN" sz="7200" dirty="0"/>
          </a:p>
        </p:txBody>
      </p:sp>
      <p:sp>
        <p:nvSpPr>
          <p:cNvPr id="47" name="Rectangle 46"/>
          <p:cNvSpPr/>
          <p:nvPr/>
        </p:nvSpPr>
        <p:spPr>
          <a:xfrm>
            <a:off x="2743200" y="4300404"/>
            <a:ext cx="1476686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7200" b="1" dirty="0" smtClean="0">
                <a:solidFill>
                  <a:srgbClr val="FF0000"/>
                </a:solidFill>
                <a:latin typeface=".VnAvant" pitchFamily="34" charset="0"/>
                <a:ea typeface="Arial" pitchFamily="34" charset="0"/>
                <a:cs typeface="Times New Roman" pitchFamily="18" charset="0"/>
              </a:rPr>
              <a:t>   </a:t>
            </a:r>
            <a:r>
              <a:rPr lang="en-US" sz="7200" b="1" dirty="0" smtClean="0">
                <a:solidFill>
                  <a:srgbClr val="00B0F0"/>
                </a:solidFill>
                <a:latin typeface=".VnAvant" pitchFamily="34" charset="0"/>
                <a:ea typeface="Arial" pitchFamily="34" charset="0"/>
                <a:cs typeface="Times New Roman" pitchFamily="18" charset="0"/>
              </a:rPr>
              <a:t>2</a:t>
            </a:r>
            <a:endParaRPr lang="vi-VN" sz="7200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1498658"/>
      </p:ext>
    </p:extLst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7" presetClass="emph" presetSubtype="0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62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63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autoRev="1" fill="remove"/>
                                        <p:tgtEl>
                                          <p:spTgt spid="4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500"/>
                            </p:stCondLst>
                            <p:childTnLst>
                              <p:par>
                                <p:cTn id="7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2500"/>
                            </p:stCondLst>
                            <p:childTnLst>
                              <p:par>
                                <p:cTn id="8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500"/>
                            </p:stCondLst>
                            <p:childTnLst>
                              <p:par>
                                <p:cTn id="8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4500"/>
                            </p:stCondLst>
                            <p:childTnLst>
                              <p:par>
                                <p:cTn id="8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500"/>
                            </p:stCondLst>
                            <p:childTnLst>
                              <p:par>
                                <p:cTn id="9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500"/>
                            </p:stCondLst>
                            <p:childTnLst>
                              <p:par>
                                <p:cTn id="11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2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500"/>
                            </p:stCondLst>
                            <p:childTnLst>
                              <p:par>
                                <p:cTn id="126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3500"/>
                            </p:stCondLst>
                            <p:childTnLst>
                              <p:par>
                                <p:cTn id="130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500"/>
                            </p:stCondLst>
                            <p:childTnLst>
                              <p:par>
                                <p:cTn id="134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500"/>
                            </p:stCondLst>
                            <p:childTnLst>
                              <p:par>
                                <p:cTn id="138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4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40" grpId="0" animBg="1"/>
      <p:bldP spid="39" grpId="0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29" grpId="1" animBg="1"/>
      <p:bldP spid="33" grpId="0" animBg="1"/>
      <p:bldP spid="42" grpId="0"/>
      <p:bldP spid="43" grpId="0"/>
      <p:bldP spid="45" grpId="0" animBg="1"/>
      <p:bldP spid="46" grpId="0"/>
      <p:bldP spid="47" grpId="0"/>
      <p:bldP spid="4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511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24000" y="1809750"/>
            <a:ext cx="5731441" cy="584775"/>
          </a:xfrm>
          <a:prstGeom prst="rect">
            <a:avLst/>
          </a:prstGeom>
          <a:noFill/>
        </p:spPr>
        <p:txBody>
          <a:bodyPr wrap="none" rtlCol="0">
            <a:prstTxWarp prst="textChevron">
              <a:avLst/>
            </a:prstTxWarp>
            <a:spAutoFit/>
          </a:bodyPr>
          <a:lstStyle/>
          <a:p>
            <a:r>
              <a:rPr lang="en-US" sz="3200" b="1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XIN CHÀO VÀ HẸN GẶP LẠI</a:t>
            </a:r>
            <a:endParaRPr lang="en-US" sz="3200" b="1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7095634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àu Hoa - Nhạc Thiếu Nhi Có Lời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</p:spPr>
      </p:pic>
    </p:spTree>
    <p:extLst>
      <p:ext uri="{BB962C8B-B14F-4D97-AF65-F5344CB8AC3E}">
        <p14:creationId xmlns:p14="http://schemas.microsoft.com/office/powerpoint/2010/main" val="2002557056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/>
          <p:cNvSpPr/>
          <p:nvPr/>
        </p:nvSpPr>
        <p:spPr>
          <a:xfrm>
            <a:off x="1600200" y="2890609"/>
            <a:ext cx="1110981" cy="141523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2906641" y="2810605"/>
            <a:ext cx="1192805" cy="15119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267200" y="2810605"/>
            <a:ext cx="1196627" cy="149523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5547663" y="2810605"/>
            <a:ext cx="1207398" cy="150495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33350"/>
            <a:ext cx="8229600" cy="857250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 đếm số lượng trong phạm vi 4</a:t>
            </a:r>
            <a:endParaRPr lang="vi-VN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2" t="17336" r="9478"/>
          <a:stretch/>
        </p:blipFill>
        <p:spPr bwMode="auto">
          <a:xfrm>
            <a:off x="1786297" y="1095180"/>
            <a:ext cx="999130" cy="112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2" t="17336" r="9478"/>
          <a:stretch/>
        </p:blipFill>
        <p:spPr bwMode="auto">
          <a:xfrm>
            <a:off x="3123065" y="1096041"/>
            <a:ext cx="976381" cy="1098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42" t="17336" r="9478"/>
          <a:stretch/>
        </p:blipFill>
        <p:spPr bwMode="auto">
          <a:xfrm>
            <a:off x="4372292" y="1107976"/>
            <a:ext cx="921789" cy="1098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6244328" y="772651"/>
            <a:ext cx="90416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3</a:t>
            </a:r>
            <a:endParaRPr lang="en-US" sz="8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89778" l="9778" r="100000">
                        <a14:foregroundMark x1="52444" y1="4000" x2="56889" y2="11111"/>
                        <a14:foregroundMark x1="60444" y1="16889" x2="66667" y2="23111"/>
                        <a14:foregroundMark x1="61778" y1="36444" x2="68000" y2="42222"/>
                        <a14:foregroundMark x1="65333" y1="24444" x2="69333" y2="18667"/>
                        <a14:foregroundMark x1="69333" y1="18667" x2="69333" y2="1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298" y="2962398"/>
            <a:ext cx="1108119" cy="11081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89778" l="9778" r="100000">
                        <a14:foregroundMark x1="52444" y1="4000" x2="56889" y2="11111"/>
                        <a14:foregroundMark x1="60444" y1="16889" x2="66667" y2="23111"/>
                        <a14:foregroundMark x1="61778" y1="36444" x2="68000" y2="42222"/>
                        <a14:foregroundMark x1="65333" y1="24444" x2="69333" y2="18667"/>
                        <a14:foregroundMark x1="69333" y1="18667" x2="69333" y2="1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718" y="2952750"/>
            <a:ext cx="1121882" cy="1163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89778" l="9778" r="100000">
                        <a14:foregroundMark x1="52444" y1="4000" x2="56889" y2="11111"/>
                        <a14:foregroundMark x1="60444" y1="16889" x2="66667" y2="23111"/>
                        <a14:foregroundMark x1="61778" y1="36444" x2="68000" y2="42222"/>
                        <a14:foregroundMark x1="65333" y1="24444" x2="69333" y2="18667"/>
                        <a14:foregroundMark x1="69333" y1="18667" x2="69333" y2="1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9762" y="2919975"/>
            <a:ext cx="1236638" cy="1236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9" b="89778" l="9778" r="100000">
                        <a14:foregroundMark x1="52444" y1="4000" x2="56889" y2="11111"/>
                        <a14:foregroundMark x1="60444" y1="16889" x2="66667" y2="23111"/>
                        <a14:foregroundMark x1="61778" y1="36444" x2="68000" y2="42222"/>
                        <a14:foregroundMark x1="65333" y1="24444" x2="69333" y2="18667"/>
                        <a14:foregroundMark x1="69333" y1="18667" x2="69333" y2="1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0846" y="2962398"/>
            <a:ext cx="1194215" cy="11942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/>
          <p:cNvSpPr/>
          <p:nvPr/>
        </p:nvSpPr>
        <p:spPr>
          <a:xfrm>
            <a:off x="6816324" y="2876031"/>
            <a:ext cx="990600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8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4</a:t>
            </a:r>
            <a:endParaRPr lang="en-US" sz="88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2116" y="-5987"/>
            <a:ext cx="3670300" cy="27705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6400" y="2386720"/>
            <a:ext cx="1491397" cy="111854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185" y="2306016"/>
            <a:ext cx="1618207" cy="121365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689" y="2292427"/>
            <a:ext cx="1575779" cy="118183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1263" y="2277818"/>
            <a:ext cx="1524000" cy="1143000"/>
          </a:xfrm>
          <a:prstGeom prst="rect">
            <a:avLst/>
          </a:prstGeom>
        </p:spPr>
      </p:pic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33600" y="1809750"/>
            <a:ext cx="508985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cap="none" spc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So sánh số lượng 2 nhóm</a:t>
            </a:r>
          </a:p>
          <a:p>
            <a:pPr algn="ctr"/>
            <a:r>
              <a:rPr lang="en-US" sz="36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trong phạm vi 4</a:t>
            </a:r>
            <a:endParaRPr lang="en-US" sz="36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136032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31" y="1657350"/>
            <a:ext cx="1638869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981" y="1731560"/>
            <a:ext cx="1719619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851" y="1757150"/>
            <a:ext cx="1757150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280" y="1711823"/>
            <a:ext cx="1794681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10917"/>
            <a:ext cx="1752600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851" y="3299085"/>
            <a:ext cx="1785584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077" y="3210917"/>
            <a:ext cx="1768523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312" y="1904431"/>
            <a:ext cx="3216380" cy="2618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127071" y="3717925"/>
            <a:ext cx="814646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3</a:t>
            </a:r>
            <a:endParaRPr lang="en-US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2400" y="158943"/>
            <a:ext cx="8952046" cy="13542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cap="none" spc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áo </a:t>
            </a:r>
            <a:r>
              <a:rPr lang="en-US" cap="none" spc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và </a:t>
            </a:r>
            <a:r>
              <a:rPr lang="en-US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cap="none" spc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cap="none" spc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quần </a:t>
            </a:r>
            <a:r>
              <a:rPr lang="en-US" cap="none" spc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có số lượng như </a:t>
            </a:r>
            <a:r>
              <a:rPr lang="en-US" cap="none" spc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thế </a:t>
            </a:r>
            <a:r>
              <a:rPr lang="en-US" cap="none" spc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nào với nhau? </a:t>
            </a:r>
            <a:r>
              <a:rPr lang="en-US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Có bằng nhau không?</a:t>
            </a:r>
          </a:p>
          <a:p>
            <a:pPr algn="ctr"/>
            <a:r>
              <a:rPr lang="en-US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Nhóm nào có số lượng nhiều </a:t>
            </a:r>
            <a:r>
              <a:rPr lang="en-US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Nhóm nào có số lượng ít </a:t>
            </a:r>
            <a:r>
              <a:rPr lang="en-US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latin typeface="Times New Roman" pitchFamily="18" charset="0"/>
                <a:cs typeface="Times New Roman" pitchFamily="18" charset="0"/>
              </a:rPr>
              <a:t>hơn?</a:t>
            </a:r>
          </a:p>
          <a:p>
            <a:pPr algn="ctr"/>
            <a:r>
              <a:rPr lang="en-US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effectLst/>
                <a:latin typeface="Times New Roman" pitchFamily="18" charset="0"/>
                <a:cs typeface="Times New Roman" pitchFamily="18" charset="0"/>
              </a:rPr>
              <a:t>Muốn số áo và số quần bằng nhau phải làm như thế nào?</a:t>
            </a:r>
          </a:p>
          <a:p>
            <a:pPr algn="ctr"/>
            <a:endParaRPr lang="en-US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012" y="3395803"/>
            <a:ext cx="1785584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846656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931" y="1657350"/>
            <a:ext cx="1638869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8981" y="1731560"/>
            <a:ext cx="1719619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851" y="1757150"/>
            <a:ext cx="1757150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280" y="1711823"/>
            <a:ext cx="1794681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10917"/>
            <a:ext cx="1752600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8851" y="3299085"/>
            <a:ext cx="1785584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0077" y="3210917"/>
            <a:ext cx="1768523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1312" y="1904431"/>
            <a:ext cx="3216380" cy="2618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8127071" y="3717925"/>
            <a:ext cx="814647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96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2</a:t>
            </a:r>
            <a:endParaRPr lang="en-US" sz="96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220" y="115845"/>
            <a:ext cx="8949886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Muốn số áo và số quần bằng nhau phải làm như thế nào?</a:t>
            </a:r>
          </a:p>
          <a:p>
            <a:pPr algn="ctr"/>
            <a:endParaRPr lang="en-US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012" y="3395803"/>
            <a:ext cx="1785584" cy="2079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13404488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J018858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216"/>
            <a:ext cx="9144000" cy="4770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tre e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822847"/>
            <a:ext cx="6591300" cy="332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" name="WordArt 4"/>
          <p:cNvSpPr>
            <a:spLocks noChangeArrowheads="1" noChangeShapeType="1" noTextEdit="1"/>
          </p:cNvSpPr>
          <p:nvPr/>
        </p:nvSpPr>
        <p:spPr bwMode="auto">
          <a:xfrm>
            <a:off x="1752600" y="685800"/>
            <a:ext cx="5786438" cy="97155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Triangle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CCFF"/>
                </a:solidFill>
                <a:latin typeface="Times New Roman" pitchFamily="18" charset="0"/>
                <a:cs typeface="Times New Roman" pitchFamily="18" charset="0"/>
              </a:rPr>
              <a:t>Ai nhanh nhất?</a:t>
            </a:r>
            <a:endParaRPr lang="en-US" sz="3600" b="1" kern="10" dirty="0">
              <a:ln w="22225">
                <a:solidFill>
                  <a:schemeClr val="accent2"/>
                </a:solidFill>
                <a:prstDash val="solid"/>
              </a:ln>
              <a:solidFill>
                <a:srgbClr val="00CC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3" name="WordArt 5"/>
          <p:cNvSpPr>
            <a:spLocks noChangeArrowheads="1" noChangeShapeType="1" noTextEdit="1"/>
          </p:cNvSpPr>
          <p:nvPr/>
        </p:nvSpPr>
        <p:spPr bwMode="auto">
          <a:xfrm>
            <a:off x="3276600" y="0"/>
            <a:ext cx="2343150" cy="8001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Deflate">
              <a:avLst>
                <a:gd name="adj" fmla="val 26227"/>
              </a:avLst>
            </a:prstTxWarp>
          </a:bodyPr>
          <a:lstStyle/>
          <a:p>
            <a:pPr algn="ctr"/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600" b="1" kern="10" dirty="0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kern="10" dirty="0" err="1" smtClean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chơi</a:t>
            </a:r>
            <a:endParaRPr lang="en-US" sz="3600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608527"/>
      </p:ext>
    </p:extLst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0" fill="hold"/>
                                        <p:tgtEl>
                                          <p:spTgt spid="2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Box 4"/>
          <p:cNvSpPr txBox="1">
            <a:spLocks noChangeArrowheads="1"/>
          </p:cNvSpPr>
          <p:nvPr/>
        </p:nvSpPr>
        <p:spPr bwMode="auto">
          <a:xfrm>
            <a:off x="1600200" y="0"/>
            <a:ext cx="6781800" cy="2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vi-VN" sz="1300"/>
          </a:p>
        </p:txBody>
      </p:sp>
      <p:sp>
        <p:nvSpPr>
          <p:cNvPr id="6" name="Pentagon 5"/>
          <p:cNvSpPr/>
          <p:nvPr/>
        </p:nvSpPr>
        <p:spPr bwMode="auto">
          <a:xfrm>
            <a:off x="304800" y="29602"/>
            <a:ext cx="8458200" cy="646331"/>
          </a:xfrm>
          <a:prstGeom prst="homePlate">
            <a:avLst/>
          </a:prstGeom>
          <a:solidFill>
            <a:schemeClr val="accent1">
              <a:lumMod val="50000"/>
            </a:schemeClr>
          </a:solidFill>
          <a:ln w="76200" cap="flat" cmpd="sng" algn="ctr">
            <a:solidFill>
              <a:schemeClr val="accent1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perspectiveAbove"/>
            <a:lightRig rig="threePt" dir="t"/>
          </a:scene3d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1: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Bé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tìm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nhóm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36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Picture 8" descr="dong-ho-bao-thuc-17065_1_1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72400" y="3907632"/>
            <a:ext cx="12192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Oval 12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4" name="Oval 13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" name="Oval 14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6" name="Oval 15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19" name="Oval 18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0" name="Oval 19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1" name="Oval 20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22" name="Picture 21" descr="dong-ho-bao-thuc-17065_1_1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924800" y="3886200"/>
            <a:ext cx="12192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Oval 22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24" name="Oval 23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25" name="Oval 24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26" name="Oval 25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28" name="Oval 27"/>
          <p:cNvSpPr/>
          <p:nvPr/>
        </p:nvSpPr>
        <p:spPr>
          <a:xfrm>
            <a:off x="8001001" y="4479132"/>
            <a:ext cx="708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1</a:t>
            </a:r>
          </a:p>
        </p:txBody>
      </p:sp>
      <p:sp>
        <p:nvSpPr>
          <p:cNvPr id="29" name="Oval 28"/>
          <p:cNvSpPr/>
          <p:nvPr/>
        </p:nvSpPr>
        <p:spPr>
          <a:xfrm>
            <a:off x="8382001" y="4479132"/>
            <a:ext cx="327025" cy="488156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8000" b="1" dirty="0">
                <a:solidFill>
                  <a:schemeClr val="tx1"/>
                </a:solidFill>
              </a:rPr>
              <a:t>0</a:t>
            </a:r>
          </a:p>
        </p:txBody>
      </p:sp>
      <p:pic>
        <p:nvPicPr>
          <p:cNvPr id="31" name="Picture 30" descr="dong-ho-bao-thuc-17065_1_1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772400" y="3886200"/>
            <a:ext cx="1219200" cy="1407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563" name="Group 23562"/>
          <p:cNvGrpSpPr/>
          <p:nvPr/>
        </p:nvGrpSpPr>
        <p:grpSpPr>
          <a:xfrm>
            <a:off x="339436" y="766678"/>
            <a:ext cx="2632364" cy="1579611"/>
            <a:chOff x="339436" y="1022237"/>
            <a:chExt cx="2632364" cy="2106148"/>
          </a:xfrm>
        </p:grpSpPr>
        <p:grpSp>
          <p:nvGrpSpPr>
            <p:cNvPr id="23559" name="Group 23558"/>
            <p:cNvGrpSpPr/>
            <p:nvPr/>
          </p:nvGrpSpPr>
          <p:grpSpPr>
            <a:xfrm>
              <a:off x="339436" y="1022237"/>
              <a:ext cx="2632364" cy="2106148"/>
              <a:chOff x="339436" y="941852"/>
              <a:chExt cx="2632364" cy="2106148"/>
            </a:xfrm>
          </p:grpSpPr>
          <p:sp>
            <p:nvSpPr>
              <p:cNvPr id="30" name="Rounded Rectangle 29"/>
              <p:cNvSpPr/>
              <p:nvPr/>
            </p:nvSpPr>
            <p:spPr>
              <a:xfrm>
                <a:off x="339436" y="942975"/>
                <a:ext cx="2632364" cy="2105025"/>
              </a:xfrm>
              <a:prstGeom prst="round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pic>
            <p:nvPicPr>
              <p:cNvPr id="23556" name="Picture 23555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2273" b="92235" l="10000" r="90000">
                            <a14:foregroundMark x1="62667" y1="34091" x2="62667" y2="34091"/>
                            <a14:backgroundMark x1="61667" y1="90341" x2="61667" y2="90341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1500" y="941852"/>
                <a:ext cx="2057400" cy="1810512"/>
              </a:xfrm>
              <a:prstGeom prst="rect">
                <a:avLst/>
              </a:prstGeom>
            </p:spPr>
          </p:pic>
        </p:grpSp>
        <p:sp>
          <p:nvSpPr>
            <p:cNvPr id="23561" name="Oval 23560"/>
            <p:cNvSpPr/>
            <p:nvPr/>
          </p:nvSpPr>
          <p:spPr>
            <a:xfrm>
              <a:off x="2211027" y="2391244"/>
              <a:ext cx="589323" cy="58932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 smtClean="0">
                  <a:solidFill>
                    <a:schemeClr val="tx2">
                      <a:lumMod val="50000"/>
                    </a:schemeClr>
                  </a:solidFill>
                </a:rPr>
                <a:t>1</a:t>
              </a:r>
              <a:endParaRPr lang="vi-VN" sz="40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23570" name="Group 23569"/>
          <p:cNvGrpSpPr/>
          <p:nvPr/>
        </p:nvGrpSpPr>
        <p:grpSpPr>
          <a:xfrm>
            <a:off x="3542349" y="774589"/>
            <a:ext cx="4730043" cy="2508134"/>
            <a:chOff x="3542348" y="1032785"/>
            <a:chExt cx="4730043" cy="3344179"/>
          </a:xfrm>
        </p:grpSpPr>
        <p:sp>
          <p:nvSpPr>
            <p:cNvPr id="23564" name="Trapezoid 23563"/>
            <p:cNvSpPr/>
            <p:nvPr/>
          </p:nvSpPr>
          <p:spPr>
            <a:xfrm>
              <a:off x="4843391" y="1054100"/>
              <a:ext cx="3429000" cy="2161149"/>
            </a:xfrm>
            <a:prstGeom prst="trapezoid">
              <a:avLst/>
            </a:prstGeom>
            <a:ln/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grpSp>
          <p:nvGrpSpPr>
            <p:cNvPr id="23569" name="Group 23568"/>
            <p:cNvGrpSpPr/>
            <p:nvPr/>
          </p:nvGrpSpPr>
          <p:grpSpPr>
            <a:xfrm>
              <a:off x="3542348" y="1032785"/>
              <a:ext cx="4468091" cy="3344179"/>
              <a:chOff x="3171125" y="837871"/>
              <a:chExt cx="5249135" cy="3842864"/>
            </a:xfrm>
          </p:grpSpPr>
          <p:pic>
            <p:nvPicPr>
              <p:cNvPr id="23568" name="Picture 23567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71125" y="1632735"/>
                <a:ext cx="3048000" cy="3048000"/>
              </a:xfrm>
              <a:prstGeom prst="rect">
                <a:avLst/>
              </a:prstGeom>
            </p:spPr>
          </p:pic>
          <p:pic>
            <p:nvPicPr>
              <p:cNvPr id="56" name="Picture 55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29981" y="837871"/>
                <a:ext cx="3048000" cy="3048000"/>
              </a:xfrm>
              <a:prstGeom prst="rect">
                <a:avLst/>
              </a:prstGeom>
            </p:spPr>
          </p:pic>
          <p:pic>
            <p:nvPicPr>
              <p:cNvPr id="57" name="Picture 56"/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0">
                        <a14:imgEffect>
                          <a14:backgroundRemoval t="10000" b="90000" l="10000" r="9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72260" y="1533821"/>
                <a:ext cx="3048000" cy="3048000"/>
              </a:xfrm>
              <a:prstGeom prst="rect">
                <a:avLst/>
              </a:prstGeom>
            </p:spPr>
          </p:pic>
        </p:grpSp>
      </p:grpSp>
      <p:sp>
        <p:nvSpPr>
          <p:cNvPr id="60" name="Oval 59"/>
          <p:cNvSpPr/>
          <p:nvPr/>
        </p:nvSpPr>
        <p:spPr>
          <a:xfrm>
            <a:off x="6241899" y="1876892"/>
            <a:ext cx="589323" cy="44199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50000"/>
                  </a:schemeClr>
                </a:solidFill>
              </a:rPr>
              <a:t>2</a:t>
            </a:r>
            <a:endParaRPr lang="vi-VN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23574" name="Group 23573"/>
          <p:cNvGrpSpPr/>
          <p:nvPr/>
        </p:nvGrpSpPr>
        <p:grpSpPr>
          <a:xfrm>
            <a:off x="3989388" y="2624138"/>
            <a:ext cx="3429000" cy="2343150"/>
            <a:chOff x="3989388" y="3498850"/>
            <a:chExt cx="3429000" cy="3124200"/>
          </a:xfrm>
        </p:grpSpPr>
        <p:grpSp>
          <p:nvGrpSpPr>
            <p:cNvPr id="12" name="Group 11"/>
            <p:cNvGrpSpPr/>
            <p:nvPr/>
          </p:nvGrpSpPr>
          <p:grpSpPr>
            <a:xfrm>
              <a:off x="3989388" y="3498850"/>
              <a:ext cx="3429000" cy="3124200"/>
              <a:chOff x="27709" y="977900"/>
              <a:chExt cx="3429000" cy="3124200"/>
            </a:xfrm>
          </p:grpSpPr>
          <p:sp>
            <p:nvSpPr>
              <p:cNvPr id="2" name="Oval 1"/>
              <p:cNvSpPr/>
              <p:nvPr/>
            </p:nvSpPr>
            <p:spPr>
              <a:xfrm>
                <a:off x="27709" y="977900"/>
                <a:ext cx="3429000" cy="3124200"/>
              </a:xfrm>
              <a:prstGeom prst="ellipse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27709" y="1131887"/>
                <a:ext cx="3429000" cy="2742478"/>
                <a:chOff x="27709" y="1131887"/>
                <a:chExt cx="3429000" cy="2742478"/>
              </a:xfrm>
            </p:grpSpPr>
            <p:pic>
              <p:nvPicPr>
                <p:cNvPr id="7" name="Picture 6"/>
                <p:cNvPicPr>
                  <a:picLocks noChangeAspect="1"/>
                </p:cNvPicPr>
                <p:nvPr/>
              </p:nvPicPr>
              <p:blipFill>
                <a:blip r:embed="rId11" cstate="print">
                  <a:extLst>
                    <a:ext uri="{BEBA8EAE-BF5A-486C-A8C5-ECC9F3942E4B}">
                      <a14:imgProps xmlns:a14="http://schemas.microsoft.com/office/drawing/2010/main">
                        <a14:imgLayer r:embed="rId12">
                          <a14:imgEffect>
                            <a14:backgroundRemoval t="10000" b="924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52400" y="1131887"/>
                  <a:ext cx="1991360" cy="1422400"/>
                </a:xfrm>
                <a:prstGeom prst="rect">
                  <a:avLst/>
                </a:prstGeom>
              </p:spPr>
            </p:pic>
            <p:pic>
              <p:nvPicPr>
                <p:cNvPr id="44" name="Picture 43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24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65349" y="1194593"/>
                  <a:ext cx="1991360" cy="1422400"/>
                </a:xfrm>
                <a:prstGeom prst="rect">
                  <a:avLst/>
                </a:prstGeom>
              </p:spPr>
            </p:pic>
            <p:pic>
              <p:nvPicPr>
                <p:cNvPr id="45" name="Picture 44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24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7709" y="2297978"/>
                  <a:ext cx="1991360" cy="1422400"/>
                </a:xfrm>
                <a:prstGeom prst="rect">
                  <a:avLst/>
                </a:prstGeom>
              </p:spPr>
            </p:pic>
            <p:pic>
              <p:nvPicPr>
                <p:cNvPr id="46" name="Picture 45"/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BEBA8EAE-BF5A-486C-A8C5-ECC9F3942E4B}">
                      <a14:imgProps xmlns:a14="http://schemas.microsoft.com/office/drawing/2010/main">
                        <a14:imgLayer r:embed="rId14">
                          <a14:imgEffect>
                            <a14:backgroundRemoval t="10000" b="92400" l="10000" r="9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40658" y="2451965"/>
                  <a:ext cx="1991360" cy="1422400"/>
                </a:xfrm>
                <a:prstGeom prst="rect">
                  <a:avLst/>
                </a:prstGeom>
              </p:spPr>
            </p:pic>
          </p:grpSp>
        </p:grpSp>
        <p:sp>
          <p:nvSpPr>
            <p:cNvPr id="61" name="Oval 60"/>
            <p:cNvSpPr/>
            <p:nvPr/>
          </p:nvSpPr>
          <p:spPr>
            <a:xfrm>
              <a:off x="6766719" y="4832221"/>
              <a:ext cx="589323" cy="589323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dirty="0">
                  <a:solidFill>
                    <a:schemeClr val="tx2">
                      <a:lumMod val="50000"/>
                    </a:schemeClr>
                  </a:solidFill>
                </a:rPr>
                <a:t>4</a:t>
              </a:r>
              <a:endParaRPr lang="vi-VN" sz="4000" b="1" dirty="0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grpSp>
        <p:nvGrpSpPr>
          <p:cNvPr id="23573" name="Group 23572"/>
          <p:cNvGrpSpPr/>
          <p:nvPr/>
        </p:nvGrpSpPr>
        <p:grpSpPr>
          <a:xfrm>
            <a:off x="160954" y="2518603"/>
            <a:ext cx="4169274" cy="2630132"/>
            <a:chOff x="160954" y="3358138"/>
            <a:chExt cx="4169274" cy="3506842"/>
          </a:xfrm>
        </p:grpSpPr>
        <p:sp>
          <p:nvSpPr>
            <p:cNvPr id="23571" name="Regular Pentagon 23570"/>
            <p:cNvSpPr/>
            <p:nvPr/>
          </p:nvSpPr>
          <p:spPr>
            <a:xfrm>
              <a:off x="160954" y="3425102"/>
              <a:ext cx="3303588" cy="2970213"/>
            </a:xfrm>
            <a:prstGeom prst="pentag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  <p:pic>
          <p:nvPicPr>
            <p:cNvPr id="23572" name="Picture 23571"/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2442" b="81628" l="1512" r="502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4216" y="3358138"/>
              <a:ext cx="2361731" cy="2361731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2442" b="81628" l="1512" r="502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68497" y="3746932"/>
              <a:ext cx="2361731" cy="2361731"/>
            </a:xfrm>
            <a:prstGeom prst="rect">
              <a:avLst/>
            </a:prstGeom>
          </p:spPr>
        </p:pic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2442" b="81628" l="1512" r="50233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256" y="4503249"/>
              <a:ext cx="2361731" cy="2361731"/>
            </a:xfrm>
            <a:prstGeom prst="rect">
              <a:avLst/>
            </a:prstGeom>
          </p:spPr>
        </p:pic>
      </p:grpSp>
      <p:sp>
        <p:nvSpPr>
          <p:cNvPr id="67" name="Oval 66"/>
          <p:cNvSpPr/>
          <p:nvPr/>
        </p:nvSpPr>
        <p:spPr>
          <a:xfrm>
            <a:off x="1812749" y="2900159"/>
            <a:ext cx="589323" cy="441992"/>
          </a:xfrm>
          <a:prstGeom prst="ellipse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2">
                    <a:lumMod val="50000"/>
                  </a:schemeClr>
                </a:solidFill>
              </a:rPr>
              <a:t>3</a:t>
            </a:r>
            <a:endParaRPr lang="vi-VN" sz="4000" b="1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2000" fill="hold"/>
                                        <p:tgtEl>
                                          <p:spTgt spid="235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500"/>
                            </p:stCondLst>
                            <p:childTnLst>
                              <p:par>
                                <p:cTn id="3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500"/>
                            </p:stCondLst>
                            <p:childTnLst>
                              <p:par>
                                <p:cTn id="4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500"/>
                            </p:stCondLst>
                            <p:childTnLst>
                              <p:par>
                                <p:cTn id="81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4500"/>
                            </p:stCondLst>
                            <p:childTnLst>
                              <p:par>
                                <p:cTn id="8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500"/>
                            </p:stCondLst>
                            <p:childTnLst>
                              <p:par>
                                <p:cTn id="89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9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9" grpId="0" animBg="1"/>
      <p:bldP spid="20" grpId="0" animBg="1"/>
      <p:bldP spid="20" grpId="1" animBg="1"/>
      <p:bldP spid="21" grpId="0" animBg="1"/>
      <p:bldP spid="21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8" grpId="0" animBg="1"/>
      <p:bldP spid="28" grpId="1" animBg="1"/>
      <p:bldP spid="29" grpId="0" animBg="1"/>
      <p:bldP spid="29" grpId="1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3373</TotalTime>
  <Words>238</Words>
  <Application>Microsoft Office PowerPoint</Application>
  <PresentationFormat>On-screen Show (16:9)</PresentationFormat>
  <Paragraphs>71</Paragraphs>
  <Slides>12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.VnAvant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Ôn đếm số lượng trong phạm vi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Lĩnh vực phát triển nhận thức  Bộ môn: Làm quen với toán  Đề tài   : Đếm đến 3. Nhận biết các                  nhóm có 3 đối tượng.  Lứa tuổi: Mẫu giáo nhỡ 4-5 tuổi  Thời gian: 25 – 30 phút  Giáo viên: Nguyễn Thị Tiếp</dc:title>
  <dc:creator>Admin</dc:creator>
  <cp:lastModifiedBy>Administrator</cp:lastModifiedBy>
  <cp:revision>225</cp:revision>
  <dcterms:created xsi:type="dcterms:W3CDTF">2016-10-17T08:30:31Z</dcterms:created>
  <dcterms:modified xsi:type="dcterms:W3CDTF">2024-01-10T09:27:35Z</dcterms:modified>
</cp:coreProperties>
</file>