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Lobster" panose="020B0604020202020204" charset="0"/>
      <p:regular r:id="rId28"/>
    </p:embeddedFont>
    <p:embeddedFont>
      <p:font typeface="DejaVu Serif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DejaVu Serif Bold" panose="020B0604020202020204" charset="0"/>
      <p:regular r:id="rId34"/>
    </p:embeddedFont>
    <p:embeddedFont>
      <p:font typeface="Noto Serif Display Black" panose="020B0604020202020204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80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3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svg"/><Relationship Id="rId10" Type="http://schemas.openxmlformats.org/officeDocument/2006/relationships/image" Target="../media/image42.sv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3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3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6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4.svg"/><Relationship Id="rId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image" Target="../media/image28.sv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17.svg"/><Relationship Id="rId7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20.png"/><Relationship Id="rId10" Type="http://schemas.openxmlformats.org/officeDocument/2006/relationships/image" Target="../media/image34.svg"/><Relationship Id="rId4" Type="http://schemas.openxmlformats.org/officeDocument/2006/relationships/image" Target="../media/image26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5.sv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3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34.svg"/><Relationship Id="rId4" Type="http://schemas.openxmlformats.org/officeDocument/2006/relationships/image" Target="../media/image30.sv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4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4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4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3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2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5.sv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19.svg"/><Relationship Id="rId9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3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3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3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34.svg"/><Relationship Id="rId4" Type="http://schemas.openxmlformats.org/officeDocument/2006/relationships/image" Target="../media/image30.sv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4843" b="148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291840" y="7291894"/>
            <a:ext cx="6583680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444160">
            <a:off x="13597128" y="-5799782"/>
            <a:ext cx="7324344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05740" y="0"/>
            <a:ext cx="2786187" cy="278618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323095" y="70580"/>
            <a:ext cx="13461876" cy="15552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3600">
                <a:solidFill>
                  <a:srgbClr val="000000"/>
                </a:solidFill>
                <a:latin typeface="Noto Serif Display Black"/>
              </a:rPr>
              <a:t>UBND QUẬN LONG BIÊN</a:t>
            </a:r>
          </a:p>
          <a:p>
            <a:pPr algn="ctr">
              <a:lnSpc>
                <a:spcPts val="6439"/>
              </a:lnSpc>
            </a:pPr>
            <a:r>
              <a:rPr lang="en-US" sz="3600">
                <a:solidFill>
                  <a:srgbClr val="000000"/>
                </a:solidFill>
                <a:latin typeface="Noto Serif Display Black"/>
              </a:rPr>
              <a:t>TRƯỜNG MẦM NON </a:t>
            </a:r>
            <a:r>
              <a:rPr lang="en-US" sz="3600" smtClean="0">
                <a:solidFill>
                  <a:srgbClr val="000000"/>
                </a:solidFill>
                <a:latin typeface="Noto Serif Display Black"/>
              </a:rPr>
              <a:t>HOA HƯỚNG DƯƠNG</a:t>
            </a:r>
            <a:endParaRPr lang="en-US" sz="3600">
              <a:solidFill>
                <a:srgbClr val="000000"/>
              </a:solidFill>
              <a:latin typeface="Noto Serif Display Black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341390" y="3503983"/>
            <a:ext cx="9425285" cy="446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6200">
                <a:solidFill>
                  <a:srgbClr val="FF1616"/>
                </a:solidFill>
                <a:latin typeface="Lobster"/>
              </a:rPr>
              <a:t>Lĩnh Vực Phát Triển Ngôn Ngữ</a:t>
            </a:r>
          </a:p>
          <a:p>
            <a:pPr algn="ctr">
              <a:lnSpc>
                <a:spcPts val="8680"/>
              </a:lnSpc>
            </a:pPr>
            <a:endParaRPr lang="en-US" sz="6200">
              <a:solidFill>
                <a:srgbClr val="FF1616"/>
              </a:solidFill>
              <a:latin typeface="Lobster"/>
            </a:endParaRPr>
          </a:p>
          <a:p>
            <a:pPr algn="ctr">
              <a:lnSpc>
                <a:spcPts val="8680"/>
              </a:lnSpc>
            </a:pPr>
            <a:r>
              <a:rPr lang="en-US" sz="6200">
                <a:solidFill>
                  <a:srgbClr val="FF1616"/>
                </a:solidFill>
                <a:latin typeface="Lobster"/>
              </a:rPr>
              <a:t>Thơ:Ông mặt trời óng ánh</a:t>
            </a:r>
          </a:p>
          <a:p>
            <a:pPr algn="ctr">
              <a:lnSpc>
                <a:spcPts val="8680"/>
              </a:lnSpc>
            </a:pPr>
            <a:r>
              <a:rPr lang="en-US" sz="6200">
                <a:solidFill>
                  <a:srgbClr val="FF1616"/>
                </a:solidFill>
                <a:latin typeface="Lobster"/>
              </a:rPr>
              <a:t>Gv: Nguyễn </a:t>
            </a:r>
            <a:r>
              <a:rPr lang="en-US" sz="6200" smtClean="0">
                <a:solidFill>
                  <a:srgbClr val="FF1616"/>
                </a:solidFill>
                <a:latin typeface="Lobster"/>
              </a:rPr>
              <a:t>Thị Hằng</a:t>
            </a:r>
            <a:endParaRPr lang="en-US" sz="6200">
              <a:solidFill>
                <a:srgbClr val="FF1616"/>
              </a:solidFill>
              <a:latin typeface="Lobs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3302247" y="1028700"/>
            <a:ext cx="13101957" cy="10987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6383281" y="2080938"/>
            <a:ext cx="13101957" cy="1098734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664815" y="-2817477"/>
            <a:ext cx="5246370" cy="92583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00">
                <a:alpha val="17647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6383281" y="-1661792"/>
            <a:ext cx="13101957" cy="109873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4834226" y="2080938"/>
            <a:ext cx="10620524" cy="89064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9464315" y="1028700"/>
            <a:ext cx="13101957" cy="1098734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2934259" y="-1661792"/>
            <a:ext cx="6855240" cy="5748828"/>
            <a:chOff x="0" y="0"/>
            <a:chExt cx="9140320" cy="7665103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 t="6577" b="6577"/>
            <a:stretch>
              <a:fillRect/>
            </a:stretch>
          </p:blipFill>
          <p:spPr>
            <a:xfrm>
              <a:off x="0" y="0"/>
              <a:ext cx="9140320" cy="766510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774851" y="2041731"/>
              <a:ext cx="3590619" cy="3581642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-1594485" y="4360702"/>
            <a:ext cx="5246370" cy="92583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00">
                <a:alpha val="17647"/>
              </a:srgbClr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972800" y="8463742"/>
            <a:ext cx="7315200" cy="194185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4284310" y="-505608"/>
            <a:ext cx="13126259" cy="1091120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9144000" y="2080938"/>
            <a:ext cx="4822306" cy="5033248"/>
            <a:chOff x="0" y="0"/>
            <a:chExt cx="6429742" cy="6710997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-660104">
              <a:off x="276977" y="2543940"/>
              <a:ext cx="1618267" cy="3058580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86111" y="0"/>
              <a:ext cx="5343631" cy="6710997"/>
            </a:xfrm>
            <a:prstGeom prst="rect">
              <a:avLst/>
            </a:prstGeom>
          </p:spPr>
        </p:pic>
      </p:grpSp>
      <p:sp>
        <p:nvSpPr>
          <p:cNvPr id="19" name="TextBox 19"/>
          <p:cNvSpPr txBox="1"/>
          <p:nvPr/>
        </p:nvSpPr>
        <p:spPr>
          <a:xfrm>
            <a:off x="3335109" y="5121937"/>
            <a:ext cx="6129207" cy="272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1"/>
              </a:lnSpc>
            </a:pPr>
            <a:r>
              <a:rPr lang="en-US" sz="5229">
                <a:solidFill>
                  <a:srgbClr val="FF1616"/>
                </a:solidFill>
                <a:latin typeface="Lobster"/>
              </a:rPr>
              <a:t>Hai ông cháu cùng cười</a:t>
            </a:r>
          </a:p>
          <a:p>
            <a:pPr algn="ctr">
              <a:lnSpc>
                <a:spcPts val="7321"/>
              </a:lnSpc>
            </a:pPr>
            <a:r>
              <a:rPr lang="en-US" sz="5229">
                <a:solidFill>
                  <a:srgbClr val="FF1616"/>
                </a:solidFill>
                <a:latin typeface="Lobster"/>
              </a:rPr>
              <a:t>Mẹ cười đi bên cạnh</a:t>
            </a:r>
          </a:p>
          <a:p>
            <a:pPr algn="ctr">
              <a:lnSpc>
                <a:spcPts val="7321"/>
              </a:lnSpc>
            </a:pPr>
            <a:r>
              <a:rPr lang="en-US" sz="5229">
                <a:solidFill>
                  <a:srgbClr val="FF1616"/>
                </a:solidFill>
                <a:latin typeface="Lobster"/>
              </a:rPr>
              <a:t>Ông mặt trời óng ánh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3000"/>
          </a:blip>
          <a:srcRect/>
          <a:stretch>
            <a:fillRect/>
          </a:stretch>
        </p:blipFill>
        <p:spPr>
          <a:xfrm>
            <a:off x="12875103" y="-1054037"/>
            <a:ext cx="7285169" cy="419807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979628" y="-414983"/>
            <a:ext cx="4308372" cy="4308372"/>
            <a:chOff x="0" y="0"/>
            <a:chExt cx="5744496" cy="574449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114516" y="1161648"/>
              <a:ext cx="3786926" cy="3763258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347702" flipH="1">
            <a:off x="43535" y="7219516"/>
            <a:ext cx="5551830" cy="353929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61392" y="4090790"/>
            <a:ext cx="15997908" cy="199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1"/>
              </a:lnSpc>
            </a:pPr>
            <a:r>
              <a:rPr lang="en-US" sz="5700">
                <a:solidFill>
                  <a:srgbClr val="FF1616"/>
                </a:solidFill>
                <a:latin typeface="Noto Serif Display Black"/>
              </a:rPr>
              <a:t>Các con vừa nghe cô đọc bài thơ gì của </a:t>
            </a:r>
          </a:p>
          <a:p>
            <a:pPr algn="ctr">
              <a:lnSpc>
                <a:spcPts val="7981"/>
              </a:lnSpc>
            </a:pPr>
            <a:r>
              <a:rPr lang="en-US" sz="5700">
                <a:solidFill>
                  <a:srgbClr val="FF1616"/>
                </a:solidFill>
                <a:latin typeface="Noto Serif Display Black"/>
              </a:rPr>
              <a:t>tác giả Ngô Thị Bích Hiền sáng tác?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159509"/>
            <a:ext cx="1302093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3000"/>
          </a:blip>
          <a:srcRect/>
          <a:stretch>
            <a:fillRect/>
          </a:stretch>
        </p:blipFill>
        <p:spPr>
          <a:xfrm>
            <a:off x="7253282" y="-1054037"/>
            <a:ext cx="12906989" cy="743765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732026" y="159509"/>
            <a:ext cx="10891095" cy="10891095"/>
            <a:chOff x="0" y="0"/>
            <a:chExt cx="14521460" cy="1452146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817375" y="2936518"/>
              <a:ext cx="9572936" cy="9513106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347702" flipH="1">
            <a:off x="43535" y="7219516"/>
            <a:ext cx="5551830" cy="353929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-421992" y="1612079"/>
            <a:ext cx="9965740" cy="199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1"/>
              </a:lnSpc>
            </a:pPr>
            <a:r>
              <a:rPr lang="en-US" sz="5700">
                <a:solidFill>
                  <a:srgbClr val="FF1616"/>
                </a:solidFill>
                <a:latin typeface="Noto Serif Display Black"/>
              </a:rPr>
              <a:t>Ông mặt trời óng ánh</a:t>
            </a:r>
          </a:p>
          <a:p>
            <a:pPr algn="ctr">
              <a:lnSpc>
                <a:spcPts val="7981"/>
              </a:lnSpc>
            </a:pPr>
            <a:r>
              <a:rPr lang="en-US" sz="5700">
                <a:solidFill>
                  <a:srgbClr val="FF1616"/>
                </a:solidFill>
                <a:latin typeface="Noto Serif Display Black"/>
              </a:rPr>
              <a:t>T/g: Ngô Thị Bích Hiền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159509"/>
            <a:ext cx="1302093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3000"/>
          </a:blip>
          <a:srcRect/>
          <a:stretch>
            <a:fillRect/>
          </a:stretch>
        </p:blipFill>
        <p:spPr>
          <a:xfrm>
            <a:off x="12875103" y="-1054037"/>
            <a:ext cx="7285169" cy="419807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979628" y="-414983"/>
            <a:ext cx="4308372" cy="4308372"/>
            <a:chOff x="0" y="0"/>
            <a:chExt cx="5744496" cy="574449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114516" y="1161648"/>
              <a:ext cx="3786926" cy="3763258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347702" flipH="1">
            <a:off x="43535" y="7219516"/>
            <a:ext cx="5551830" cy="35392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159509"/>
            <a:ext cx="1302093" cy="1028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378060" y="6801829"/>
            <a:ext cx="3511507" cy="34851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819450" y="159509"/>
            <a:ext cx="4586355" cy="213265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51047" y="4596195"/>
            <a:ext cx="17242641" cy="980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1"/>
              </a:lnSpc>
            </a:pPr>
            <a:r>
              <a:rPr lang="en-US" sz="5700">
                <a:solidFill>
                  <a:srgbClr val="FF1616"/>
                </a:solidFill>
                <a:latin typeface="Noto Serif Display Black"/>
              </a:rPr>
              <a:t>Tác giả đã miêu tả ông mặt trời như thế nào?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54152" y="673859"/>
            <a:ext cx="3067728" cy="142649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47702" flipH="1">
            <a:off x="43535" y="7219516"/>
            <a:ext cx="5551830" cy="35392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19006" y="-3048072"/>
            <a:ext cx="10757184" cy="115668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82798" y="-1872773"/>
            <a:ext cx="8229600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9298249" y="-936386"/>
            <a:ext cx="14628298" cy="1215977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769690" y="159509"/>
            <a:ext cx="11525627" cy="11525627"/>
            <a:chOff x="0" y="0"/>
            <a:chExt cx="15367503" cy="15367503"/>
          </a:xfrm>
        </p:grpSpPr>
      </p:grpSp>
      <p:sp>
        <p:nvSpPr>
          <p:cNvPr id="7" name="TextBox 7"/>
          <p:cNvSpPr txBox="1"/>
          <p:nvPr/>
        </p:nvSpPr>
        <p:spPr>
          <a:xfrm>
            <a:off x="658603" y="-85725"/>
            <a:ext cx="12920806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FF1616"/>
                </a:solidFill>
                <a:latin typeface="DejaVu Serif"/>
              </a:rPr>
              <a:t>Óng ánh là sự phản chiếu ánh sáng lấp lánh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47702" flipH="1">
            <a:off x="43535" y="7219516"/>
            <a:ext cx="5551830" cy="35392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40844" y="-5115737"/>
            <a:ext cx="15624812" cy="168008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9584167" y="-1730759"/>
            <a:ext cx="14286611" cy="1187574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029837" y="0"/>
            <a:ext cx="8004313" cy="8004313"/>
            <a:chOff x="0" y="0"/>
            <a:chExt cx="10672418" cy="10672418"/>
          </a:xfrm>
        </p:grpSpPr>
      </p:grpSp>
      <p:sp>
        <p:nvSpPr>
          <p:cNvPr id="6" name="TextBox 6"/>
          <p:cNvSpPr txBox="1"/>
          <p:nvPr/>
        </p:nvSpPr>
        <p:spPr>
          <a:xfrm>
            <a:off x="385563" y="2672408"/>
            <a:ext cx="7848825" cy="191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FF1616"/>
                </a:solidFill>
                <a:latin typeface="DejaVu Serif"/>
              </a:rPr>
              <a:t>Ông mặt trời </a:t>
            </a:r>
          </a:p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FF1616"/>
                </a:solidFill>
                <a:latin typeface="DejaVu Serif"/>
              </a:rPr>
              <a:t>toả ánh nắng cho ai?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3302247" y="1028700"/>
            <a:ext cx="13101957" cy="10987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6383281" y="2080938"/>
            <a:ext cx="13101957" cy="1098734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664815" y="-2817477"/>
            <a:ext cx="5246370" cy="92583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00">
                <a:alpha val="17647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6383281" y="-1661792"/>
            <a:ext cx="13101957" cy="109873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4834226" y="2080938"/>
            <a:ext cx="10620524" cy="89064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9464315" y="1028700"/>
            <a:ext cx="13101957" cy="1098734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2934259" y="-1661792"/>
            <a:ext cx="6855240" cy="5748828"/>
            <a:chOff x="0" y="0"/>
            <a:chExt cx="9140320" cy="7665103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 t="6577" b="6577"/>
            <a:stretch>
              <a:fillRect/>
            </a:stretch>
          </p:blipFill>
          <p:spPr>
            <a:xfrm>
              <a:off x="0" y="0"/>
              <a:ext cx="9140320" cy="766510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774851" y="2041731"/>
              <a:ext cx="3590619" cy="3581642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-1594485" y="4360702"/>
            <a:ext cx="5246370" cy="92583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00">
                <a:alpha val="17647"/>
              </a:srgbClr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972800" y="8463742"/>
            <a:ext cx="7315200" cy="194185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4284310" y="-505608"/>
            <a:ext cx="13126259" cy="109112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799683">
            <a:off x="4238759" y="6449158"/>
            <a:ext cx="1190934" cy="22509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834226" y="4519688"/>
            <a:ext cx="4007723" cy="50332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9464315" y="3862160"/>
            <a:ext cx="7351966" cy="2307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0"/>
              </a:lnSpc>
            </a:pPr>
            <a:r>
              <a:rPr lang="en-US" sz="6643">
                <a:solidFill>
                  <a:srgbClr val="FF1616"/>
                </a:solidFill>
                <a:latin typeface="Lobster"/>
              </a:rPr>
              <a:t>Ông Mặt Trời óng ánh</a:t>
            </a:r>
          </a:p>
          <a:p>
            <a:pPr algn="ctr">
              <a:lnSpc>
                <a:spcPts val="9300"/>
              </a:lnSpc>
            </a:pPr>
            <a:r>
              <a:rPr lang="en-US" sz="6643">
                <a:solidFill>
                  <a:srgbClr val="FF1616"/>
                </a:solidFill>
                <a:latin typeface="Lobster"/>
              </a:rPr>
              <a:t>Toả nắng hai mẹ con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47702" flipH="1">
            <a:off x="43535" y="7219516"/>
            <a:ext cx="5551830" cy="35392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40844" y="-5115737"/>
            <a:ext cx="15624812" cy="168008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0828900" y="-2653173"/>
            <a:ext cx="14286611" cy="1187574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197397" y="0"/>
            <a:ext cx="6711706" cy="6711706"/>
            <a:chOff x="0" y="0"/>
            <a:chExt cx="8948941" cy="8948941"/>
          </a:xfrm>
        </p:grpSpPr>
      </p:grpSp>
      <p:sp>
        <p:nvSpPr>
          <p:cNvPr id="6" name="TextBox 6"/>
          <p:cNvSpPr txBox="1"/>
          <p:nvPr/>
        </p:nvSpPr>
        <p:spPr>
          <a:xfrm>
            <a:off x="0" y="3898949"/>
            <a:ext cx="10153643" cy="1645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9"/>
              </a:lnSpc>
            </a:pPr>
            <a:r>
              <a:rPr lang="en-US" sz="4728">
                <a:solidFill>
                  <a:srgbClr val="FF1616"/>
                </a:solidFill>
                <a:latin typeface="DejaVu Serif"/>
              </a:rPr>
              <a:t>Khi ông mặt trời toả nắng xuống 2 mẹ con thì xuất hiện gì nào?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3302247" y="1028700"/>
            <a:ext cx="13101957" cy="10987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6383281" y="2080938"/>
            <a:ext cx="13101957" cy="1098734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664815" y="-2817477"/>
            <a:ext cx="5246370" cy="92583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00">
                <a:alpha val="17647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6383281" y="-1661792"/>
            <a:ext cx="13101957" cy="109873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4834226" y="2080938"/>
            <a:ext cx="10620524" cy="89064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9464315" y="1028700"/>
            <a:ext cx="13101957" cy="1098734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2934259" y="-1661792"/>
            <a:ext cx="6855240" cy="5748828"/>
            <a:chOff x="0" y="0"/>
            <a:chExt cx="9140320" cy="7665103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 t="6577" b="6577"/>
            <a:stretch>
              <a:fillRect/>
            </a:stretch>
          </p:blipFill>
          <p:spPr>
            <a:xfrm>
              <a:off x="0" y="0"/>
              <a:ext cx="9140320" cy="766510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774851" y="2041731"/>
              <a:ext cx="3590619" cy="3581642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-1594485" y="4360702"/>
            <a:ext cx="5246370" cy="92583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00">
                <a:alpha val="17647"/>
              </a:srgbClr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972800" y="8463742"/>
            <a:ext cx="7315200" cy="194185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4284310" y="-505608"/>
            <a:ext cx="13126259" cy="109112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alphaModFix amt="5000"/>
          </a:blip>
          <a:srcRect/>
          <a:stretch>
            <a:fillRect/>
          </a:stretch>
        </p:blipFill>
        <p:spPr>
          <a:xfrm rot="8794958">
            <a:off x="5370962" y="7861764"/>
            <a:ext cx="2342634" cy="2942083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3651885" y="5011020"/>
            <a:ext cx="3626437" cy="3452722"/>
            <a:chOff x="0" y="0"/>
            <a:chExt cx="4835250" cy="4603629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799683">
              <a:off x="210035" y="1496327"/>
              <a:ext cx="1027647" cy="1942287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69610" y="0"/>
              <a:ext cx="3665640" cy="4603629"/>
            </a:xfrm>
            <a:prstGeom prst="rect">
              <a:avLst/>
            </a:prstGeom>
          </p:spPr>
        </p:pic>
      </p:grpSp>
      <p:sp>
        <p:nvSpPr>
          <p:cNvPr id="20" name="TextBox 20"/>
          <p:cNvSpPr txBox="1"/>
          <p:nvPr/>
        </p:nvSpPr>
        <p:spPr>
          <a:xfrm>
            <a:off x="9162576" y="3862160"/>
            <a:ext cx="7955445" cy="2307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0"/>
              </a:lnSpc>
            </a:pPr>
            <a:r>
              <a:rPr lang="en-US" sz="6643">
                <a:solidFill>
                  <a:srgbClr val="FF1616"/>
                </a:solidFill>
                <a:latin typeface="Lobster"/>
              </a:rPr>
              <a:t>Bóng con và bóng mẹ</a:t>
            </a:r>
          </a:p>
          <a:p>
            <a:pPr algn="ctr">
              <a:lnSpc>
                <a:spcPts val="9300"/>
              </a:lnSpc>
            </a:pPr>
            <a:r>
              <a:rPr lang="en-US" sz="6643">
                <a:solidFill>
                  <a:srgbClr val="FF1616"/>
                </a:solidFill>
                <a:latin typeface="Lobster"/>
              </a:rPr>
              <a:t>Dắt nhau đi trên đường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47702" flipH="1">
            <a:off x="43535" y="7219516"/>
            <a:ext cx="5551830" cy="35392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40844" y="-5115737"/>
            <a:ext cx="15624812" cy="168008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0828900" y="-2653173"/>
            <a:ext cx="14286611" cy="1187574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197397" y="0"/>
            <a:ext cx="6711706" cy="6711706"/>
            <a:chOff x="0" y="0"/>
            <a:chExt cx="8948941" cy="8948941"/>
          </a:xfrm>
        </p:grpSpPr>
      </p:grpSp>
      <p:sp>
        <p:nvSpPr>
          <p:cNvPr id="6" name="TextBox 6"/>
          <p:cNvSpPr txBox="1"/>
          <p:nvPr/>
        </p:nvSpPr>
        <p:spPr>
          <a:xfrm>
            <a:off x="0" y="299955"/>
            <a:ext cx="10153643" cy="1645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9"/>
              </a:lnSpc>
            </a:pPr>
            <a:r>
              <a:rPr lang="en-US" sz="4728">
                <a:solidFill>
                  <a:srgbClr val="FF1616"/>
                </a:solidFill>
                <a:latin typeface="DejaVu Serif"/>
              </a:rPr>
              <a:t>Khi 2 ông cháu nhìn nhau thì mắt như thế nào?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720412" y="3818465"/>
            <a:ext cx="3433231" cy="6468535"/>
            <a:chOff x="0" y="0"/>
            <a:chExt cx="4577642" cy="8624713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 t="45208" r="54579"/>
            <a:stretch>
              <a:fillRect/>
            </a:stretch>
          </p:blipFill>
          <p:spPr>
            <a:xfrm>
              <a:off x="0" y="2487457"/>
              <a:ext cx="4050989" cy="613725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628993" y="0"/>
              <a:ext cx="1948649" cy="36830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4843" b="148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473113" y="0"/>
            <a:ext cx="2786187" cy="27861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050002" y="634594"/>
            <a:ext cx="3611901" cy="15169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124916" y="0"/>
            <a:ext cx="3558396" cy="2057400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1909447" y="2855303"/>
            <a:ext cx="8068726" cy="7766219"/>
            <a:chOff x="30480" y="591820"/>
            <a:chExt cx="12736830" cy="12259310"/>
          </a:xfrm>
        </p:grpSpPr>
        <p:sp>
          <p:nvSpPr>
            <p:cNvPr id="7" name="Freeform 7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9"/>
              <a:stretch>
                <a:fillRect l="-243" t="-22022" r="243" b="-40869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7499030" y="3235717"/>
            <a:ext cx="8096243" cy="543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1"/>
              </a:lnSpc>
            </a:pPr>
            <a:r>
              <a:rPr lang="en-US" sz="4400">
                <a:solidFill>
                  <a:srgbClr val="FF1616"/>
                </a:solidFill>
                <a:latin typeface="Lobster"/>
              </a:rPr>
              <a:t>Sáng chiều gương mặt hiền hòa </a:t>
            </a:r>
          </a:p>
          <a:p>
            <a:pPr algn="ctr">
              <a:lnSpc>
                <a:spcPts val="6161"/>
              </a:lnSpc>
            </a:pPr>
            <a:r>
              <a:rPr lang="en-US" sz="4400">
                <a:solidFill>
                  <a:srgbClr val="FF1616"/>
                </a:solidFill>
                <a:latin typeface="Lobster"/>
              </a:rPr>
              <a:t>Giữa trưa bộ mặt chói lòa gắt gay </a:t>
            </a:r>
          </a:p>
          <a:p>
            <a:pPr algn="ctr">
              <a:lnSpc>
                <a:spcPts val="6161"/>
              </a:lnSpc>
            </a:pPr>
            <a:r>
              <a:rPr lang="en-US" sz="4400">
                <a:solidFill>
                  <a:srgbClr val="FF1616"/>
                </a:solidFill>
                <a:latin typeface="Lobster"/>
              </a:rPr>
              <a:t>Đi đằng Đông, về đằng Tây </a:t>
            </a:r>
          </a:p>
          <a:p>
            <a:pPr algn="ctr">
              <a:lnSpc>
                <a:spcPts val="6161"/>
              </a:lnSpc>
            </a:pPr>
            <a:r>
              <a:rPr lang="en-US" sz="4400">
                <a:solidFill>
                  <a:srgbClr val="FF1616"/>
                </a:solidFill>
                <a:latin typeface="Lobster"/>
              </a:rPr>
              <a:t>Hôm nào vắng mặt trời mây tối mù. </a:t>
            </a:r>
          </a:p>
          <a:p>
            <a:pPr algn="ctr">
              <a:lnSpc>
                <a:spcPts val="6161"/>
              </a:lnSpc>
            </a:pPr>
            <a:endParaRPr lang="en-US" sz="4400">
              <a:solidFill>
                <a:srgbClr val="FF1616"/>
              </a:solidFill>
              <a:latin typeface="Lobster"/>
            </a:endParaRPr>
          </a:p>
          <a:p>
            <a:pPr algn="ctr">
              <a:lnSpc>
                <a:spcPts val="6161"/>
              </a:lnSpc>
            </a:pPr>
            <a:r>
              <a:rPr lang="en-US" sz="4400">
                <a:solidFill>
                  <a:srgbClr val="FF1616"/>
                </a:solidFill>
                <a:latin typeface="Lobster"/>
              </a:rPr>
              <a:t>Đố là gì?</a:t>
            </a:r>
          </a:p>
          <a:p>
            <a:pPr algn="ctr">
              <a:lnSpc>
                <a:spcPts val="6161"/>
              </a:lnSpc>
            </a:pPr>
            <a:r>
              <a:rPr lang="en-US" sz="4400">
                <a:solidFill>
                  <a:srgbClr val="FF1616"/>
                </a:solidFill>
                <a:latin typeface="Lobster"/>
              </a:rPr>
              <a:t>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319346" y="904795"/>
            <a:ext cx="3611901" cy="15169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120244"/>
            <a:ext cx="1302093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3302247" y="1028700"/>
            <a:ext cx="13101957" cy="10987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6383281" y="2080938"/>
            <a:ext cx="13101957" cy="1098734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664815" y="-2817477"/>
            <a:ext cx="5246370" cy="92583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00">
                <a:alpha val="17647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6383281" y="-1661792"/>
            <a:ext cx="13101957" cy="109873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4834226" y="2080938"/>
            <a:ext cx="10620524" cy="89064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9464315" y="1028700"/>
            <a:ext cx="13101957" cy="109873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t="6577" b="6577"/>
          <a:stretch>
            <a:fillRect/>
          </a:stretch>
        </p:blipFill>
        <p:spPr>
          <a:xfrm>
            <a:off x="12934259" y="-1661792"/>
            <a:ext cx="6855240" cy="574882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1594485" y="4360702"/>
            <a:ext cx="5246370" cy="92583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00">
                <a:alpha val="17647"/>
              </a:srgbClr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357694" y="8463742"/>
            <a:ext cx="7315200" cy="19418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5690576" y="-1661792"/>
            <a:ext cx="14137535" cy="11751826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0144487" y="979854"/>
            <a:ext cx="3433231" cy="6468535"/>
            <a:chOff x="0" y="0"/>
            <a:chExt cx="4577642" cy="8624713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 t="45208" r="54579"/>
            <a:stretch>
              <a:fillRect/>
            </a:stretch>
          </p:blipFill>
          <p:spPr>
            <a:xfrm>
              <a:off x="0" y="2487457"/>
              <a:ext cx="4050989" cy="6137256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628993" y="0"/>
              <a:ext cx="1948649" cy="3683013"/>
            </a:xfrm>
            <a:prstGeom prst="rect">
              <a:avLst/>
            </a:prstGeom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197114" y="49289"/>
            <a:ext cx="2414180" cy="2326666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378192" y="7296360"/>
            <a:ext cx="12286201" cy="1693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7"/>
              </a:lnSpc>
            </a:pPr>
            <a:r>
              <a:rPr lang="en-US" sz="4912">
                <a:solidFill>
                  <a:srgbClr val="FF1616"/>
                </a:solidFill>
                <a:latin typeface="Lobster"/>
              </a:rPr>
              <a:t>Vì ông mặt trời chiếu tia nắng </a:t>
            </a:r>
          </a:p>
          <a:p>
            <a:pPr algn="ctr">
              <a:lnSpc>
                <a:spcPts val="6877"/>
              </a:lnSpc>
            </a:pPr>
            <a:r>
              <a:rPr lang="en-US" sz="4912">
                <a:solidFill>
                  <a:srgbClr val="FF1616"/>
                </a:solidFill>
                <a:latin typeface="Lobster"/>
              </a:rPr>
              <a:t>nên đã làm bạn nhỏ bị chói mắt phải nhíu lại. 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3302247" y="1028700"/>
            <a:ext cx="13101957" cy="10987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6383281" y="2080938"/>
            <a:ext cx="13101957" cy="1098734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664815" y="-2817477"/>
            <a:ext cx="5246370" cy="92583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00">
                <a:alpha val="17647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6383281" y="-1661792"/>
            <a:ext cx="13101957" cy="109873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4834226" y="2080938"/>
            <a:ext cx="10620524" cy="89064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9464315" y="1028700"/>
            <a:ext cx="13101957" cy="109873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t="6577" b="6577"/>
          <a:stretch>
            <a:fillRect/>
          </a:stretch>
        </p:blipFill>
        <p:spPr>
          <a:xfrm>
            <a:off x="12934259" y="-1661792"/>
            <a:ext cx="6855240" cy="574882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1594485" y="4360702"/>
            <a:ext cx="5246370" cy="92583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00">
                <a:alpha val="17647"/>
              </a:srgbClr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972800" y="8513802"/>
            <a:ext cx="7315200" cy="19418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5315506" y="-1346231"/>
            <a:ext cx="14137535" cy="1175182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197114" y="49289"/>
            <a:ext cx="2414180" cy="2326666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-466731">
            <a:off x="7857340" y="2375955"/>
            <a:ext cx="4574296" cy="5855223"/>
            <a:chOff x="0" y="0"/>
            <a:chExt cx="6099061" cy="7806964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 t="37145" r="64407"/>
            <a:stretch>
              <a:fillRect/>
            </a:stretch>
          </p:blipFill>
          <p:spPr>
            <a:xfrm>
              <a:off x="0" y="0"/>
              <a:ext cx="3520111" cy="7806964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719615" y="1001493"/>
              <a:ext cx="3379446" cy="2779594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4085195" y="12937"/>
            <a:ext cx="11536061" cy="101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60"/>
              </a:lnSpc>
            </a:pPr>
            <a:r>
              <a:rPr lang="en-US" sz="5971">
                <a:solidFill>
                  <a:srgbClr val="FF1616"/>
                </a:solidFill>
                <a:latin typeface="Lobster"/>
              </a:rPr>
              <a:t>Bạn nhỏ đã nói gì với ông mặt trời ?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3302247" y="1028700"/>
            <a:ext cx="13101957" cy="10987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6383281" y="2080938"/>
            <a:ext cx="13101957" cy="1098734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664815" y="-2817477"/>
            <a:ext cx="5246370" cy="92583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00">
                <a:alpha val="17647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6383281" y="-1661792"/>
            <a:ext cx="13101957" cy="109873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4834226" y="2080938"/>
            <a:ext cx="10620524" cy="89064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9464315" y="1028700"/>
            <a:ext cx="13101957" cy="109873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t="6577" b="6577"/>
          <a:stretch>
            <a:fillRect/>
          </a:stretch>
        </p:blipFill>
        <p:spPr>
          <a:xfrm>
            <a:off x="12934259" y="-1661792"/>
            <a:ext cx="6855240" cy="574882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1594485" y="4360702"/>
            <a:ext cx="5246370" cy="92583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00">
                <a:alpha val="17647"/>
              </a:srgbClr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972800" y="8513802"/>
            <a:ext cx="7315200" cy="19418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5315506" y="-1346231"/>
            <a:ext cx="14137535" cy="1175182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197114" y="49289"/>
            <a:ext cx="2414180" cy="2326666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-466731">
            <a:off x="9519205" y="2094298"/>
            <a:ext cx="4574296" cy="5855223"/>
            <a:chOff x="0" y="0"/>
            <a:chExt cx="6099061" cy="7806964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 t="37145" r="64407"/>
            <a:stretch>
              <a:fillRect/>
            </a:stretch>
          </p:blipFill>
          <p:spPr>
            <a:xfrm>
              <a:off x="0" y="0"/>
              <a:ext cx="3520111" cy="7806964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719615" y="1001493"/>
              <a:ext cx="3379446" cy="2779594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1088890" y="4907609"/>
            <a:ext cx="8055110" cy="2042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8"/>
              </a:lnSpc>
            </a:pPr>
            <a:r>
              <a:rPr lang="en-US" sz="5892">
                <a:solidFill>
                  <a:srgbClr val="FF1616"/>
                </a:solidFill>
                <a:latin typeface="Lobster"/>
              </a:rPr>
              <a:t>Ông ở trên trời nhé</a:t>
            </a:r>
          </a:p>
          <a:p>
            <a:pPr algn="ctr">
              <a:lnSpc>
                <a:spcPts val="8248"/>
              </a:lnSpc>
            </a:pPr>
            <a:r>
              <a:rPr lang="en-US" sz="5892">
                <a:solidFill>
                  <a:srgbClr val="FF1616"/>
                </a:solidFill>
                <a:latin typeface="Lobster"/>
              </a:rPr>
              <a:t>Cháu ở dưới này thôi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3302247" y="1028700"/>
            <a:ext cx="13101957" cy="10987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6383281" y="2080938"/>
            <a:ext cx="13101957" cy="1098734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664815" y="-2817477"/>
            <a:ext cx="5246370" cy="92583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00">
                <a:alpha val="17647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6383281" y="-1661792"/>
            <a:ext cx="13101957" cy="109873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4834226" y="2080938"/>
            <a:ext cx="10620524" cy="89064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9464315" y="1028700"/>
            <a:ext cx="13101957" cy="109873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t="6577" b="6577"/>
          <a:stretch>
            <a:fillRect/>
          </a:stretch>
        </p:blipFill>
        <p:spPr>
          <a:xfrm>
            <a:off x="12934259" y="-1661792"/>
            <a:ext cx="6855240" cy="574882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1594485" y="4360702"/>
            <a:ext cx="5246370" cy="92583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00">
                <a:alpha val="17647"/>
              </a:srgbClr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972800" y="8513802"/>
            <a:ext cx="7315200" cy="19418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9303310" y="-1464826"/>
            <a:ext cx="14137535" cy="1175182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197114" y="49289"/>
            <a:ext cx="2414180" cy="2326666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-466731">
            <a:off x="6856852" y="2375955"/>
            <a:ext cx="4574296" cy="5855223"/>
            <a:chOff x="0" y="0"/>
            <a:chExt cx="6099061" cy="7806964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 t="37145" r="64407"/>
            <a:stretch>
              <a:fillRect/>
            </a:stretch>
          </p:blipFill>
          <p:spPr>
            <a:xfrm>
              <a:off x="0" y="0"/>
              <a:ext cx="3520111" cy="7806964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719615" y="1001493"/>
              <a:ext cx="3379446" cy="2779594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754023" y="316002"/>
            <a:ext cx="14910792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1616"/>
                </a:solidFill>
                <a:latin typeface="DejaVu Serif"/>
              </a:rPr>
              <a:t>Khi 2ông cháu cười có ai bên cạnh bạn nhỏ?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3302247" y="1028700"/>
            <a:ext cx="13101957" cy="10987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6383281" y="2080938"/>
            <a:ext cx="13101957" cy="1098734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664815" y="-2817477"/>
            <a:ext cx="5246370" cy="92583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00">
                <a:alpha val="17647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6383281" y="-1661792"/>
            <a:ext cx="13101957" cy="109873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4834226" y="2080938"/>
            <a:ext cx="10620524" cy="89064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9464315" y="1028700"/>
            <a:ext cx="13101957" cy="1098734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2934259" y="-1661792"/>
            <a:ext cx="6855240" cy="5748828"/>
            <a:chOff x="0" y="0"/>
            <a:chExt cx="9140320" cy="7665103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 t="6577" b="6577"/>
            <a:stretch>
              <a:fillRect/>
            </a:stretch>
          </p:blipFill>
          <p:spPr>
            <a:xfrm>
              <a:off x="0" y="0"/>
              <a:ext cx="9140320" cy="766510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774851" y="2041731"/>
              <a:ext cx="3590619" cy="3581642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-1594485" y="4360702"/>
            <a:ext cx="5246370" cy="92583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00">
                <a:alpha val="17647"/>
              </a:srgbClr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972800" y="8463742"/>
            <a:ext cx="7315200" cy="194185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4284310" y="-505608"/>
            <a:ext cx="13126259" cy="1091120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9144000" y="2080938"/>
            <a:ext cx="4822306" cy="5033248"/>
            <a:chOff x="0" y="0"/>
            <a:chExt cx="6429742" cy="6710997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-660104">
              <a:off x="276977" y="2543940"/>
              <a:ext cx="1618267" cy="3058580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86111" y="0"/>
              <a:ext cx="5343631" cy="6710997"/>
            </a:xfrm>
            <a:prstGeom prst="rect">
              <a:avLst/>
            </a:prstGeom>
          </p:spPr>
        </p:pic>
      </p:grpSp>
      <p:sp>
        <p:nvSpPr>
          <p:cNvPr id="19" name="TextBox 19"/>
          <p:cNvSpPr txBox="1"/>
          <p:nvPr/>
        </p:nvSpPr>
        <p:spPr>
          <a:xfrm>
            <a:off x="3335109" y="5121937"/>
            <a:ext cx="6129207" cy="272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1"/>
              </a:lnSpc>
            </a:pPr>
            <a:r>
              <a:rPr lang="en-US" sz="5229">
                <a:solidFill>
                  <a:srgbClr val="FF1616"/>
                </a:solidFill>
                <a:latin typeface="Lobster"/>
              </a:rPr>
              <a:t>Hai ông cháu cùng cười</a:t>
            </a:r>
          </a:p>
          <a:p>
            <a:pPr algn="ctr">
              <a:lnSpc>
                <a:spcPts val="7321"/>
              </a:lnSpc>
            </a:pPr>
            <a:r>
              <a:rPr lang="en-US" sz="5229">
                <a:solidFill>
                  <a:srgbClr val="FF1616"/>
                </a:solidFill>
                <a:latin typeface="Lobster"/>
              </a:rPr>
              <a:t>Mẹ cười đi bên cạnh</a:t>
            </a:r>
          </a:p>
          <a:p>
            <a:pPr algn="ctr">
              <a:lnSpc>
                <a:spcPts val="7321"/>
              </a:lnSpc>
            </a:pPr>
            <a:r>
              <a:rPr lang="en-US" sz="5229">
                <a:solidFill>
                  <a:srgbClr val="FF1616"/>
                </a:solidFill>
                <a:latin typeface="Lobster"/>
              </a:rPr>
              <a:t>Ông mặt trời óng ánh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704279" y="675171"/>
            <a:ext cx="3657600" cy="17007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27000"/>
          </a:blip>
          <a:srcRect t="6577" b="6577"/>
          <a:stretch>
            <a:fillRect/>
          </a:stretch>
        </p:blipFill>
        <p:spPr>
          <a:xfrm>
            <a:off x="3302247" y="1028700"/>
            <a:ext cx="13101957" cy="109873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27000"/>
          </a:blip>
          <a:srcRect t="6577" b="6577"/>
          <a:stretch>
            <a:fillRect/>
          </a:stretch>
        </p:blipFill>
        <p:spPr>
          <a:xfrm>
            <a:off x="6383281" y="2080938"/>
            <a:ext cx="13101957" cy="1098734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5664815" y="-2817477"/>
            <a:ext cx="5246370" cy="925830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00">
                <a:alpha val="17647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27000"/>
          </a:blip>
          <a:srcRect t="6577" b="6577"/>
          <a:stretch>
            <a:fillRect/>
          </a:stretch>
        </p:blipFill>
        <p:spPr>
          <a:xfrm>
            <a:off x="6383281" y="-1661792"/>
            <a:ext cx="13101957" cy="109873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 amt="27000"/>
          </a:blip>
          <a:srcRect t="6577" b="6577"/>
          <a:stretch>
            <a:fillRect/>
          </a:stretch>
        </p:blipFill>
        <p:spPr>
          <a:xfrm>
            <a:off x="4834226" y="2080938"/>
            <a:ext cx="10620524" cy="89064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 amt="27000"/>
          </a:blip>
          <a:srcRect t="6577" b="6577"/>
          <a:stretch>
            <a:fillRect/>
          </a:stretch>
        </p:blipFill>
        <p:spPr>
          <a:xfrm>
            <a:off x="9464315" y="1028700"/>
            <a:ext cx="13101957" cy="109873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t="6577" b="6577"/>
          <a:stretch>
            <a:fillRect/>
          </a:stretch>
        </p:blipFill>
        <p:spPr>
          <a:xfrm>
            <a:off x="12934259" y="-1661792"/>
            <a:ext cx="6855240" cy="5748828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-1594485" y="4360702"/>
            <a:ext cx="5246370" cy="925830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00">
                <a:alpha val="17647"/>
              </a:srgbClr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972800" y="8513802"/>
            <a:ext cx="7315200" cy="19418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197114" y="49289"/>
            <a:ext cx="2414180" cy="232666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77011" y="1625757"/>
            <a:ext cx="16882289" cy="736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79"/>
              </a:lnSpc>
            </a:pPr>
            <a:r>
              <a:rPr lang="en-US" sz="5199">
                <a:solidFill>
                  <a:srgbClr val="FF1616"/>
                </a:solidFill>
                <a:latin typeface="DejaVu Serif"/>
              </a:rPr>
              <a:t>                        Giáo dục:</a:t>
            </a:r>
          </a:p>
          <a:p>
            <a:pPr algn="just">
              <a:lnSpc>
                <a:spcPts val="7279"/>
              </a:lnSpc>
            </a:pPr>
            <a:r>
              <a:rPr lang="en-US" sz="5199">
                <a:solidFill>
                  <a:srgbClr val="FF1616"/>
                </a:solidFill>
                <a:latin typeface="DejaVu Serif"/>
              </a:rPr>
              <a:t>Ông mặt trời óng ánh rất đẹp nhưng các con nhớ không được ngước lên nhìn giống bạn nhỏ nhé vì như vậy rất hại cho mắt. </a:t>
            </a:r>
          </a:p>
          <a:p>
            <a:pPr algn="just">
              <a:lnSpc>
                <a:spcPts val="7279"/>
              </a:lnSpc>
            </a:pPr>
            <a:r>
              <a:rPr lang="en-US" sz="5199">
                <a:solidFill>
                  <a:srgbClr val="FF1616"/>
                </a:solidFill>
                <a:latin typeface="DejaVu Serif"/>
              </a:rPr>
              <a:t>Ông mặt trời rất quan trọng trong cuộc sống, giúp cho vạn vật tươi tốt. </a:t>
            </a:r>
          </a:p>
          <a:p>
            <a:pPr algn="just">
              <a:lnSpc>
                <a:spcPts val="7279"/>
              </a:lnSpc>
            </a:pPr>
            <a:r>
              <a:rPr lang="en-US" sz="5199">
                <a:solidFill>
                  <a:srgbClr val="FF1616"/>
                </a:solidFill>
                <a:latin typeface="DejaVu Serif"/>
              </a:rPr>
              <a:t>Các con nhớ khi ra nắng phải đội mũ và mặc quần áo phù hợp nhé 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715" y="0"/>
            <a:ext cx="3657600" cy="170078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704279" y="675171"/>
            <a:ext cx="3657600" cy="17007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27000"/>
          </a:blip>
          <a:srcRect t="6577" b="6577"/>
          <a:stretch>
            <a:fillRect/>
          </a:stretch>
        </p:blipFill>
        <p:spPr>
          <a:xfrm>
            <a:off x="3302247" y="1028700"/>
            <a:ext cx="13101957" cy="109873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27000"/>
          </a:blip>
          <a:srcRect t="6577" b="6577"/>
          <a:stretch>
            <a:fillRect/>
          </a:stretch>
        </p:blipFill>
        <p:spPr>
          <a:xfrm>
            <a:off x="6383281" y="2080938"/>
            <a:ext cx="13101957" cy="1098734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5664815" y="-2817477"/>
            <a:ext cx="5246370" cy="925830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00">
                <a:alpha val="17647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27000"/>
          </a:blip>
          <a:srcRect t="6577" b="6577"/>
          <a:stretch>
            <a:fillRect/>
          </a:stretch>
        </p:blipFill>
        <p:spPr>
          <a:xfrm>
            <a:off x="6383281" y="-1661792"/>
            <a:ext cx="13101957" cy="109873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 amt="27000"/>
          </a:blip>
          <a:srcRect t="6577" b="6577"/>
          <a:stretch>
            <a:fillRect/>
          </a:stretch>
        </p:blipFill>
        <p:spPr>
          <a:xfrm>
            <a:off x="4834226" y="2080938"/>
            <a:ext cx="10620524" cy="89064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 amt="27000"/>
          </a:blip>
          <a:srcRect t="6577" b="6577"/>
          <a:stretch>
            <a:fillRect/>
          </a:stretch>
        </p:blipFill>
        <p:spPr>
          <a:xfrm>
            <a:off x="9464315" y="1028700"/>
            <a:ext cx="13101957" cy="109873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t="6577" b="6577"/>
          <a:stretch>
            <a:fillRect/>
          </a:stretch>
        </p:blipFill>
        <p:spPr>
          <a:xfrm>
            <a:off x="12934259" y="-1661792"/>
            <a:ext cx="6855240" cy="5748828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-1594485" y="4360702"/>
            <a:ext cx="5246370" cy="925830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00">
                <a:alpha val="17647"/>
              </a:srgbClr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972800" y="8513802"/>
            <a:ext cx="7315200" cy="19418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197114" y="49289"/>
            <a:ext cx="2414180" cy="23266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715" y="0"/>
            <a:ext cx="3657600" cy="170078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3000"/>
          </a:blip>
          <a:srcRect/>
          <a:stretch>
            <a:fillRect/>
          </a:stretch>
        </p:blipFill>
        <p:spPr>
          <a:xfrm>
            <a:off x="6357713" y="-1936412"/>
            <a:ext cx="14281302" cy="8229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060892" y="-1511624"/>
            <a:ext cx="12562228" cy="12562228"/>
            <a:chOff x="0" y="0"/>
            <a:chExt cx="16749638" cy="1674963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249674" y="3387099"/>
              <a:ext cx="11041811" cy="10972800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t="1709" b="1709"/>
          <a:stretch>
            <a:fillRect/>
          </a:stretch>
        </p:blipFill>
        <p:spPr>
          <a:xfrm>
            <a:off x="0" y="159509"/>
            <a:ext cx="10370081" cy="37057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347702" flipH="1">
            <a:off x="43535" y="7219516"/>
            <a:ext cx="5551830" cy="353929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32568" y="4142427"/>
            <a:ext cx="5925145" cy="112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FF1616"/>
                </a:solidFill>
                <a:latin typeface="Noto Serif Display Black"/>
              </a:rPr>
              <a:t>Ông Mặt Trời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159509"/>
            <a:ext cx="1302093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90630" y="252341"/>
            <a:ext cx="6306741" cy="1473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7"/>
              </a:lnSpc>
            </a:pPr>
            <a:r>
              <a:rPr lang="en-US" sz="4240">
                <a:solidFill>
                  <a:srgbClr val="FF1616"/>
                </a:solidFill>
                <a:latin typeface="Noto Serif Display Black"/>
              </a:rPr>
              <a:t>Ông Mặt Trời Óng Ánh</a:t>
            </a:r>
          </a:p>
          <a:p>
            <a:pPr algn="ctr">
              <a:lnSpc>
                <a:spcPts val="5937"/>
              </a:lnSpc>
            </a:pPr>
            <a:r>
              <a:rPr lang="en-US" sz="4240">
                <a:solidFill>
                  <a:srgbClr val="FF1616"/>
                </a:solidFill>
                <a:latin typeface="Noto Serif Display Black"/>
              </a:rPr>
              <a:t>(Ngô Thị Bích Hiền)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302093" cy="10287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036841" y="1300419"/>
            <a:ext cx="6214318" cy="8445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4"/>
              </a:lnSpc>
            </a:pPr>
            <a:endParaRPr/>
          </a:p>
          <a:p>
            <a:pPr algn="ctr">
              <a:lnSpc>
                <a:spcPts val="5604"/>
              </a:lnSpc>
            </a:pPr>
            <a:r>
              <a:rPr lang="en-US" sz="3711">
                <a:solidFill>
                  <a:srgbClr val="EF5E72"/>
                </a:solidFill>
                <a:latin typeface="DejaVu Serif Bold"/>
              </a:rPr>
              <a:t>Ông mặt trời óng ánh</a:t>
            </a:r>
          </a:p>
          <a:p>
            <a:pPr algn="ctr">
              <a:lnSpc>
                <a:spcPts val="5604"/>
              </a:lnSpc>
            </a:pPr>
            <a:r>
              <a:rPr lang="en-US" sz="3711">
                <a:solidFill>
                  <a:srgbClr val="EF5E72"/>
                </a:solidFill>
                <a:latin typeface="DejaVu Serif Bold"/>
              </a:rPr>
              <a:t>Toả nắng hai mẹ con</a:t>
            </a:r>
          </a:p>
          <a:p>
            <a:pPr algn="ctr">
              <a:lnSpc>
                <a:spcPts val="5604"/>
              </a:lnSpc>
            </a:pPr>
            <a:r>
              <a:rPr lang="en-US" sz="3711">
                <a:solidFill>
                  <a:srgbClr val="EF5E72"/>
                </a:solidFill>
                <a:latin typeface="DejaVu Serif Bold"/>
              </a:rPr>
              <a:t>Bóng con và bóng mẹ</a:t>
            </a:r>
          </a:p>
          <a:p>
            <a:pPr algn="ctr">
              <a:lnSpc>
                <a:spcPts val="5604"/>
              </a:lnSpc>
            </a:pPr>
            <a:r>
              <a:rPr lang="en-US" sz="3711">
                <a:solidFill>
                  <a:srgbClr val="EF5E72"/>
                </a:solidFill>
                <a:latin typeface="DejaVu Serif Bold"/>
              </a:rPr>
              <a:t>Dắt nhau đi trên đường</a:t>
            </a:r>
          </a:p>
          <a:p>
            <a:pPr algn="ctr">
              <a:lnSpc>
                <a:spcPts val="5604"/>
              </a:lnSpc>
            </a:pPr>
            <a:r>
              <a:rPr lang="en-US" sz="3711">
                <a:solidFill>
                  <a:srgbClr val="EF5E72"/>
                </a:solidFill>
                <a:latin typeface="DejaVu Serif Bold"/>
              </a:rPr>
              <a:t>Ông nhíu mắt nhìn em</a:t>
            </a:r>
          </a:p>
          <a:p>
            <a:pPr algn="ctr">
              <a:lnSpc>
                <a:spcPts val="5604"/>
              </a:lnSpc>
            </a:pPr>
            <a:r>
              <a:rPr lang="en-US" sz="3711">
                <a:solidFill>
                  <a:srgbClr val="EF5E72"/>
                </a:solidFill>
                <a:latin typeface="DejaVu Serif Bold"/>
              </a:rPr>
              <a:t>Em nhíu mắt nhìn ông</a:t>
            </a:r>
          </a:p>
          <a:p>
            <a:pPr algn="ctr">
              <a:lnSpc>
                <a:spcPts val="5604"/>
              </a:lnSpc>
            </a:pPr>
            <a:r>
              <a:rPr lang="en-US" sz="3711">
                <a:solidFill>
                  <a:srgbClr val="EF5E72"/>
                </a:solidFill>
                <a:latin typeface="DejaVu Serif Bold"/>
              </a:rPr>
              <a:t>Ông ở trên trời nhé</a:t>
            </a:r>
          </a:p>
          <a:p>
            <a:pPr algn="ctr">
              <a:lnSpc>
                <a:spcPts val="5604"/>
              </a:lnSpc>
            </a:pPr>
            <a:r>
              <a:rPr lang="en-US" sz="3711">
                <a:solidFill>
                  <a:srgbClr val="EF5E72"/>
                </a:solidFill>
                <a:latin typeface="DejaVu Serif Bold"/>
              </a:rPr>
              <a:t>Cháu ở dưới này thôi</a:t>
            </a:r>
          </a:p>
          <a:p>
            <a:pPr algn="ctr">
              <a:lnSpc>
                <a:spcPts val="5604"/>
              </a:lnSpc>
            </a:pPr>
            <a:r>
              <a:rPr lang="en-US" sz="3711">
                <a:solidFill>
                  <a:srgbClr val="EF5E72"/>
                </a:solidFill>
                <a:latin typeface="DejaVu Serif Bold"/>
              </a:rPr>
              <a:t>Hai ông cháu cùng cười</a:t>
            </a:r>
          </a:p>
          <a:p>
            <a:pPr algn="ctr">
              <a:lnSpc>
                <a:spcPts val="5604"/>
              </a:lnSpc>
            </a:pPr>
            <a:r>
              <a:rPr lang="en-US" sz="3711">
                <a:solidFill>
                  <a:srgbClr val="EF5E72"/>
                </a:solidFill>
                <a:latin typeface="DejaVu Serif Bold"/>
              </a:rPr>
              <a:t>Mẹ cười đi bên cạnh</a:t>
            </a:r>
          </a:p>
          <a:p>
            <a:pPr algn="ctr">
              <a:lnSpc>
                <a:spcPts val="5604"/>
              </a:lnSpc>
            </a:pPr>
            <a:r>
              <a:rPr lang="en-US" sz="3711">
                <a:solidFill>
                  <a:srgbClr val="EF5E72"/>
                </a:solidFill>
                <a:latin typeface="DejaVu Serif Bold"/>
              </a:rPr>
              <a:t>Ông mặt trời óng ánh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2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458322" y="712883"/>
            <a:ext cx="4356520" cy="202578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5341683" y="-444459"/>
            <a:ext cx="2946317" cy="2946317"/>
            <a:chOff x="0" y="0"/>
            <a:chExt cx="3928423" cy="3928423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62171" y="794403"/>
              <a:ext cx="2589722" cy="2573536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72193">
            <a:off x="10275" y="7427282"/>
            <a:ext cx="5580247" cy="36620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562356" y="8229600"/>
            <a:ext cx="1393888" cy="2057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33197" y="0"/>
            <a:ext cx="4134403" cy="221754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3000"/>
          </a:blip>
          <a:srcRect/>
          <a:stretch>
            <a:fillRect/>
          </a:stretch>
        </p:blipFill>
        <p:spPr>
          <a:xfrm>
            <a:off x="7253282" y="-1054037"/>
            <a:ext cx="12906989" cy="743765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732026" y="159509"/>
            <a:ext cx="10891095" cy="10891095"/>
            <a:chOff x="0" y="0"/>
            <a:chExt cx="14521460" cy="1452146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817375" y="2936518"/>
              <a:ext cx="9572936" cy="9513106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347702" flipH="1">
            <a:off x="43535" y="7219516"/>
            <a:ext cx="5551830" cy="353929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-421992" y="1612079"/>
            <a:ext cx="9965740" cy="199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1"/>
              </a:lnSpc>
            </a:pPr>
            <a:r>
              <a:rPr lang="en-US" sz="5700">
                <a:solidFill>
                  <a:srgbClr val="FF1616"/>
                </a:solidFill>
                <a:latin typeface="Noto Serif Display Black"/>
              </a:rPr>
              <a:t>Ông mặt trời óng ánh</a:t>
            </a:r>
          </a:p>
          <a:p>
            <a:pPr algn="ctr">
              <a:lnSpc>
                <a:spcPts val="7981"/>
              </a:lnSpc>
            </a:pPr>
            <a:r>
              <a:rPr lang="en-US" sz="5700">
                <a:solidFill>
                  <a:srgbClr val="FF1616"/>
                </a:solidFill>
                <a:latin typeface="Noto Serif Display Black"/>
              </a:rPr>
              <a:t>T/g: Ngô Thị Bích Hiền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159509"/>
            <a:ext cx="1302093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3302247" y="1028700"/>
            <a:ext cx="13101957" cy="1098734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664815" y="-2817477"/>
            <a:ext cx="5246370" cy="92583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00">
                <a:alpha val="17647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6383281" y="-1661792"/>
            <a:ext cx="13101957" cy="109873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4834226" y="0"/>
            <a:ext cx="13101957" cy="109873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9464315" y="1028700"/>
            <a:ext cx="13101957" cy="1098734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4850117" y="-2817477"/>
            <a:ext cx="17119366" cy="14356358"/>
            <a:chOff x="0" y="0"/>
            <a:chExt cx="22825822" cy="19141811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t="6577" b="6577"/>
            <a:stretch>
              <a:fillRect/>
            </a:stretch>
          </p:blipFill>
          <p:spPr>
            <a:xfrm>
              <a:off x="0" y="0"/>
              <a:ext cx="22825822" cy="19141811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929544" y="5098747"/>
              <a:ext cx="8966734" cy="8944317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7932336" y="3524911"/>
            <a:ext cx="10003846" cy="2307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0"/>
              </a:lnSpc>
            </a:pPr>
            <a:r>
              <a:rPr lang="en-US" sz="6643">
                <a:solidFill>
                  <a:srgbClr val="FF1616"/>
                </a:solidFill>
                <a:latin typeface="Lobster"/>
              </a:rPr>
              <a:t>Bài thơ:Ông Mặt Trời óng ánh</a:t>
            </a:r>
          </a:p>
          <a:p>
            <a:pPr algn="ctr">
              <a:lnSpc>
                <a:spcPts val="9300"/>
              </a:lnSpc>
            </a:pPr>
            <a:r>
              <a:rPr lang="en-US" sz="6643">
                <a:solidFill>
                  <a:srgbClr val="FF1616"/>
                </a:solidFill>
                <a:latin typeface="Lobster"/>
              </a:rPr>
              <a:t>(Ngô Thị Bích Hiền) 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6383281" y="2080938"/>
            <a:ext cx="13101957" cy="10987345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-1594485" y="4360702"/>
            <a:ext cx="5246370" cy="925830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00">
                <a:alpha val="17647"/>
              </a:srgbClr>
            </a:solid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3302247" y="1028700"/>
            <a:ext cx="13101957" cy="10987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6383281" y="2080938"/>
            <a:ext cx="13101957" cy="1098734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664815" y="-2817477"/>
            <a:ext cx="5246370" cy="92583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00">
                <a:alpha val="17647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6383281" y="-1661792"/>
            <a:ext cx="13101957" cy="109873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4834226" y="2080938"/>
            <a:ext cx="10620524" cy="89064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9464315" y="1028700"/>
            <a:ext cx="13101957" cy="1098734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2934259" y="-1661792"/>
            <a:ext cx="6855240" cy="5748828"/>
            <a:chOff x="0" y="0"/>
            <a:chExt cx="9140320" cy="7665103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 t="6577" b="6577"/>
            <a:stretch>
              <a:fillRect/>
            </a:stretch>
          </p:blipFill>
          <p:spPr>
            <a:xfrm>
              <a:off x="0" y="0"/>
              <a:ext cx="9140320" cy="766510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774851" y="2041731"/>
              <a:ext cx="3590619" cy="3581642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-1594485" y="4360702"/>
            <a:ext cx="5246370" cy="92583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00">
                <a:alpha val="17647"/>
              </a:srgbClr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972800" y="8463742"/>
            <a:ext cx="7315200" cy="194185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4284310" y="-505608"/>
            <a:ext cx="13126259" cy="109112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799683">
            <a:off x="4238759" y="6449158"/>
            <a:ext cx="1190934" cy="22509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834226" y="4519688"/>
            <a:ext cx="4007723" cy="50332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9464315" y="3862160"/>
            <a:ext cx="7351966" cy="2307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0"/>
              </a:lnSpc>
            </a:pPr>
            <a:r>
              <a:rPr lang="en-US" sz="6643">
                <a:solidFill>
                  <a:srgbClr val="FF1616"/>
                </a:solidFill>
                <a:latin typeface="Lobster"/>
              </a:rPr>
              <a:t>Ông Mặt Trời óng ánh</a:t>
            </a:r>
          </a:p>
          <a:p>
            <a:pPr algn="ctr">
              <a:lnSpc>
                <a:spcPts val="9300"/>
              </a:lnSpc>
            </a:pPr>
            <a:r>
              <a:rPr lang="en-US" sz="6643">
                <a:solidFill>
                  <a:srgbClr val="FF1616"/>
                </a:solidFill>
                <a:latin typeface="Lobster"/>
              </a:rPr>
              <a:t>Toả nắng hai mẹ con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3302247" y="1028700"/>
            <a:ext cx="13101957" cy="10987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6383281" y="2080938"/>
            <a:ext cx="13101957" cy="1098734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664815" y="-2817477"/>
            <a:ext cx="5246370" cy="92583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00">
                <a:alpha val="17647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6383281" y="-1661792"/>
            <a:ext cx="13101957" cy="109873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4834226" y="2080938"/>
            <a:ext cx="10620524" cy="89064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9464315" y="1028700"/>
            <a:ext cx="13101957" cy="1098734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2934259" y="-1661792"/>
            <a:ext cx="6855240" cy="5748828"/>
            <a:chOff x="0" y="0"/>
            <a:chExt cx="9140320" cy="7665103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 t="6577" b="6577"/>
            <a:stretch>
              <a:fillRect/>
            </a:stretch>
          </p:blipFill>
          <p:spPr>
            <a:xfrm>
              <a:off x="0" y="0"/>
              <a:ext cx="9140320" cy="766510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774851" y="2041731"/>
              <a:ext cx="3590619" cy="3581642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-1594485" y="4360702"/>
            <a:ext cx="5246370" cy="92583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00">
                <a:alpha val="17647"/>
              </a:srgbClr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972800" y="8463742"/>
            <a:ext cx="7315200" cy="194185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4284310" y="-505608"/>
            <a:ext cx="13126259" cy="109112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660104">
            <a:off x="4227376" y="6427643"/>
            <a:ext cx="1213700" cy="229393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834226" y="4519688"/>
            <a:ext cx="4007723" cy="50332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9162576" y="3862160"/>
            <a:ext cx="7955445" cy="2307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0"/>
              </a:lnSpc>
            </a:pPr>
            <a:r>
              <a:rPr lang="en-US" sz="6643">
                <a:solidFill>
                  <a:srgbClr val="FF1616"/>
                </a:solidFill>
                <a:latin typeface="Lobster"/>
              </a:rPr>
              <a:t>Bóng con và bóng mẹ</a:t>
            </a:r>
          </a:p>
          <a:p>
            <a:pPr algn="ctr">
              <a:lnSpc>
                <a:spcPts val="9300"/>
              </a:lnSpc>
            </a:pPr>
            <a:r>
              <a:rPr lang="en-US" sz="6643">
                <a:solidFill>
                  <a:srgbClr val="FF1616"/>
                </a:solidFill>
                <a:latin typeface="Lobster"/>
              </a:rPr>
              <a:t>Dắt nhau đi trên đường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3302247" y="1028700"/>
            <a:ext cx="13101957" cy="10987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6383281" y="2080938"/>
            <a:ext cx="13101957" cy="1098734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664815" y="-2817477"/>
            <a:ext cx="5246370" cy="92583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00">
                <a:alpha val="17647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6383281" y="-1661792"/>
            <a:ext cx="13101957" cy="109873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4834226" y="2080938"/>
            <a:ext cx="10620524" cy="89064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27000"/>
          </a:blip>
          <a:srcRect t="6577" b="6577"/>
          <a:stretch>
            <a:fillRect/>
          </a:stretch>
        </p:blipFill>
        <p:spPr>
          <a:xfrm>
            <a:off x="9464315" y="1028700"/>
            <a:ext cx="13101957" cy="109873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t="6577" b="6577"/>
          <a:stretch>
            <a:fillRect/>
          </a:stretch>
        </p:blipFill>
        <p:spPr>
          <a:xfrm>
            <a:off x="12934259" y="-1661792"/>
            <a:ext cx="6855240" cy="574882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1594485" y="4360702"/>
            <a:ext cx="5246370" cy="92583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00">
                <a:alpha val="17647"/>
              </a:srgbClr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972800" y="8463742"/>
            <a:ext cx="7315200" cy="19418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5690576" y="-1661792"/>
            <a:ext cx="14137535" cy="11751826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0144487" y="979854"/>
            <a:ext cx="3433231" cy="6468535"/>
            <a:chOff x="0" y="0"/>
            <a:chExt cx="4577642" cy="8624713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 t="45208" r="54579"/>
            <a:stretch>
              <a:fillRect/>
            </a:stretch>
          </p:blipFill>
          <p:spPr>
            <a:xfrm>
              <a:off x="0" y="2487457"/>
              <a:ext cx="4050989" cy="6137256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628993" y="0"/>
              <a:ext cx="1948649" cy="3683013"/>
            </a:xfrm>
            <a:prstGeom prst="rect">
              <a:avLst/>
            </a:prstGeom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197114" y="49289"/>
            <a:ext cx="2414180" cy="2326666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302247" y="4803092"/>
            <a:ext cx="6162069" cy="3751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7"/>
              </a:lnSpc>
            </a:pPr>
            <a:r>
              <a:rPr lang="en-US" sz="5362">
                <a:solidFill>
                  <a:srgbClr val="FF1616"/>
                </a:solidFill>
                <a:latin typeface="Lobster"/>
              </a:rPr>
              <a:t>Ông nhíu mắt nhìn em </a:t>
            </a:r>
          </a:p>
          <a:p>
            <a:pPr algn="ctr">
              <a:lnSpc>
                <a:spcPts val="7507"/>
              </a:lnSpc>
            </a:pPr>
            <a:r>
              <a:rPr lang="en-US" sz="5362">
                <a:solidFill>
                  <a:srgbClr val="FF1616"/>
                </a:solidFill>
                <a:latin typeface="Lobster"/>
              </a:rPr>
              <a:t>Em nhíu mắt nhìn ông </a:t>
            </a:r>
          </a:p>
          <a:p>
            <a:pPr algn="ctr">
              <a:lnSpc>
                <a:spcPts val="7507"/>
              </a:lnSpc>
            </a:pPr>
            <a:r>
              <a:rPr lang="en-US" sz="5362">
                <a:solidFill>
                  <a:srgbClr val="FF1616"/>
                </a:solidFill>
                <a:latin typeface="Lobster"/>
              </a:rPr>
              <a:t>Ông ở trên trời nhé </a:t>
            </a:r>
          </a:p>
          <a:p>
            <a:pPr algn="ctr">
              <a:lnSpc>
                <a:spcPts val="7507"/>
              </a:lnSpc>
            </a:pPr>
            <a:r>
              <a:rPr lang="en-US" sz="5362">
                <a:solidFill>
                  <a:srgbClr val="FF1616"/>
                </a:solidFill>
                <a:latin typeface="Lobster"/>
              </a:rPr>
              <a:t>Cháu ở dưới này thôi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447</Words>
  <Application>Microsoft Office PowerPoint</Application>
  <PresentationFormat>Custom</PresentationFormat>
  <Paragraphs>70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Lobster</vt:lpstr>
      <vt:lpstr>DejaVu Serif</vt:lpstr>
      <vt:lpstr>Calibri</vt:lpstr>
      <vt:lpstr>DejaVu Serif Bold</vt:lpstr>
      <vt:lpstr>Arial</vt:lpstr>
      <vt:lpstr>Noto Serif Display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Thơ Ông mặt trời óng ánh</dc:title>
  <cp:lastModifiedBy>Administrator</cp:lastModifiedBy>
  <cp:revision>2</cp:revision>
  <dcterms:created xsi:type="dcterms:W3CDTF">2006-08-16T00:00:00Z</dcterms:created>
  <dcterms:modified xsi:type="dcterms:W3CDTF">2023-06-02T03:45:31Z</dcterms:modified>
  <dc:identifier>DAE79h7-byY</dc:identifier>
</cp:coreProperties>
</file>