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4" r:id="rId2"/>
    <p:sldId id="263" r:id="rId3"/>
    <p:sldId id="285" r:id="rId4"/>
    <p:sldId id="282" r:id="rId5"/>
    <p:sldId id="283" r:id="rId6"/>
    <p:sldId id="266" r:id="rId7"/>
    <p:sldId id="304" r:id="rId8"/>
    <p:sldId id="305" r:id="rId9"/>
    <p:sldId id="306" r:id="rId10"/>
    <p:sldId id="307" r:id="rId11"/>
    <p:sldId id="308" r:id="rId12"/>
    <p:sldId id="303" r:id="rId13"/>
    <p:sldId id="294" r:id="rId14"/>
    <p:sldId id="273" r:id="rId15"/>
    <p:sldId id="280" r:id="rId16"/>
    <p:sldId id="277" r:id="rId17"/>
    <p:sldId id="269" r:id="rId18"/>
    <p:sldId id="278" r:id="rId19"/>
    <p:sldId id="279" r:id="rId20"/>
    <p:sldId id="291" r:id="rId21"/>
    <p:sldId id="309" r:id="rId22"/>
    <p:sldId id="310" r:id="rId23"/>
    <p:sldId id="272" r:id="rId24"/>
    <p:sldId id="311" r:id="rId25"/>
    <p:sldId id="284" r:id="rId26"/>
    <p:sldId id="286" r:id="rId27"/>
    <p:sldId id="287" r:id="rId28"/>
    <p:sldId id="288" r:id="rId29"/>
    <p:sldId id="289" r:id="rId30"/>
    <p:sldId id="295" r:id="rId31"/>
    <p:sldId id="298" r:id="rId32"/>
    <p:sldId id="299" r:id="rId33"/>
    <p:sldId id="312" r:id="rId34"/>
    <p:sldId id="300" r:id="rId35"/>
    <p:sldId id="301" r:id="rId36"/>
    <p:sldId id="302" r:id="rId37"/>
    <p:sldId id="313" r:id="rId38"/>
    <p:sldId id="292" r:id="rId39"/>
    <p:sldId id="293" r:id="rId40"/>
  </p:sldIdLst>
  <p:sldSz cx="9144000" cy="6858000" type="screen4x3"/>
  <p:notesSz cx="6858000" cy="9144000"/>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4993" autoAdjust="0"/>
    <p:restoredTop sz="94159" autoAdjust="0"/>
  </p:normalViewPr>
  <p:slideViewPr>
    <p:cSldViewPr>
      <p:cViewPr varScale="1">
        <p:scale>
          <a:sx n="80" d="100"/>
          <a:sy n="80" d="100"/>
        </p:scale>
        <p:origin x="47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tags" Target="tags/tag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96C5EA3-2E40-44D6-A1DD-58CD39F3EB84}"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4791E5-4391-40BF-B37E-15AFF423BB17}" type="slidenum">
              <a:rPr lang="en-US" smtClean="0"/>
              <a:t>‹#›</a:t>
            </a:fld>
            <a:endParaRPr lang="en-US"/>
          </a:p>
        </p:txBody>
      </p:sp>
    </p:spTree>
    <p:extLst>
      <p:ext uri="{BB962C8B-B14F-4D97-AF65-F5344CB8AC3E}">
        <p14:creationId xmlns:p14="http://schemas.microsoft.com/office/powerpoint/2010/main" val="172902746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6C5EA3-2E40-44D6-A1DD-58CD39F3EB84}"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4791E5-4391-40BF-B37E-15AFF423BB17}" type="slidenum">
              <a:rPr lang="en-US" smtClean="0"/>
              <a:t>‹#›</a:t>
            </a:fld>
            <a:endParaRPr lang="en-US"/>
          </a:p>
        </p:txBody>
      </p:sp>
    </p:spTree>
    <p:extLst>
      <p:ext uri="{BB962C8B-B14F-4D97-AF65-F5344CB8AC3E}">
        <p14:creationId xmlns:p14="http://schemas.microsoft.com/office/powerpoint/2010/main" val="367814556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6C5EA3-2E40-44D6-A1DD-58CD39F3EB84}"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4791E5-4391-40BF-B37E-15AFF423BB17}" type="slidenum">
              <a:rPr lang="en-US" smtClean="0"/>
              <a:t>‹#›</a:t>
            </a:fld>
            <a:endParaRPr lang="en-US"/>
          </a:p>
        </p:txBody>
      </p:sp>
    </p:spTree>
    <p:extLst>
      <p:ext uri="{BB962C8B-B14F-4D97-AF65-F5344CB8AC3E}">
        <p14:creationId xmlns:p14="http://schemas.microsoft.com/office/powerpoint/2010/main" val="424428198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6C5EA3-2E40-44D6-A1DD-58CD39F3EB84}"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4791E5-4391-40BF-B37E-15AFF423BB17}" type="slidenum">
              <a:rPr lang="en-US" smtClean="0"/>
              <a:t>‹#›</a:t>
            </a:fld>
            <a:endParaRPr lang="en-US"/>
          </a:p>
        </p:txBody>
      </p:sp>
    </p:spTree>
    <p:extLst>
      <p:ext uri="{BB962C8B-B14F-4D97-AF65-F5344CB8AC3E}">
        <p14:creationId xmlns:p14="http://schemas.microsoft.com/office/powerpoint/2010/main" val="162806188"/>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6C5EA3-2E40-44D6-A1DD-58CD39F3EB84}"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4791E5-4391-40BF-B37E-15AFF423BB17}" type="slidenum">
              <a:rPr lang="en-US" smtClean="0"/>
              <a:t>‹#›</a:t>
            </a:fld>
            <a:endParaRPr lang="en-US"/>
          </a:p>
        </p:txBody>
      </p:sp>
    </p:spTree>
    <p:extLst>
      <p:ext uri="{BB962C8B-B14F-4D97-AF65-F5344CB8AC3E}">
        <p14:creationId xmlns:p14="http://schemas.microsoft.com/office/powerpoint/2010/main" val="233275617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6C5EA3-2E40-44D6-A1DD-58CD39F3EB84}" type="datetimeFigureOut">
              <a:rPr lang="en-US" smtClean="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4791E5-4391-40BF-B37E-15AFF423BB17}" type="slidenum">
              <a:rPr lang="en-US" smtClean="0"/>
              <a:t>‹#›</a:t>
            </a:fld>
            <a:endParaRPr lang="en-US"/>
          </a:p>
        </p:txBody>
      </p:sp>
    </p:spTree>
    <p:extLst>
      <p:ext uri="{BB962C8B-B14F-4D97-AF65-F5344CB8AC3E}">
        <p14:creationId xmlns:p14="http://schemas.microsoft.com/office/powerpoint/2010/main" val="2169123388"/>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6C5EA3-2E40-44D6-A1DD-58CD39F3EB84}" type="datetimeFigureOut">
              <a:rPr lang="en-US" smtClean="0"/>
              <a:t>10/17/2022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4791E5-4391-40BF-B37E-15AFF423BB17}" type="slidenum">
              <a:rPr lang="en-US" smtClean="0"/>
              <a:t>‹#›</a:t>
            </a:fld>
            <a:endParaRPr lang="en-US"/>
          </a:p>
        </p:txBody>
      </p:sp>
    </p:spTree>
    <p:extLst>
      <p:ext uri="{BB962C8B-B14F-4D97-AF65-F5344CB8AC3E}">
        <p14:creationId xmlns:p14="http://schemas.microsoft.com/office/powerpoint/2010/main" val="2890185553"/>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6C5EA3-2E40-44D6-A1DD-58CD39F3EB84}" type="datetimeFigureOut">
              <a:rPr lang="en-US" smtClean="0"/>
              <a:t>10/17/2022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4791E5-4391-40BF-B37E-15AFF423BB17}" type="slidenum">
              <a:rPr lang="en-US" smtClean="0"/>
              <a:t>‹#›</a:t>
            </a:fld>
            <a:endParaRPr lang="en-US"/>
          </a:p>
        </p:txBody>
      </p:sp>
    </p:spTree>
    <p:extLst>
      <p:ext uri="{BB962C8B-B14F-4D97-AF65-F5344CB8AC3E}">
        <p14:creationId xmlns:p14="http://schemas.microsoft.com/office/powerpoint/2010/main" val="2823030203"/>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6C5EA3-2E40-44D6-A1DD-58CD39F3EB84}" type="datetimeFigureOut">
              <a:rPr lang="en-US" smtClean="0"/>
              <a:t>10/17/2022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4791E5-4391-40BF-B37E-15AFF423BB17}" type="slidenum">
              <a:rPr lang="en-US" smtClean="0"/>
              <a:t>‹#›</a:t>
            </a:fld>
            <a:endParaRPr lang="en-US"/>
          </a:p>
        </p:txBody>
      </p:sp>
    </p:spTree>
    <p:extLst>
      <p:ext uri="{BB962C8B-B14F-4D97-AF65-F5344CB8AC3E}">
        <p14:creationId xmlns:p14="http://schemas.microsoft.com/office/powerpoint/2010/main" val="1247442467"/>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6C5EA3-2E40-44D6-A1DD-58CD39F3EB84}" type="datetimeFigureOut">
              <a:rPr lang="en-US" smtClean="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4791E5-4391-40BF-B37E-15AFF423BB17}" type="slidenum">
              <a:rPr lang="en-US" smtClean="0"/>
              <a:t>‹#›</a:t>
            </a:fld>
            <a:endParaRPr lang="en-US"/>
          </a:p>
        </p:txBody>
      </p:sp>
    </p:spTree>
    <p:extLst>
      <p:ext uri="{BB962C8B-B14F-4D97-AF65-F5344CB8AC3E}">
        <p14:creationId xmlns:p14="http://schemas.microsoft.com/office/powerpoint/2010/main" val="278160330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6C5EA3-2E40-44D6-A1DD-58CD39F3EB84}" type="datetimeFigureOut">
              <a:rPr lang="en-US" smtClean="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4791E5-4391-40BF-B37E-15AFF423BB17}" type="slidenum">
              <a:rPr lang="en-US" smtClean="0"/>
              <a:t>‹#›</a:t>
            </a:fld>
            <a:endParaRPr lang="en-US"/>
          </a:p>
        </p:txBody>
      </p:sp>
    </p:spTree>
    <p:extLst>
      <p:ext uri="{BB962C8B-B14F-4D97-AF65-F5344CB8AC3E}">
        <p14:creationId xmlns:p14="http://schemas.microsoft.com/office/powerpoint/2010/main" val="230372251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6C5EA3-2E40-44D6-A1DD-58CD39F3EB84}" type="datetimeFigureOut">
              <a:rPr lang="en-US" smtClean="0"/>
              <a:t>10/17/2022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4791E5-4391-40BF-B37E-15AFF423BB17}" type="slidenum">
              <a:rPr lang="en-US" smtClean="0"/>
              <a:t>‹#›</a:t>
            </a:fld>
            <a:endParaRPr lang="en-US"/>
          </a:p>
        </p:txBody>
      </p:sp>
    </p:spTree>
    <p:extLst>
      <p:ext uri="{BB962C8B-B14F-4D97-AF65-F5344CB8AC3E}">
        <p14:creationId xmlns:p14="http://schemas.microsoft.com/office/powerpoint/2010/main" val="3396313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8800" y="76200"/>
            <a:ext cx="5638800" cy="707886"/>
          </a:xfrm>
          <a:prstGeom prst="rect">
            <a:avLst/>
          </a:prstGeom>
        </p:spPr>
        <p:txBody>
          <a:bodyPr wrap="square">
            <a:spAutoFit/>
          </a:bodyPr>
          <a:lstStyle/>
          <a:p>
            <a:pPr lvl="0" algn="ctr"/>
            <a:r>
              <a:rPr lang="en-US" sz="2000" b="1" dirty="0">
                <a:solidFill>
                  <a:srgbClr val="FF0000"/>
                </a:solidFill>
                <a:latin typeface="Times New Roman" pitchFamily="18" charset="0"/>
                <a:cs typeface="Times New Roman" pitchFamily="18" charset="0"/>
              </a:rPr>
              <a:t>ỦY BAN NHÂN DÂN QUẬN LONG BIÊN</a:t>
            </a:r>
          </a:p>
          <a:p>
            <a:pPr lvl="0" algn="ctr"/>
            <a:r>
              <a:rPr lang="en-US" sz="2000" b="1" dirty="0">
                <a:solidFill>
                  <a:srgbClr val="FF0000"/>
                </a:solidFill>
                <a:latin typeface="Times New Roman" pitchFamily="18" charset="0"/>
                <a:cs typeface="Times New Roman" pitchFamily="18" charset="0"/>
              </a:rPr>
              <a:t>TRƯỜNG MẦM NON HOA HƯỚNG DƯƠNG</a:t>
            </a:r>
            <a:endParaRPr lang="en-US" sz="2000" b="1" dirty="0">
              <a:solidFill>
                <a:srgbClr val="FF0000"/>
              </a:solidFill>
              <a:latin typeface="Times New Roman" pitchFamily="18" charset="0"/>
              <a:cs typeface="Times New Roman" pitchFamily="18" charset="0"/>
            </a:endParaRPr>
          </a:p>
        </p:txBody>
      </p:sp>
      <p:sp>
        <p:nvSpPr>
          <p:cNvPr id="7" name="Rectangle 6"/>
          <p:cNvSpPr/>
          <p:nvPr/>
        </p:nvSpPr>
        <p:spPr>
          <a:xfrm>
            <a:off x="762000" y="2667000"/>
            <a:ext cx="7543800" cy="1815882"/>
          </a:xfrm>
          <a:prstGeom prst="rect">
            <a:avLst/>
          </a:prstGeom>
        </p:spPr>
        <p:txBody>
          <a:bodyPr wrap="square">
            <a:spAutoFit/>
          </a:bodyPr>
          <a:lstStyle/>
          <a:p>
            <a:pPr lvl="0" algn="ctr"/>
            <a:r>
              <a:rPr lang="en-US" sz="3600" b="1" dirty="0">
                <a:solidFill>
                  <a:srgbClr val="FF0000"/>
                </a:solidFill>
                <a:latin typeface="Times New Roman" pitchFamily="18" charset="0"/>
                <a:cs typeface="Times New Roman" pitchFamily="18" charset="0"/>
              </a:rPr>
              <a:t>BÀI THUYẾT TRÌNH</a:t>
            </a:r>
          </a:p>
          <a:p>
            <a:pPr lvl="0" algn="ctr"/>
            <a:endParaRPr lang="en-US" sz="2400" b="1" i="1" dirty="0">
              <a:solidFill>
                <a:srgbClr val="F79646"/>
              </a:solidFill>
            </a:endParaRPr>
          </a:p>
          <a:p>
            <a:pPr lvl="0" algn="ctr"/>
            <a:r>
              <a:rPr lang="en-US" sz="2600" b="1" i="1" dirty="0">
                <a:solidFill>
                  <a:srgbClr val="002060"/>
                </a:solidFill>
                <a:latin typeface="Times New Roman" pitchFamily="18" charset="0"/>
                <a:cs typeface="Times New Roman" pitchFamily="18" charset="0"/>
              </a:rPr>
              <a:t>“</a:t>
            </a:r>
            <a:r>
              <a:rPr lang="en-US" sz="2600" b="1" i="1" dirty="0" err="1">
                <a:solidFill>
                  <a:prstClr val="black"/>
                </a:solidFill>
                <a:latin typeface="Times New Roman" pitchFamily="18" charset="0"/>
                <a:cs typeface="Times New Roman" pitchFamily="18" charset="0"/>
              </a:rPr>
              <a:t>Một</a:t>
            </a:r>
            <a:r>
              <a:rPr lang="en-US" sz="2600" b="1" i="1" dirty="0">
                <a:solidFill>
                  <a:prstClr val="black"/>
                </a:solidFill>
                <a:latin typeface="Times New Roman" pitchFamily="18" charset="0"/>
                <a:cs typeface="Times New Roman" pitchFamily="18" charset="0"/>
              </a:rPr>
              <a:t> </a:t>
            </a:r>
            <a:r>
              <a:rPr lang="en-US" sz="2600" b="1" i="1" dirty="0" err="1">
                <a:solidFill>
                  <a:prstClr val="black"/>
                </a:solidFill>
                <a:latin typeface="Times New Roman" pitchFamily="18" charset="0"/>
                <a:cs typeface="Times New Roman" pitchFamily="18" charset="0"/>
              </a:rPr>
              <a:t>số</a:t>
            </a:r>
            <a:r>
              <a:rPr lang="en-US" sz="2600" b="1" i="1" dirty="0">
                <a:solidFill>
                  <a:prstClr val="black"/>
                </a:solidFill>
                <a:latin typeface="Times New Roman" pitchFamily="18" charset="0"/>
                <a:cs typeface="Times New Roman" pitchFamily="18" charset="0"/>
              </a:rPr>
              <a:t> </a:t>
            </a:r>
            <a:r>
              <a:rPr lang="en-US" sz="2600" b="1" i="1" dirty="0" err="1">
                <a:solidFill>
                  <a:prstClr val="black"/>
                </a:solidFill>
                <a:latin typeface="Times New Roman" pitchFamily="18" charset="0"/>
                <a:cs typeface="Times New Roman" pitchFamily="18" charset="0"/>
              </a:rPr>
              <a:t>biện</a:t>
            </a:r>
            <a:r>
              <a:rPr lang="en-US" sz="2600" b="1" i="1" dirty="0">
                <a:solidFill>
                  <a:prstClr val="black"/>
                </a:solidFill>
                <a:latin typeface="Times New Roman" pitchFamily="18" charset="0"/>
                <a:cs typeface="Times New Roman" pitchFamily="18" charset="0"/>
              </a:rPr>
              <a:t> </a:t>
            </a:r>
            <a:r>
              <a:rPr lang="en-US" sz="2600" b="1" i="1" dirty="0" err="1">
                <a:solidFill>
                  <a:prstClr val="black"/>
                </a:solidFill>
                <a:latin typeface="Times New Roman" pitchFamily="18" charset="0"/>
                <a:cs typeface="Times New Roman" pitchFamily="18" charset="0"/>
              </a:rPr>
              <a:t>pháp</a:t>
            </a:r>
            <a:r>
              <a:rPr lang="en-US" sz="2600" b="1" i="1" dirty="0">
                <a:solidFill>
                  <a:prstClr val="black"/>
                </a:solidFill>
                <a:latin typeface="Times New Roman" pitchFamily="18" charset="0"/>
                <a:cs typeface="Times New Roman" pitchFamily="18" charset="0"/>
              </a:rPr>
              <a:t> </a:t>
            </a:r>
            <a:r>
              <a:rPr lang="en-US" sz="2600" b="1" i="1" dirty="0" err="1">
                <a:solidFill>
                  <a:prstClr val="black"/>
                </a:solidFill>
                <a:latin typeface="Times New Roman" pitchFamily="18" charset="0"/>
                <a:cs typeface="Times New Roman" pitchFamily="18" charset="0"/>
              </a:rPr>
              <a:t>gây</a:t>
            </a:r>
            <a:r>
              <a:rPr lang="en-US" sz="2600" b="1" i="1" dirty="0">
                <a:solidFill>
                  <a:prstClr val="black"/>
                </a:solidFill>
                <a:latin typeface="Times New Roman" pitchFamily="18" charset="0"/>
                <a:cs typeface="Times New Roman" pitchFamily="18" charset="0"/>
              </a:rPr>
              <a:t> </a:t>
            </a:r>
            <a:r>
              <a:rPr lang="en-US" sz="2600" b="1" i="1" dirty="0" err="1">
                <a:solidFill>
                  <a:prstClr val="black"/>
                </a:solidFill>
                <a:latin typeface="Times New Roman" pitchFamily="18" charset="0"/>
                <a:cs typeface="Times New Roman" pitchFamily="18" charset="0"/>
              </a:rPr>
              <a:t>hứng</a:t>
            </a:r>
            <a:r>
              <a:rPr lang="en-US" sz="2600" b="1" i="1" dirty="0">
                <a:solidFill>
                  <a:prstClr val="black"/>
                </a:solidFill>
                <a:latin typeface="Times New Roman" pitchFamily="18" charset="0"/>
                <a:cs typeface="Times New Roman" pitchFamily="18" charset="0"/>
              </a:rPr>
              <a:t> </a:t>
            </a:r>
            <a:r>
              <a:rPr lang="en-US" sz="2600" b="1" i="1" dirty="0" err="1">
                <a:solidFill>
                  <a:prstClr val="black"/>
                </a:solidFill>
                <a:latin typeface="Times New Roman" pitchFamily="18" charset="0"/>
                <a:cs typeface="Times New Roman" pitchFamily="18" charset="0"/>
              </a:rPr>
              <a:t>thú</a:t>
            </a:r>
            <a:r>
              <a:rPr lang="en-US" sz="2600" b="1" i="1" dirty="0">
                <a:solidFill>
                  <a:prstClr val="black"/>
                </a:solidFill>
                <a:latin typeface="Times New Roman" pitchFamily="18" charset="0"/>
                <a:cs typeface="Times New Roman" pitchFamily="18" charset="0"/>
              </a:rPr>
              <a:t> </a:t>
            </a:r>
            <a:r>
              <a:rPr lang="en-US" sz="2600" b="1" i="1" dirty="0" err="1">
                <a:solidFill>
                  <a:prstClr val="black"/>
                </a:solidFill>
                <a:latin typeface="Times New Roman" pitchFamily="18" charset="0"/>
                <a:cs typeface="Times New Roman" pitchFamily="18" charset="0"/>
              </a:rPr>
              <a:t>cho</a:t>
            </a:r>
            <a:r>
              <a:rPr lang="en-US" sz="2600" b="1" i="1" dirty="0">
                <a:solidFill>
                  <a:prstClr val="black"/>
                </a:solidFill>
                <a:latin typeface="Times New Roman" pitchFamily="18" charset="0"/>
                <a:cs typeface="Times New Roman" pitchFamily="18" charset="0"/>
              </a:rPr>
              <a:t> </a:t>
            </a:r>
            <a:r>
              <a:rPr lang="en-US" sz="2600" b="1" i="1" dirty="0" err="1">
                <a:solidFill>
                  <a:prstClr val="black"/>
                </a:solidFill>
                <a:latin typeface="Times New Roman" pitchFamily="18" charset="0"/>
                <a:cs typeface="Times New Roman" pitchFamily="18" charset="0"/>
              </a:rPr>
              <a:t>trẻ</a:t>
            </a:r>
            <a:r>
              <a:rPr lang="en-US" sz="2600" b="1" i="1" dirty="0">
                <a:solidFill>
                  <a:prstClr val="black"/>
                </a:solidFill>
                <a:latin typeface="Times New Roman" pitchFamily="18" charset="0"/>
                <a:cs typeface="Times New Roman" pitchFamily="18" charset="0"/>
              </a:rPr>
              <a:t> </a:t>
            </a:r>
            <a:r>
              <a:rPr lang="en-US" sz="2600" b="1" i="1" dirty="0" err="1">
                <a:solidFill>
                  <a:prstClr val="black"/>
                </a:solidFill>
                <a:latin typeface="Times New Roman" pitchFamily="18" charset="0"/>
                <a:cs typeface="Times New Roman" pitchFamily="18" charset="0"/>
              </a:rPr>
              <a:t>thông</a:t>
            </a:r>
            <a:r>
              <a:rPr lang="en-US" sz="2600" b="1" i="1" dirty="0">
                <a:solidFill>
                  <a:prstClr val="black"/>
                </a:solidFill>
                <a:latin typeface="Times New Roman" pitchFamily="18" charset="0"/>
                <a:cs typeface="Times New Roman" pitchFamily="18" charset="0"/>
              </a:rPr>
              <a:t> qua </a:t>
            </a:r>
            <a:r>
              <a:rPr lang="en-US" sz="2600" b="1" i="1" dirty="0" err="1">
                <a:solidFill>
                  <a:prstClr val="black"/>
                </a:solidFill>
                <a:latin typeface="Times New Roman" pitchFamily="18" charset="0"/>
                <a:cs typeface="Times New Roman" pitchFamily="18" charset="0"/>
              </a:rPr>
              <a:t>các</a:t>
            </a:r>
            <a:r>
              <a:rPr lang="en-US" sz="2600" b="1" i="1" dirty="0">
                <a:solidFill>
                  <a:prstClr val="black"/>
                </a:solidFill>
                <a:latin typeface="Times New Roman" pitchFamily="18" charset="0"/>
                <a:cs typeface="Times New Roman" pitchFamily="18" charset="0"/>
              </a:rPr>
              <a:t> </a:t>
            </a:r>
            <a:r>
              <a:rPr lang="en-US" sz="2600" b="1" i="1" dirty="0" err="1">
                <a:solidFill>
                  <a:prstClr val="black"/>
                </a:solidFill>
                <a:latin typeface="Times New Roman" pitchFamily="18" charset="0"/>
                <a:cs typeface="Times New Roman" pitchFamily="18" charset="0"/>
              </a:rPr>
              <a:t>hoạt</a:t>
            </a:r>
            <a:r>
              <a:rPr lang="en-US" sz="2600" b="1" i="1" dirty="0">
                <a:solidFill>
                  <a:prstClr val="black"/>
                </a:solidFill>
                <a:latin typeface="Times New Roman" pitchFamily="18" charset="0"/>
                <a:cs typeface="Times New Roman" pitchFamily="18" charset="0"/>
              </a:rPr>
              <a:t> </a:t>
            </a:r>
            <a:r>
              <a:rPr lang="en-US" sz="2600" b="1" i="1" dirty="0" err="1">
                <a:solidFill>
                  <a:prstClr val="black"/>
                </a:solidFill>
                <a:latin typeface="Times New Roman" pitchFamily="18" charset="0"/>
                <a:cs typeface="Times New Roman" pitchFamily="18" charset="0"/>
              </a:rPr>
              <a:t>động</a:t>
            </a:r>
            <a:r>
              <a:rPr lang="en-US" sz="2600" b="1" i="1" dirty="0">
                <a:solidFill>
                  <a:prstClr val="black"/>
                </a:solidFill>
                <a:latin typeface="Times New Roman" pitchFamily="18" charset="0"/>
                <a:cs typeface="Times New Roman" pitchFamily="18" charset="0"/>
              </a:rPr>
              <a:t> </a:t>
            </a:r>
            <a:r>
              <a:rPr lang="en-US" sz="2600" b="1" i="1" dirty="0" err="1">
                <a:solidFill>
                  <a:prstClr val="black"/>
                </a:solidFill>
                <a:latin typeface="Times New Roman" pitchFamily="18" charset="0"/>
                <a:cs typeface="Times New Roman" pitchFamily="18" charset="0"/>
              </a:rPr>
              <a:t>chơi</a:t>
            </a:r>
            <a:r>
              <a:rPr lang="en-US" sz="2600" b="1" i="1" dirty="0">
                <a:solidFill>
                  <a:prstClr val="black"/>
                </a:solidFill>
                <a:latin typeface="Times New Roman" pitchFamily="18" charset="0"/>
                <a:cs typeface="Times New Roman" pitchFamily="18" charset="0"/>
              </a:rPr>
              <a:t> </a:t>
            </a:r>
            <a:r>
              <a:rPr lang="en-US" sz="2600" b="1" i="1" dirty="0" err="1">
                <a:solidFill>
                  <a:prstClr val="black"/>
                </a:solidFill>
                <a:latin typeface="Times New Roman" pitchFamily="18" charset="0"/>
                <a:cs typeface="Times New Roman" pitchFamily="18" charset="0"/>
              </a:rPr>
              <a:t>tập</a:t>
            </a:r>
            <a:r>
              <a:rPr lang="en-US" sz="2600" b="1" i="1" dirty="0">
                <a:solidFill>
                  <a:prstClr val="black"/>
                </a:solidFill>
                <a:latin typeface="Times New Roman" pitchFamily="18" charset="0"/>
                <a:cs typeface="Times New Roman" pitchFamily="18" charset="0"/>
              </a:rPr>
              <a:t>”</a:t>
            </a:r>
            <a:r>
              <a:rPr lang="en-US" sz="2600" i="1" dirty="0">
                <a:solidFill>
                  <a:prstClr val="black"/>
                </a:solidFill>
                <a:latin typeface="Times New Roman" pitchFamily="18" charset="0"/>
                <a:cs typeface="Times New Roman" pitchFamily="18" charset="0"/>
              </a:rPr>
              <a:t>.</a:t>
            </a:r>
            <a:endParaRPr lang="en-US" sz="2600" dirty="0">
              <a:solidFill>
                <a:prstClr val="black"/>
              </a:solidFill>
              <a:latin typeface="Times New Roman" pitchFamily="18" charset="0"/>
              <a:cs typeface="Times New Roman" pitchFamily="18" charset="0"/>
            </a:endParaRPr>
          </a:p>
        </p:txBody>
      </p:sp>
      <p:sp>
        <p:nvSpPr>
          <p:cNvPr id="8" name="TextBox 7"/>
          <p:cNvSpPr txBox="1"/>
          <p:nvPr/>
        </p:nvSpPr>
        <p:spPr>
          <a:xfrm>
            <a:off x="1943100" y="4888975"/>
            <a:ext cx="5410200" cy="461665"/>
          </a:xfrm>
          <a:prstGeom prst="rect">
            <a:avLst/>
          </a:prstGeom>
          <a:noFill/>
        </p:spPr>
        <p:txBody>
          <a:bodyPr wrap="square" rtlCol="0">
            <a:spAutoFit/>
          </a:bodyPr>
          <a:lstStyle/>
          <a:p>
            <a:pPr algn="ct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Giáo</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viên</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trình</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bày</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Nguyễn</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Thị</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Hậu</a:t>
            </a:r>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4466" y="896109"/>
            <a:ext cx="1658868" cy="1658868"/>
          </a:xfrm>
          <a:prstGeom prst="rect">
            <a:avLst/>
          </a:prstGeom>
        </p:spPr>
      </p:pic>
    </p:spTree>
    <p:extLst>
      <p:ext uri="{BB962C8B-B14F-4D97-AF65-F5344CB8AC3E}">
        <p14:creationId xmlns:p14="http://schemas.microsoft.com/office/powerpoint/2010/main" val="1461737773"/>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66998867"/>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145785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4" name="TextBox 3"/>
          <p:cNvSpPr txBox="1"/>
          <p:nvPr/>
        </p:nvSpPr>
        <p:spPr>
          <a:xfrm>
            <a:off x="838200" y="1219200"/>
            <a:ext cx="3048000" cy="4114800"/>
          </a:xfrm>
          <a:prstGeom prst="rect">
            <a:avLst/>
          </a:prstGeom>
          <a:noFill/>
        </p:spPr>
        <p:txBody>
          <a:bodyPr wrap="square" rtlCol="0">
            <a:spAutoFit/>
          </a:bodyPr>
          <a:lstStyle/>
          <a:p>
            <a:endParaRPr lang="en-US"/>
          </a:p>
        </p:txBody>
      </p:sp>
      <p:sp>
        <p:nvSpPr>
          <p:cNvPr id="2" name="Rectangle 1"/>
          <p:cNvSpPr/>
          <p:nvPr/>
        </p:nvSpPr>
        <p:spPr>
          <a:xfrm>
            <a:off x="2362200" y="1219200"/>
            <a:ext cx="4533900" cy="2554545"/>
          </a:xfrm>
          <a:prstGeom prst="rect">
            <a:avLst/>
          </a:prstGeom>
        </p:spPr>
        <p:txBody>
          <a:bodyPr wrap="square">
            <a:spAutoFit/>
          </a:bodyPr>
          <a:lstStyle/>
          <a:p>
            <a:r>
              <a:rPr lang="pt-BR" sz="3200" b="1" dirty="0">
                <a:latin typeface="Times New Roman" pitchFamily="18" charset="0"/>
                <a:cs typeface="Times New Roman" pitchFamily="18" charset="0"/>
              </a:rPr>
              <a:t>Biện pháp </a:t>
            </a:r>
            <a:r>
              <a:rPr lang="pt-BR" sz="3200" b="1" dirty="0" smtClean="0">
                <a:latin typeface="Times New Roman" pitchFamily="18" charset="0"/>
                <a:cs typeface="Times New Roman" pitchFamily="18" charset="0"/>
              </a:rPr>
              <a:t>2 </a:t>
            </a:r>
            <a:r>
              <a:rPr lang="pt-BR" sz="3200" b="1" dirty="0">
                <a:latin typeface="Times New Roman" pitchFamily="18" charset="0"/>
                <a:cs typeface="Times New Roman" pitchFamily="18" charset="0"/>
              </a:rPr>
              <a:t>“ Gây hứng thú cho  trẻ thông qua đồ dùng, đồ chơi, vật </a:t>
            </a:r>
            <a:r>
              <a:rPr lang="pt-BR" sz="3200" b="1" dirty="0" smtClean="0">
                <a:latin typeface="Times New Roman" pitchFamily="18" charset="0"/>
                <a:cs typeface="Times New Roman" pitchFamily="18" charset="0"/>
              </a:rPr>
              <a:t>thật và qua ứng dụng công nghệ thông tin”</a:t>
            </a:r>
            <a:endParaRPr lang="vi-VN" sz="3200" dirty="0">
              <a:latin typeface="Times New Roman" pitchFamily="18" charset="0"/>
              <a:cs typeface="Times New Roman" pitchFamily="18" charset="0"/>
            </a:endParaRPr>
          </a:p>
        </p:txBody>
      </p:sp>
    </p:spTree>
    <p:extLst>
      <p:ext uri="{BB962C8B-B14F-4D97-AF65-F5344CB8AC3E}">
        <p14:creationId xmlns:p14="http://schemas.microsoft.com/office/powerpoint/2010/main" val="2559700314"/>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418AAEA-2A71-4E3F-996A-7CB72B31163E}"/>
              </a:ext>
            </a:extLst>
          </p:cNvPr>
          <p:cNvSpPr txBox="1"/>
          <p:nvPr/>
        </p:nvSpPr>
        <p:spPr>
          <a:xfrm>
            <a:off x="228600" y="1676400"/>
            <a:ext cx="8534400" cy="3268652"/>
          </a:xfrm>
          <a:prstGeom prst="rect">
            <a:avLst/>
          </a:prstGeom>
          <a:noFill/>
        </p:spPr>
        <p:txBody>
          <a:bodyPr wrap="square">
            <a:spAutoFit/>
          </a:bodyPr>
          <a:lstStyle/>
          <a:p>
            <a:pPr algn="just">
              <a:lnSpc>
                <a:spcPct val="150000"/>
              </a:lnSpc>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24- 36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tuổi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duy</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trực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hạn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dung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gây</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hứng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thú</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ngay</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ban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gn="just">
              <a:lnSpc>
                <a:spcPct val="150000"/>
              </a:lnSpc>
              <a:spcBef>
                <a:spcPts val="0"/>
              </a:spcBef>
              <a:spcAft>
                <a:spcPts val="0"/>
              </a:spcAft>
            </a:pPr>
            <a:r>
              <a:rPr lang="en-US" sz="20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0" dirty="0" err="1">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0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0"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0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0" dirty="0" err="1">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0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0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0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0"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0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0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0" dirty="0" err="1">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20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0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0" dirty="0" err="1">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000" spc="-2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000" spc="-2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0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0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0" dirty="0" err="1">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0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0" dirty="0" err="1">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20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0" dirty="0" err="1">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0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0"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0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0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0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0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0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0" dirty="0" err="1">
                <a:effectLst/>
                <a:latin typeface="Times New Roman" panose="02020603050405020304" pitchFamily="18" charset="0"/>
                <a:ea typeface="Times New Roman" panose="02020603050405020304" pitchFamily="18" charset="0"/>
                <a:cs typeface="Times New Roman" panose="02020603050405020304" pitchFamily="18" charset="0"/>
              </a:rPr>
              <a:t>gây</a:t>
            </a:r>
            <a:r>
              <a:rPr lang="en-US" sz="20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0" dirty="0" err="1">
                <a:effectLst/>
                <a:latin typeface="Times New Roman" panose="02020603050405020304" pitchFamily="18" charset="0"/>
                <a:ea typeface="Times New Roman" panose="02020603050405020304" pitchFamily="18" charset="0"/>
                <a:cs typeface="Times New Roman" panose="02020603050405020304" pitchFamily="18" charset="0"/>
              </a:rPr>
              <a:t>hứng</a:t>
            </a:r>
            <a:r>
              <a:rPr lang="en-US" sz="20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0" dirty="0" err="1">
                <a:effectLst/>
                <a:latin typeface="Times New Roman" panose="02020603050405020304" pitchFamily="18" charset="0"/>
                <a:ea typeface="Times New Roman" panose="02020603050405020304" pitchFamily="18" charset="0"/>
                <a:cs typeface="Times New Roman" panose="02020603050405020304" pitchFamily="18" charset="0"/>
              </a:rPr>
              <a:t>thú</a:t>
            </a:r>
            <a:r>
              <a:rPr lang="en-US" sz="20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0" dirty="0" err="1">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000" spc="-2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805897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1999" y="2667000"/>
            <a:ext cx="184731" cy="369332"/>
          </a:xfrm>
          <a:prstGeom prst="rect">
            <a:avLst/>
          </a:prstGeom>
          <a:noFill/>
        </p:spPr>
        <p:txBody>
          <a:bodyPr wrap="none" rtlCol="0">
            <a:spAutoFit/>
          </a:bodyPr>
          <a:lstStyle/>
          <a:p>
            <a:endParaRPr lang="en-US"/>
          </a:p>
        </p:txBody>
      </p:sp>
      <p:sp>
        <p:nvSpPr>
          <p:cNvPr id="6" name="Rectangle 5"/>
          <p:cNvSpPr/>
          <p:nvPr/>
        </p:nvSpPr>
        <p:spPr>
          <a:xfrm>
            <a:off x="32330" y="5791201"/>
            <a:ext cx="9144000" cy="1023192"/>
          </a:xfrm>
          <a:prstGeom prst="rect">
            <a:avLst/>
          </a:prstGeom>
        </p:spPr>
        <p:txBody>
          <a:bodyPr wrap="square">
            <a:spAutoFit/>
          </a:bodyPr>
          <a:lstStyle/>
          <a:p>
            <a:r>
              <a:rPr lang="pt-BR" sz="2000" dirty="0">
                <a:latin typeface="Times New Roman" pitchFamily="18" charset="0"/>
                <a:cs typeface="Times New Roman" pitchFamily="18" charset="0"/>
              </a:rPr>
              <a:t>- Trong hoạt động Văn học . Tôi dùng bìa cứng, giấy màu, xốp, Dạ màu, vải, len, các hột hạt tạo thành những nhân vật rối que, rối tay để làm đồ dùng trực quan gây hứng thú cho trẻ.</a:t>
            </a:r>
            <a:endParaRPr lang="vi-VN" sz="2000" dirty="0">
              <a:latin typeface="Times New Roman" pitchFamily="18" charset="0"/>
              <a:cs typeface="Times New Roman" pitchFamily="18" charset="0"/>
            </a:endParaRPr>
          </a:p>
        </p:txBody>
      </p:sp>
      <p:pic>
        <p:nvPicPr>
          <p:cNvPr id="4" name="Picture 3" descr="A picture containing table, sitting, small, bird&#10;&#10;Description automatically generated">
            <a:extLst>
              <a:ext uri="{FF2B5EF4-FFF2-40B4-BE49-F238E27FC236}">
                <a16:creationId xmlns:a16="http://schemas.microsoft.com/office/drawing/2014/main" id="{EAB824E2-BC99-4121-8A7B-7788E3383D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679281"/>
          </a:xfrm>
          <a:prstGeom prst="rect">
            <a:avLst/>
          </a:prstGeom>
        </p:spPr>
      </p:pic>
    </p:spTree>
    <p:extLst>
      <p:ext uri="{BB962C8B-B14F-4D97-AF65-F5344CB8AC3E}">
        <p14:creationId xmlns:p14="http://schemas.microsoft.com/office/powerpoint/2010/main" val="3191791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ảnh học pp\roi-tay-ke-chuyen-con-khong-vang-lo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152400"/>
            <a:ext cx="9144000" cy="5334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700" y="5410200"/>
            <a:ext cx="9144000" cy="1323439"/>
          </a:xfrm>
          <a:prstGeom prst="rect">
            <a:avLst/>
          </a:prstGeom>
        </p:spPr>
        <p:txBody>
          <a:bodyPr wrap="square">
            <a:spAutoFit/>
          </a:bodyPr>
          <a:lstStyle/>
          <a:p>
            <a:r>
              <a:rPr lang="pt-BR" sz="2000" dirty="0">
                <a:latin typeface="Times New Roman" pitchFamily="18" charset="0"/>
                <a:cs typeface="Times New Roman" pitchFamily="18" charset="0"/>
              </a:rPr>
              <a:t>Chẳng hạn với câu chuyện “ Thỏ con không vâng lời” tôi dùng  Dạ màu, vẽ, cắt, tạo nên những con  dối dẹt, dối tay các nhân vật này có thể cử động được  với những con dối này tôi  cho trẻ đoán tên nhân vật trong câu chuyện cô sắp kể, từ đó trẻ sẽ hứng thú  lắng nghe câu chuyện.</a:t>
            </a:r>
            <a:endParaRPr lang="vi-VN" sz="2000" dirty="0">
              <a:latin typeface="Times New Roman" pitchFamily="18" charset="0"/>
              <a:cs typeface="Times New Roman" pitchFamily="18" charset="0"/>
            </a:endParaRPr>
          </a:p>
        </p:txBody>
      </p:sp>
    </p:spTree>
    <p:extLst>
      <p:ext uri="{BB962C8B-B14F-4D97-AF65-F5344CB8AC3E}">
        <p14:creationId xmlns:p14="http://schemas.microsoft.com/office/powerpoint/2010/main" val="26354313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arn(inVertic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033814"/>
            <a:ext cx="9144000" cy="1883657"/>
          </a:xfrm>
          <a:prstGeom prst="rect">
            <a:avLst/>
          </a:prstGeom>
        </p:spPr>
        <p:txBody>
          <a:bodyPr wrap="square">
            <a:spAutoFit/>
          </a:bodyPr>
          <a:lstStyle/>
          <a:p>
            <a:pPr algn="just">
              <a:lnSpc>
                <a:spcPct val="150000"/>
              </a:lnSpc>
              <a:spcBef>
                <a:spcPts val="600"/>
              </a:spcBef>
              <a:spcAft>
                <a:spcPts val="600"/>
              </a:spcAft>
            </a:pPr>
            <a:r>
              <a:rPr lang="pt-BR" sz="2000" spc="-30" dirty="0">
                <a:latin typeface="Times New Roman"/>
                <a:ea typeface="Times New Roman"/>
              </a:rPr>
              <a:t>Với đề tài  khám phá </a:t>
            </a:r>
            <a:r>
              <a:rPr lang="vi-VN" sz="2000" spc="-30" dirty="0">
                <a:latin typeface="Times New Roman"/>
                <a:ea typeface="Times New Roman"/>
              </a:rPr>
              <a:t>“</a:t>
            </a:r>
            <a:r>
              <a:rPr lang="pt-BR" sz="2000" spc="-30" dirty="0">
                <a:latin typeface="Times New Roman"/>
                <a:ea typeface="Times New Roman"/>
              </a:rPr>
              <a:t>Đôi bàn tay kỳ diệu</a:t>
            </a:r>
            <a:r>
              <a:rPr lang="vi-VN" sz="2000" spc="-30" dirty="0">
                <a:latin typeface="Times New Roman"/>
                <a:ea typeface="Times New Roman"/>
              </a:rPr>
              <a:t>”</a:t>
            </a:r>
            <a:r>
              <a:rPr lang="pt-BR" sz="2000" spc="-30" dirty="0">
                <a:latin typeface="Times New Roman"/>
                <a:ea typeface="Times New Roman"/>
              </a:rPr>
              <a:t> tôi tặng trẻ một giỏ quà có rất nhiều loại quả và cho trẻ chọn  một quả mà mình yêu thích  sau đó hỏi trẻ con thấy quả này như thế nào ?  Như vậy qua đôi bàn tay trẻ có thể cảm nhận  được quả đó mềm, rắn, nhẵn nhụi hay sần sùi . Trẻ cảm nhận được bằng tai nghe mắt thấy, tay sờ thấy nên rất thích </a:t>
            </a:r>
            <a:endParaRPr lang="vi-VN" sz="2000" dirty="0">
              <a:effectLst/>
              <a:latin typeface="Times New Roman"/>
              <a:ea typeface="Times New Roman"/>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81600"/>
          </a:xfrm>
          <a:prstGeom prst="rect">
            <a:avLst/>
          </a:prstGeom>
        </p:spPr>
      </p:pic>
    </p:spTree>
    <p:extLst>
      <p:ext uri="{BB962C8B-B14F-4D97-AF65-F5344CB8AC3E}">
        <p14:creationId xmlns:p14="http://schemas.microsoft.com/office/powerpoint/2010/main" val="11126658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All user XP3- 2015\Desktop\ẢNH\C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3106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5846463"/>
            <a:ext cx="9144000" cy="1015663"/>
          </a:xfrm>
          <a:prstGeom prst="rect">
            <a:avLst/>
          </a:prstGeom>
        </p:spPr>
        <p:txBody>
          <a:bodyPr wrap="square">
            <a:spAutoFit/>
          </a:bodyPr>
          <a:lstStyle/>
          <a:p>
            <a:r>
              <a:rPr lang="pt-BR" sz="2000" dirty="0">
                <a:latin typeface="Times New Roman" pitchFamily="18" charset="0"/>
                <a:cs typeface="Times New Roman" pitchFamily="18" charset="0"/>
              </a:rPr>
              <a:t>- Hoạt động “Tìm hiểu vật nuôi trong gia đình”</a:t>
            </a:r>
            <a:endParaRPr lang="vi-VN" sz="2000" dirty="0">
              <a:latin typeface="Times New Roman" pitchFamily="18" charset="0"/>
              <a:cs typeface="Times New Roman" pitchFamily="18" charset="0"/>
            </a:endParaRPr>
          </a:p>
          <a:p>
            <a:r>
              <a:rPr lang="pt-BR" sz="2000" dirty="0">
                <a:latin typeface="Times New Roman" pitchFamily="18" charset="0"/>
                <a:cs typeface="Times New Roman" pitchFamily="18" charset="0"/>
              </a:rPr>
              <a:t>Tôi sử dụng tiếng kêu các con vật thật đã được thu sẵn và con vật thật trẻ sẽ đoán tên các con vật, Sau đó tôi cho trẻ quan sát và cùng trò chuyện</a:t>
            </a:r>
            <a:endParaRPr lang="vi-VN" sz="2000" dirty="0">
              <a:latin typeface="Times New Roman" pitchFamily="18" charset="0"/>
              <a:cs typeface="Times New Roman"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84" y="36095"/>
            <a:ext cx="9111916" cy="5741425"/>
          </a:xfrm>
          <a:prstGeom prst="rect">
            <a:avLst/>
          </a:prstGeom>
        </p:spPr>
      </p:pic>
    </p:spTree>
    <p:extLst>
      <p:ext uri="{BB962C8B-B14F-4D97-AF65-F5344CB8AC3E}">
        <p14:creationId xmlns:p14="http://schemas.microsoft.com/office/powerpoint/2010/main" val="9263503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50114"/>
            <a:ext cx="9144000" cy="707886"/>
          </a:xfrm>
          <a:prstGeom prst="rect">
            <a:avLst/>
          </a:prstGeom>
        </p:spPr>
        <p:txBody>
          <a:bodyPr wrap="square">
            <a:spAutoFit/>
          </a:bodyPr>
          <a:lstStyle/>
          <a:p>
            <a:r>
              <a:rPr lang="pt-BR" sz="2000" dirty="0">
                <a:latin typeface="Times New Roman" pitchFamily="18" charset="0"/>
                <a:cs typeface="Times New Roman" pitchFamily="18" charset="0"/>
              </a:rPr>
              <a:t>Trong hoạt động thể dục.  Tôi dùng đồ chơi ghép hình cho trẻ tự xếp thành con đường hẹp để tới trường, trẻ rất thích và hứng thú ngay từ đầu hoạt động</a:t>
            </a:r>
            <a:endParaRPr lang="vi-VN" sz="2000"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582"/>
            <a:ext cx="9144000" cy="605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67727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534561"/>
            <a:ext cx="9144000" cy="1323439"/>
          </a:xfrm>
          <a:prstGeom prst="rect">
            <a:avLst/>
          </a:prstGeom>
        </p:spPr>
        <p:txBody>
          <a:bodyPr wrap="square">
            <a:spAutoFit/>
          </a:bodyPr>
          <a:lstStyle/>
          <a:p>
            <a:r>
              <a:rPr lang="pt-BR" sz="2000" dirty="0">
                <a:latin typeface="Times New Roman" pitchFamily="18" charset="0"/>
                <a:cs typeface="Times New Roman" pitchFamily="18" charset="0"/>
              </a:rPr>
              <a:t>- Trong hoạt động tạo hình: Với đề tài “ Tô màu mũ bạn trai, bạn gái” tôi tặng trẻ một hộp quà bí mật có hai chiếc mũ của bạn trai bạn gái, trẻ được quan sát màu sắc, trò chuyện về cách sử dụng và lợi ích của chiếc mũ, trẻ rất thích và từ đó trẻ sáng tạo hơn trong việc tô màu sản phẩm cho đẹp </a:t>
            </a:r>
            <a:endParaRPr lang="vi-VN" sz="2000" dirty="0">
              <a:latin typeface="Times New Roman" pitchFamily="18" charset="0"/>
              <a:cs typeface="Times New Roman"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410200"/>
          </a:xfrm>
          <a:prstGeom prst="rect">
            <a:avLst/>
          </a:prstGeom>
        </p:spPr>
      </p:pic>
    </p:spTree>
    <p:extLst>
      <p:ext uri="{BB962C8B-B14F-4D97-AF65-F5344CB8AC3E}">
        <p14:creationId xmlns:p14="http://schemas.microsoft.com/office/powerpoint/2010/main" val="29757441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761989" y="1752600"/>
            <a:ext cx="4724400" cy="553998"/>
          </a:xfrm>
          <a:prstGeom prst="rect">
            <a:avLst/>
          </a:prstGeom>
          <a:noFill/>
        </p:spPr>
        <p:txBody>
          <a:bodyPr wrap="square" rtlCol="0">
            <a:spAutoFit/>
          </a:bodyPr>
          <a:lstStyle/>
          <a:p>
            <a:r>
              <a:rPr lang="en-US" sz="3000" b="1" dirty="0">
                <a:solidFill>
                  <a:srgbClr val="FF0000"/>
                </a:solidFill>
                <a:latin typeface="Times New Roman" pitchFamily="18" charset="0"/>
                <a:cs typeface="Times New Roman" pitchFamily="18" charset="0"/>
              </a:rPr>
              <a:t>I. ĐẶT VẤN ĐỀ</a:t>
            </a:r>
          </a:p>
        </p:txBody>
      </p:sp>
      <p:sp>
        <p:nvSpPr>
          <p:cNvPr id="11" name="TextBox 10"/>
          <p:cNvSpPr txBox="1"/>
          <p:nvPr/>
        </p:nvSpPr>
        <p:spPr>
          <a:xfrm>
            <a:off x="2705622" y="2743200"/>
            <a:ext cx="4724400" cy="553998"/>
          </a:xfrm>
          <a:prstGeom prst="rect">
            <a:avLst/>
          </a:prstGeom>
          <a:noFill/>
        </p:spPr>
        <p:txBody>
          <a:bodyPr wrap="square" rtlCol="0">
            <a:spAutoFit/>
          </a:bodyPr>
          <a:lstStyle/>
          <a:p>
            <a:r>
              <a:rPr lang="en-US" sz="3000" b="1" dirty="0">
                <a:solidFill>
                  <a:schemeClr val="tx2"/>
                </a:solidFill>
                <a:latin typeface="Times New Roman" pitchFamily="18" charset="0"/>
                <a:cs typeface="Times New Roman" pitchFamily="18" charset="0"/>
              </a:rPr>
              <a:t>II. GIẢI QUYẾT VẤN ĐỀ</a:t>
            </a:r>
          </a:p>
        </p:txBody>
      </p:sp>
      <p:sp>
        <p:nvSpPr>
          <p:cNvPr id="14" name="TextBox 13"/>
          <p:cNvSpPr txBox="1"/>
          <p:nvPr/>
        </p:nvSpPr>
        <p:spPr>
          <a:xfrm>
            <a:off x="2705622" y="3844064"/>
            <a:ext cx="4038600" cy="553998"/>
          </a:xfrm>
          <a:prstGeom prst="rect">
            <a:avLst/>
          </a:prstGeom>
          <a:noFill/>
        </p:spPr>
        <p:txBody>
          <a:bodyPr wrap="square" rtlCol="0">
            <a:spAutoFit/>
          </a:bodyPr>
          <a:lstStyle/>
          <a:p>
            <a:r>
              <a:rPr lang="en-US" sz="3000" b="1" dirty="0">
                <a:solidFill>
                  <a:schemeClr val="accent6">
                    <a:lumMod val="75000"/>
                  </a:schemeClr>
                </a:solidFill>
                <a:latin typeface="Times New Roman" pitchFamily="18" charset="0"/>
                <a:cs typeface="Times New Roman" pitchFamily="18" charset="0"/>
              </a:rPr>
              <a:t>III. KẾT LUẬN</a:t>
            </a:r>
          </a:p>
        </p:txBody>
      </p:sp>
    </p:spTree>
    <p:extLst>
      <p:ext uri="{BB962C8B-B14F-4D97-AF65-F5344CB8AC3E}">
        <p14:creationId xmlns:p14="http://schemas.microsoft.com/office/powerpoint/2010/main" val="3139687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133600"/>
            <a:ext cx="8610600" cy="3382963"/>
          </a:xfrm>
        </p:spPr>
        <p:txBody>
          <a:bodyPr>
            <a:normAutofit/>
          </a:bodyPr>
          <a:lstStyle/>
          <a:p>
            <a:pPr marL="0" indent="0">
              <a:buNone/>
            </a:pPr>
            <a:r>
              <a:rPr lang="vi-VN" sz="2000" dirty="0">
                <a:latin typeface="Times New Roman" pitchFamily="18" charset="0"/>
                <a:cs typeface="Times New Roman" pitchFamily="18" charset="0"/>
              </a:rPr>
              <a:t>Để mở đầu cho hoạt động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hoặc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trong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giờ</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hoạt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động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nếu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chỉ</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sử</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dụng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tranh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ảnh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đồ</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vật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thật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thì</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chưa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đủ</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để</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trẻ</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có</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thể</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hình</a:t>
            </a:r>
            <a:r>
              <a:rPr lang="en-US" sz="2000" dirty="0">
                <a:latin typeface="Times New Roman" pitchFamily="18" charset="0"/>
                <a:cs typeface="Times New Roman" pitchFamily="18" charset="0"/>
              </a:rPr>
              <a:t> dung, </a:t>
            </a:r>
            <a:r>
              <a:rPr lang="en-US" sz="2000" dirty="0" err="1">
                <a:latin typeface="Times New Roman" pitchFamily="18" charset="0"/>
                <a:cs typeface="Times New Roman" pitchFamily="18" charset="0"/>
              </a:rPr>
              <a:t>tưởng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tượng</a:t>
            </a:r>
            <a:r>
              <a:rPr lang="en-US" sz="2000" dirty="0">
                <a:latin typeface="Times New Roman" pitchFamily="18" charset="0"/>
                <a:cs typeface="Times New Roman" pitchFamily="18" charset="0"/>
              </a:rPr>
              <a:t> ra </a:t>
            </a:r>
            <a:r>
              <a:rPr lang="en-US" sz="2000" dirty="0" err="1">
                <a:latin typeface="Times New Roman" pitchFamily="18" charset="0"/>
                <a:cs typeface="Times New Roman" pitchFamily="18" charset="0"/>
              </a:rPr>
              <a:t>được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chính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vì</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vậy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để</a:t>
            </a:r>
            <a:r>
              <a:rPr lang="vi-VN" sz="2000" dirty="0">
                <a:latin typeface="Times New Roman" pitchFamily="18" charset="0"/>
                <a:cs typeface="Times New Roman" pitchFamily="18" charset="0"/>
              </a:rPr>
              <a:t> tạo được hứng thú cho trẻ, tôi dựa vào nội dung yêu cầu để sử dụng những hình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ảnh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powerpont</a:t>
            </a:r>
            <a:r>
              <a:rPr lang="en-US" sz="2000" dirty="0">
                <a:latin typeface="Times New Roman" pitchFamily="18" charset="0"/>
                <a:cs typeface="Times New Roman" pitchFamily="18" charset="0"/>
              </a:rPr>
              <a:t>, video </a:t>
            </a:r>
            <a:r>
              <a:rPr lang="en-US" sz="2000" dirty="0" err="1">
                <a:latin typeface="Times New Roman" pitchFamily="18" charset="0"/>
                <a:cs typeface="Times New Roman" pitchFamily="18" charset="0"/>
              </a:rPr>
              <a:t>có</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hình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ảnh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sinh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động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phù</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hợp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với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lứa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tuổi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trẻ</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nội</a:t>
            </a:r>
            <a:r>
              <a:rPr lang="en-US" sz="2000" dirty="0">
                <a:latin typeface="Times New Roman" pitchFamily="18" charset="0"/>
                <a:cs typeface="Times New Roman" pitchFamily="18" charset="0"/>
              </a:rPr>
              <a:t> dung </a:t>
            </a:r>
            <a:r>
              <a:rPr lang="en-US" sz="2000" dirty="0" err="1">
                <a:latin typeface="Times New Roman" pitchFamily="18" charset="0"/>
                <a:cs typeface="Times New Roman" pitchFamily="18" charset="0"/>
              </a:rPr>
              <a:t>bài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dạy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sau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đó</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sử</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dụng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máy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tính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ti</a:t>
            </a:r>
            <a:r>
              <a:rPr lang="en-US" sz="2000" dirty="0">
                <a:latin typeface="Times New Roman" pitchFamily="18" charset="0"/>
                <a:cs typeface="Times New Roman" pitchFamily="18" charset="0"/>
              </a:rPr>
              <a:t> vi </a:t>
            </a:r>
            <a:r>
              <a:rPr lang="en-US" sz="2000" dirty="0" err="1">
                <a:latin typeface="Times New Roman" pitchFamily="18" charset="0"/>
                <a:cs typeface="Times New Roman" pitchFamily="18" charset="0"/>
              </a:rPr>
              <a:t>vào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dạy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trẻ</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để</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tạo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hứng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thú</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gây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kích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thích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trí</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tưởng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tưởng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trẻ</a:t>
            </a:r>
            <a:r>
              <a:rPr lang="en-US" sz="2000" dirty="0">
                <a:latin typeface="Times New Roman" pitchFamily="18" charset="0"/>
                <a:cs typeface="Times New Roman" pitchFamily="18" charset="0"/>
              </a:rPr>
              <a:t>.</a:t>
            </a:r>
            <a:endParaRPr lang="vi-VN" sz="2000" dirty="0">
              <a:latin typeface="Times New Roman" pitchFamily="18" charset="0"/>
              <a:cs typeface="Times New Roman" pitchFamily="18" charset="0"/>
            </a:endParaRPr>
          </a:p>
          <a:p>
            <a:pPr marL="0" indent="0">
              <a:buNone/>
            </a:pPr>
            <a:endParaRPr lang="vi-VN" dirty="0"/>
          </a:p>
        </p:txBody>
      </p:sp>
    </p:spTree>
    <p:extLst>
      <p:ext uri="{BB962C8B-B14F-4D97-AF65-F5344CB8AC3E}">
        <p14:creationId xmlns:p14="http://schemas.microsoft.com/office/powerpoint/2010/main" val="24449542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399"/>
            <a:ext cx="9144000" cy="6248400"/>
          </a:xfrm>
          <a:prstGeom prst="rect">
            <a:avLst/>
          </a:prstGeom>
        </p:spPr>
      </p:pic>
      <p:sp>
        <p:nvSpPr>
          <p:cNvPr id="5" name="TextBox 4"/>
          <p:cNvSpPr txBox="1"/>
          <p:nvPr/>
        </p:nvSpPr>
        <p:spPr>
          <a:xfrm>
            <a:off x="762000" y="6248400"/>
            <a:ext cx="4419600" cy="369332"/>
          </a:xfrm>
          <a:prstGeom prst="rect">
            <a:avLst/>
          </a:prstGeom>
          <a:noFill/>
        </p:spPr>
        <p:txBody>
          <a:bodyPr wrap="square" rtlCol="0">
            <a:spAutoFit/>
          </a:bodyPr>
          <a:lstStyle/>
          <a:p>
            <a:r>
              <a:rPr lang="en-US" dirty="0" err="1" smtClean="0"/>
              <a:t>Powerpoint</a:t>
            </a:r>
            <a:r>
              <a:rPr lang="en-US" dirty="0" smtClean="0"/>
              <a:t> </a:t>
            </a:r>
            <a:r>
              <a:rPr lang="en-US" dirty="0" err="1" smtClean="0"/>
              <a:t>Truyện</a:t>
            </a:r>
            <a:r>
              <a:rPr lang="en-US" dirty="0" smtClean="0"/>
              <a:t>: </a:t>
            </a:r>
            <a:r>
              <a:rPr lang="en-US" dirty="0" err="1" smtClean="0"/>
              <a:t>Qủa</a:t>
            </a:r>
            <a:r>
              <a:rPr lang="en-US" dirty="0" smtClean="0"/>
              <a:t> </a:t>
            </a:r>
            <a:r>
              <a:rPr lang="en-US" dirty="0" err="1" smtClean="0"/>
              <a:t>trứng</a:t>
            </a:r>
            <a:endParaRPr lang="en-US" dirty="0"/>
          </a:p>
        </p:txBody>
      </p:sp>
    </p:spTree>
    <p:extLst>
      <p:ext uri="{BB962C8B-B14F-4D97-AF65-F5344CB8AC3E}">
        <p14:creationId xmlns:p14="http://schemas.microsoft.com/office/powerpoint/2010/main" val="80139972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172199"/>
          </a:xfrm>
          <a:prstGeom prst="rect">
            <a:avLst/>
          </a:prstGeom>
        </p:spPr>
      </p:pic>
      <p:sp>
        <p:nvSpPr>
          <p:cNvPr id="5" name="TextBox 4"/>
          <p:cNvSpPr txBox="1"/>
          <p:nvPr/>
        </p:nvSpPr>
        <p:spPr>
          <a:xfrm>
            <a:off x="1752600" y="6172200"/>
            <a:ext cx="3429000" cy="369332"/>
          </a:xfrm>
          <a:prstGeom prst="rect">
            <a:avLst/>
          </a:prstGeom>
          <a:noFill/>
        </p:spPr>
        <p:txBody>
          <a:bodyPr wrap="square" rtlCol="0">
            <a:spAutoFit/>
          </a:bodyPr>
          <a:lstStyle/>
          <a:p>
            <a:r>
              <a:rPr lang="en-US" dirty="0" err="1" smtClean="0"/>
              <a:t>Tiết</a:t>
            </a:r>
            <a:r>
              <a:rPr lang="en-US" dirty="0" smtClean="0"/>
              <a:t> </a:t>
            </a:r>
            <a:r>
              <a:rPr lang="en-US" dirty="0" err="1" smtClean="0"/>
              <a:t>nhận</a:t>
            </a:r>
            <a:r>
              <a:rPr lang="en-US" dirty="0" smtClean="0"/>
              <a:t> </a:t>
            </a:r>
            <a:r>
              <a:rPr lang="en-US" dirty="0" err="1" smtClean="0"/>
              <a:t>biết</a:t>
            </a:r>
            <a:r>
              <a:rPr lang="en-US" dirty="0" smtClean="0"/>
              <a:t> </a:t>
            </a:r>
            <a:r>
              <a:rPr lang="en-US" dirty="0" err="1" smtClean="0"/>
              <a:t>tập</a:t>
            </a:r>
            <a:r>
              <a:rPr lang="en-US" dirty="0" smtClean="0"/>
              <a:t> </a:t>
            </a:r>
            <a:r>
              <a:rPr lang="en-US" dirty="0" err="1" smtClean="0"/>
              <a:t>nói</a:t>
            </a:r>
            <a:r>
              <a:rPr lang="en-US" dirty="0" smtClean="0"/>
              <a:t>: Con </a:t>
            </a:r>
            <a:r>
              <a:rPr lang="en-US" dirty="0" err="1" smtClean="0"/>
              <a:t>bò</a:t>
            </a:r>
            <a:r>
              <a:rPr lang="en-US" dirty="0" smtClean="0"/>
              <a:t> </a:t>
            </a:r>
            <a:r>
              <a:rPr lang="en-US" dirty="0" err="1" smtClean="0"/>
              <a:t>sữa</a:t>
            </a:r>
            <a:endParaRPr lang="en-US" dirty="0"/>
          </a:p>
        </p:txBody>
      </p:sp>
    </p:spTree>
    <p:extLst>
      <p:ext uri="{BB962C8B-B14F-4D97-AF65-F5344CB8AC3E}">
        <p14:creationId xmlns:p14="http://schemas.microsoft.com/office/powerpoint/2010/main" val="291132703"/>
      </p:ext>
    </p:extLst>
  </p:cSld>
  <p:clrMapOvr>
    <a:masterClrMapping/>
  </p:clrMapOvr>
  <p:transition spd="slow">
    <p:cove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Rectangle 1"/>
          <p:cNvSpPr/>
          <p:nvPr/>
        </p:nvSpPr>
        <p:spPr>
          <a:xfrm>
            <a:off x="2286000" y="1859340"/>
            <a:ext cx="4572000" cy="1569660"/>
          </a:xfrm>
          <a:prstGeom prst="rect">
            <a:avLst/>
          </a:prstGeom>
        </p:spPr>
        <p:txBody>
          <a:bodyPr>
            <a:spAutoFit/>
          </a:bodyPr>
          <a:lstStyle/>
          <a:p>
            <a:pPr lvl="0"/>
            <a:r>
              <a:rPr lang="pt-BR" sz="3200" b="1" dirty="0">
                <a:solidFill>
                  <a:prstClr val="black"/>
                </a:solidFill>
                <a:latin typeface="Times New Roman" pitchFamily="18" charset="0"/>
                <a:cs typeface="Times New Roman" pitchFamily="18" charset="0"/>
              </a:rPr>
              <a:t>Biện pháp 2 “ Gây hứng thú cho  trẻ thông qua trò chơi”</a:t>
            </a:r>
            <a:endParaRPr lang="vi-VN"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872477935"/>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7200" y="1447800"/>
            <a:ext cx="8458200" cy="3139321"/>
          </a:xfrm>
          <a:prstGeom prst="rect">
            <a:avLst/>
          </a:prstGeom>
          <a:noFill/>
        </p:spPr>
        <p:txBody>
          <a:bodyPr wrap="square" rtlCol="0">
            <a:spAutoFit/>
          </a:bodyPr>
          <a:lstStyle/>
          <a:p>
            <a:r>
              <a:rPr lang="en-US" dirty="0"/>
              <a:t> </a:t>
            </a:r>
            <a:r>
              <a:rPr lang="en-US" sz="2000" dirty="0" err="1">
                <a:latin typeface="Times New Roman" pitchFamily="18" charset="0"/>
                <a:cs typeface="Times New Roman" pitchFamily="18" charset="0"/>
              </a:rPr>
              <a:t>Để</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tránh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tình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trạng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trẻ</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bị</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nhàm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chán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mệt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mỏi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trong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hoạt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động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tôi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luôn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tổ</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chức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đan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xen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các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trò</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để</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nhằm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thay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đổi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giữa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trạng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động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tĩnh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trẻ</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Từ</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nội</a:t>
            </a:r>
            <a:r>
              <a:rPr lang="en-US" sz="2000" dirty="0">
                <a:latin typeface="Times New Roman" pitchFamily="18" charset="0"/>
                <a:cs typeface="Times New Roman" pitchFamily="18" charset="0"/>
              </a:rPr>
              <a:t> dung </a:t>
            </a:r>
            <a:r>
              <a:rPr lang="en-US" sz="2000" dirty="0" err="1">
                <a:latin typeface="Times New Roman" pitchFamily="18" charset="0"/>
                <a:cs typeface="Times New Roman" pitchFamily="18" charset="0"/>
              </a:rPr>
              <a:t>của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hoạt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động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tôi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chuyển</a:t>
            </a:r>
            <a:r>
              <a:rPr lang="en-US" sz="2000" dirty="0">
                <a:latin typeface="Times New Roman" pitchFamily="18" charset="0"/>
                <a:cs typeface="Times New Roman" pitchFamily="18" charset="0"/>
              </a:rPr>
              <a:t> sang </a:t>
            </a:r>
            <a:r>
              <a:rPr lang="en-US" sz="2000" dirty="0" err="1">
                <a:latin typeface="Times New Roman" pitchFamily="18" charset="0"/>
                <a:cs typeface="Times New Roman" pitchFamily="18" charset="0"/>
              </a:rPr>
              <a:t>trò</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một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cách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nhẹ</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nhàng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để</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thông</a:t>
            </a:r>
            <a:r>
              <a:rPr lang="en-US" sz="2000" dirty="0">
                <a:latin typeface="Times New Roman" pitchFamily="18" charset="0"/>
                <a:cs typeface="Times New Roman" pitchFamily="18" charset="0"/>
              </a:rPr>
              <a:t> qua </a:t>
            </a:r>
            <a:r>
              <a:rPr lang="en-US" sz="2000" dirty="0" err="1">
                <a:latin typeface="Times New Roman" pitchFamily="18" charset="0"/>
                <a:cs typeface="Times New Roman" pitchFamily="18" charset="0"/>
              </a:rPr>
              <a:t>chơi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trẻ</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học</a:t>
            </a:r>
            <a:r>
              <a:rPr lang="en-US" sz="2000" dirty="0">
                <a:latin typeface="Times New Roman" pitchFamily="18" charset="0"/>
                <a:cs typeface="Times New Roman" pitchFamily="18" charset="0"/>
              </a:rPr>
              <a:t>. Hay </a:t>
            </a:r>
            <a:r>
              <a:rPr lang="en-US" sz="2000" dirty="0" err="1">
                <a:latin typeface="Times New Roman" pitchFamily="18" charset="0"/>
                <a:cs typeface="Times New Roman" pitchFamily="18" charset="0"/>
              </a:rPr>
              <a:t>thông</a:t>
            </a:r>
            <a:r>
              <a:rPr lang="en-US" sz="2000" dirty="0">
                <a:latin typeface="Times New Roman" pitchFamily="18" charset="0"/>
                <a:cs typeface="Times New Roman" pitchFamily="18" charset="0"/>
              </a:rPr>
              <a:t> qua </a:t>
            </a:r>
            <a:r>
              <a:rPr lang="en-US" sz="2000" dirty="0" err="1">
                <a:latin typeface="Times New Roman" pitchFamily="18" charset="0"/>
                <a:cs typeface="Times New Roman" pitchFamily="18" charset="0"/>
              </a:rPr>
              <a:t>chơi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trẻ</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sẽ</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được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cảm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giác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thoải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để</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tiếp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tục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tham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hoạt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động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tiếp</a:t>
            </a:r>
            <a:r>
              <a:rPr lang="en-US" sz="2000" dirty="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theo</a:t>
            </a:r>
            <a:endParaRPr lang="en-US" sz="2000" dirty="0" smtClean="0">
              <a:latin typeface="Times New Roman" pitchFamily="18" charset="0"/>
              <a:cs typeface="Times New Roman" pitchFamily="18" charset="0"/>
            </a:endParaRPr>
          </a:p>
          <a:p>
            <a:r>
              <a:rPr lang="en-US" sz="2000" dirty="0" err="1">
                <a:latin typeface="Times New Roman" pitchFamily="18" charset="0"/>
                <a:cs typeface="Times New Roman" pitchFamily="18" charset="0"/>
              </a:rPr>
              <a:t>Đặc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biệt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tôi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sử</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dụng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một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số</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trò</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nhỏ</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như</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Trời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tối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trời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sáng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Úm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ba</a:t>
            </a:r>
            <a:r>
              <a:rPr lang="en-US" sz="2000" dirty="0">
                <a:latin typeface="Times New Roman" pitchFamily="18" charset="0"/>
                <a:cs typeface="Times New Roman" pitchFamily="18" charset="0"/>
              </a:rPr>
              <a:t> la”,… </a:t>
            </a:r>
            <a:r>
              <a:rPr lang="en-US" sz="2000" dirty="0" err="1">
                <a:latin typeface="Times New Roman" pitchFamily="18" charset="0"/>
                <a:cs typeface="Times New Roman" pitchFamily="18" charset="0"/>
              </a:rPr>
              <a:t>để</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gây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sự</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bất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ngờ</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trẻ</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xem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một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vật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nào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đó</a:t>
            </a:r>
            <a:r>
              <a:rPr lang="en-US" sz="2000" dirty="0">
                <a:latin typeface="Times New Roman" pitchFamily="18" charset="0"/>
                <a:cs typeface="Times New Roman" pitchFamily="18" charset="0"/>
              </a:rPr>
              <a:t>.</a:t>
            </a:r>
          </a:p>
          <a:p>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Như</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vậy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có</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rất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nhiều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trò</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để</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gây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hứng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thú</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nhưng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tùy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theo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hoạt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động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học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tôi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vận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dụng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một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cách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sáng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tạo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để</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luôn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đem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hứng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thú</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trẻ</a:t>
            </a:r>
            <a:r>
              <a:rPr lang="en-US" sz="2000" dirty="0">
                <a:latin typeface="Times New Roman" pitchFamily="18" charset="0"/>
                <a:cs typeface="Times New Roman" pitchFamily="18" charset="0"/>
              </a:rPr>
              <a:t>.</a:t>
            </a:r>
          </a:p>
          <a:p>
            <a:endParaRPr lang="en-US" dirty="0"/>
          </a:p>
        </p:txBody>
      </p:sp>
    </p:spTree>
    <p:extLst>
      <p:ext uri="{BB962C8B-B14F-4D97-AF65-F5344CB8AC3E}">
        <p14:creationId xmlns:p14="http://schemas.microsoft.com/office/powerpoint/2010/main" val="2195348754"/>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775573"/>
            <a:ext cx="9144000" cy="1015663"/>
          </a:xfrm>
          <a:prstGeom prst="rect">
            <a:avLst/>
          </a:prstGeom>
        </p:spPr>
        <p:txBody>
          <a:bodyPr wrap="square">
            <a:spAutoFit/>
          </a:bodyPr>
          <a:lstStyle/>
          <a:p>
            <a:r>
              <a:rPr lang="pt-BR" sz="2000" dirty="0">
                <a:latin typeface="Times New Roman" pitchFamily="18" charset="0"/>
                <a:cs typeface="Times New Roman" pitchFamily="18" charset="0"/>
              </a:rPr>
              <a:t>Trong hoạt động Văn học, đề tài  Thơ “Ong và bướm” sau  nội dung chính tôi cho trẻ chơi trò chơi vận chuyển hũ mật  giúp bạn ong,… trẻ rất thích thú và tích cực tham gia vào hoạt động</a:t>
            </a:r>
            <a:endParaRPr lang="vi-VN" sz="2000" dirty="0">
              <a:latin typeface="Times New Roman" pitchFamily="18" charset="0"/>
              <a:cs typeface="Times New Roman" pitchFamily="18"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4000" r="-1852" b="24001"/>
          <a:stretch/>
        </p:blipFill>
        <p:spPr>
          <a:xfrm>
            <a:off x="619368" y="304799"/>
            <a:ext cx="8219831" cy="5470773"/>
          </a:xfrm>
          <a:prstGeom prst="rect">
            <a:avLst/>
          </a:prstGeom>
        </p:spPr>
      </p:pic>
    </p:spTree>
    <p:extLst>
      <p:ext uri="{BB962C8B-B14F-4D97-AF65-F5344CB8AC3E}">
        <p14:creationId xmlns:p14="http://schemas.microsoft.com/office/powerpoint/2010/main" val="32933641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a:xfrm>
            <a:off x="0" y="5867400"/>
            <a:ext cx="9144000" cy="868363"/>
          </a:xfrm>
        </p:spPr>
        <p:txBody>
          <a:bodyPr>
            <a:noAutofit/>
          </a:bodyPr>
          <a:lstStyle/>
          <a:p>
            <a:pPr marL="0" indent="0">
              <a:buNone/>
            </a:pPr>
            <a:r>
              <a:rPr lang="pt-BR" sz="2000" dirty="0">
                <a:latin typeface="Times New Roman" pitchFamily="18" charset="0"/>
                <a:cs typeface="Times New Roman" pitchFamily="18" charset="0"/>
              </a:rPr>
              <a:t>Với  hoạt động tìm hiểu các con vật tôi </a:t>
            </a:r>
            <a:r>
              <a:rPr lang="vi-VN" sz="2000" dirty="0">
                <a:latin typeface="Times New Roman" pitchFamily="18" charset="0"/>
                <a:cs typeface="Times New Roman" pitchFamily="18" charset="0"/>
              </a:rPr>
              <a:t> Sử dụng trò chơi như: Đối đáp về tiếng kêu các con vật (cô nêu tên con vật, trẻ </a:t>
            </a:r>
            <a:r>
              <a:rPr lang="pt-BR" sz="2000" dirty="0">
                <a:latin typeface="Times New Roman" pitchFamily="18" charset="0"/>
                <a:cs typeface="Times New Roman" pitchFamily="18" charset="0"/>
              </a:rPr>
              <a:t>làm</a:t>
            </a:r>
            <a:r>
              <a:rPr lang="vi-VN" sz="2000" dirty="0">
                <a:latin typeface="Times New Roman" pitchFamily="18" charset="0"/>
                <a:cs typeface="Times New Roman" pitchFamily="18" charset="0"/>
              </a:rPr>
              <a:t> tiếng kêu và mô phỏng dáng đi điệu bộ của con vật tương ứng)</a:t>
            </a:r>
            <a:r>
              <a:rPr lang="pt-BR" sz="2000" dirty="0">
                <a:latin typeface="Times New Roman" pitchFamily="18" charset="0"/>
                <a:cs typeface="Times New Roman" pitchFamily="18" charset="0"/>
              </a:rPr>
              <a:t>. Sau đó, cô cùng trẻ trò chuyện về các con vật</a:t>
            </a:r>
            <a:endParaRPr lang="vi-VN" sz="2000" dirty="0">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95" y="-11906"/>
            <a:ext cx="9107905" cy="5879306"/>
          </a:xfrm>
          <a:prstGeom prst="rect">
            <a:avLst/>
          </a:prstGeom>
        </p:spPr>
      </p:pic>
    </p:spTree>
    <p:extLst>
      <p:ext uri="{BB962C8B-B14F-4D97-AF65-F5344CB8AC3E}">
        <p14:creationId xmlns:p14="http://schemas.microsoft.com/office/powerpoint/2010/main" val="9754454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a:xfrm>
            <a:off x="0" y="5867401"/>
            <a:ext cx="9144000" cy="990600"/>
          </a:xfrm>
        </p:spPr>
        <p:txBody>
          <a:bodyPr>
            <a:normAutofit fontScale="25000" lnSpcReduction="20000"/>
          </a:bodyPr>
          <a:lstStyle/>
          <a:p>
            <a:pPr marL="0" indent="0">
              <a:buNone/>
            </a:pPr>
            <a:r>
              <a:rPr lang="pt-BR" sz="8000" dirty="0">
                <a:latin typeface="Times New Roman" panose="02020603050405020304" pitchFamily="18" charset="0"/>
                <a:cs typeface="Times New Roman" pitchFamily="18" charset="0"/>
              </a:rPr>
              <a:t>Đặc biệt tôi sử dụng một số trò chơi nhỏ như “Trời tối, trời sáng”, “Úm ba la”,… để gây sự bất ngờ cho trẻ xem một vật nào đó. Như vậy có rất nhiều trò chơi để gây hứng thú nhưng tùy theo hoạt động học mà tôi vận dụng một cách sáng tạo để luôn đem lại hứng thú cho trẻ</a:t>
            </a:r>
            <a:r>
              <a:rPr lang="pt-BR" sz="5000" dirty="0">
                <a:latin typeface="Times New Roman" panose="02020603050405020304" pitchFamily="18" charset="0"/>
                <a:cs typeface="Times New Roman" pitchFamily="18" charset="0"/>
              </a:rPr>
              <a:t>.</a:t>
            </a:r>
            <a:endParaRPr lang="vi-VN" sz="5000" dirty="0">
              <a:latin typeface="Times New Roman" pitchFamily="18" charset="0"/>
              <a:cs typeface="Times New Roman" pitchFamily="18" charset="0"/>
            </a:endParaRPr>
          </a:p>
          <a:p>
            <a:pPr marL="0" indent="0">
              <a:buNone/>
            </a:pPr>
            <a:endParaRPr lang="vi-VN" sz="5000" dirty="0">
              <a:latin typeface="Times New Roman" pitchFamily="18" charset="0"/>
              <a:cs typeface="Times New Roman" pitchFamily="18" charset="0"/>
            </a:endParaRPr>
          </a:p>
          <a:p>
            <a:endParaRPr lang="vi-VN" sz="2000" dirty="0">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32"/>
            <a:ext cx="9144000" cy="5626768"/>
          </a:xfrm>
          <a:prstGeom prst="rect">
            <a:avLst/>
          </a:prstGeom>
        </p:spPr>
      </p:pic>
    </p:spTree>
    <p:extLst>
      <p:ext uri="{BB962C8B-B14F-4D97-AF65-F5344CB8AC3E}">
        <p14:creationId xmlns:p14="http://schemas.microsoft.com/office/powerpoint/2010/main" val="3709614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143000"/>
            <a:ext cx="6172200" cy="2849563"/>
          </a:xfrm>
        </p:spPr>
        <p:txBody>
          <a:bodyPr/>
          <a:lstStyle/>
          <a:p>
            <a:pPr marL="0" indent="0">
              <a:buNone/>
            </a:pPr>
            <a:r>
              <a:rPr lang="pt-BR" b="1" dirty="0">
                <a:latin typeface="Times New Roman" pitchFamily="18" charset="0"/>
                <a:cs typeface="Times New Roman" pitchFamily="18" charset="0"/>
              </a:rPr>
              <a:t>Biện pháp 3 “Gây hứng thú thông qua sử dụng âm nhạc, thơ, câu đố, vè, kể chuyện”</a:t>
            </a:r>
            <a:endParaRPr lang="vi-VN" dirty="0">
              <a:latin typeface="Times New Roman" pitchFamily="18" charset="0"/>
              <a:cs typeface="Times New Roman" pitchFamily="18" charset="0"/>
            </a:endParaRPr>
          </a:p>
          <a:p>
            <a:endParaRPr lang="vi-VN" dirty="0"/>
          </a:p>
        </p:txBody>
      </p:sp>
    </p:spTree>
    <p:extLst>
      <p:ext uri="{BB962C8B-B14F-4D97-AF65-F5344CB8AC3E}">
        <p14:creationId xmlns:p14="http://schemas.microsoft.com/office/powerpoint/2010/main" val="1423561123"/>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14400"/>
            <a:ext cx="8915400" cy="5791200"/>
          </a:xfrm>
        </p:spPr>
        <p:txBody>
          <a:bodyPr>
            <a:noAutofit/>
          </a:bodyPr>
          <a:lstStyle/>
          <a:p>
            <a:pPr marL="0" indent="0">
              <a:buNone/>
            </a:pP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Âm nhạc là hoạt động thường mang tính vui tươi, nhí nhảnh, mang lại sự hứng thú cho trẻ rất cao </a:t>
            </a:r>
            <a:r>
              <a:rPr lang="pt-BR" sz="2000" dirty="0">
                <a:latin typeface="Times New Roman" pitchFamily="18" charset="0"/>
                <a:cs typeface="Times New Roman" pitchFamily="18" charset="0"/>
              </a:rPr>
              <a:t>v</a:t>
            </a:r>
            <a:r>
              <a:rPr lang="vi-VN" sz="2000" dirty="0">
                <a:latin typeface="Times New Roman" pitchFamily="18" charset="0"/>
                <a:cs typeface="Times New Roman" pitchFamily="18" charset="0"/>
              </a:rPr>
              <a:t>ì vậy, tôi thường </a:t>
            </a:r>
            <a:r>
              <a:rPr lang="pt-BR" sz="2000" dirty="0">
                <a:latin typeface="Times New Roman" pitchFamily="18" charset="0"/>
                <a:cs typeface="Times New Roman" pitchFamily="18" charset="0"/>
              </a:rPr>
              <a:t>dùng</a:t>
            </a:r>
            <a:r>
              <a:rPr lang="vi-VN" sz="2000" dirty="0">
                <a:latin typeface="Times New Roman" pitchFamily="18" charset="0"/>
                <a:cs typeface="Times New Roman" pitchFamily="18" charset="0"/>
              </a:rPr>
              <a:t> âm nhạc vào hoạt động </a:t>
            </a:r>
            <a:r>
              <a:rPr lang="pt-BR" sz="2000" dirty="0">
                <a:latin typeface="Times New Roman" pitchFamily="18" charset="0"/>
                <a:cs typeface="Times New Roman" pitchFamily="18" charset="0"/>
              </a:rPr>
              <a:t>học </a:t>
            </a:r>
            <a:r>
              <a:rPr lang="vi-VN" sz="2000" dirty="0">
                <a:latin typeface="Times New Roman" pitchFamily="18" charset="0"/>
                <a:cs typeface="Times New Roman" pitchFamily="18" charset="0"/>
              </a:rPr>
              <a:t>để gây hứng thú </a:t>
            </a:r>
            <a:r>
              <a:rPr lang="pt-BR" sz="2000" dirty="0">
                <a:latin typeface="Times New Roman" pitchFamily="18" charset="0"/>
                <a:cs typeface="Times New Roman" pitchFamily="18" charset="0"/>
              </a:rPr>
              <a:t>cho</a:t>
            </a:r>
            <a:r>
              <a:rPr lang="vi-VN" sz="2000" dirty="0">
                <a:latin typeface="Times New Roman" pitchFamily="18" charset="0"/>
                <a:cs typeface="Times New Roman" pitchFamily="18" charset="0"/>
              </a:rPr>
              <a:t> trẻ.</a:t>
            </a:r>
          </a:p>
          <a:p>
            <a:pPr marL="0" indent="0">
              <a:buNone/>
            </a:pP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 Ví dụ: </a:t>
            </a:r>
            <a:r>
              <a:rPr lang="pt-BR" sz="2000" dirty="0">
                <a:latin typeface="Times New Roman" pitchFamily="18" charset="0"/>
                <a:cs typeface="Times New Roman" pitchFamily="18" charset="0"/>
              </a:rPr>
              <a:t> Đề tài  Trò chuyện về </a:t>
            </a:r>
            <a:r>
              <a:rPr lang="vi-VN" sz="2000" dirty="0">
                <a:latin typeface="Times New Roman" pitchFamily="18" charset="0"/>
                <a:cs typeface="Times New Roman" pitchFamily="18" charset="0"/>
              </a:rPr>
              <a:t> “Trường mầm non” tôi cho trẻ hát và vận động bài hát “Vui đến trường”  sau đó cùng trò chuyện với trẻ về trường mầm non. Hay học đếm , cô cho trẻ hát bài hát “Tập đếm”.</a:t>
            </a:r>
          </a:p>
          <a:p>
            <a:pPr marL="0" indent="0">
              <a:buNone/>
            </a:pP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Và hoạt động “Tìm hiểu những con vật trong gia đình” đầu tiên trò chuyện về con gà, tiếp theo là trò chuyện về con vịt , nhưng nếu để trẻ ngồi một chỗ trò chuyện từ con vật này sang con vật khác thì trẻ rất dễ nhàm chán, không hứng thú vào hoạt động  nên tôi cho trẻ đứng lên vận động theo bài “ Tiếng chú gà trống gọi” và di chuyển đến mô hình để quan sát</a:t>
            </a:r>
            <a:r>
              <a:rPr lang="en-US" sz="2000" dirty="0">
                <a:latin typeface="Times New Roman" pitchFamily="18" charset="0"/>
                <a:cs typeface="Times New Roman" pitchFamily="18" charset="0"/>
              </a:rPr>
              <a:t>.</a:t>
            </a:r>
          </a:p>
          <a:p>
            <a:pPr marL="0" indent="0">
              <a:buNone/>
            </a:pP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Sử dụng bài thơ, câu đố, bài vè, câu chuyện có liên quan đến hoạt động </a:t>
            </a:r>
            <a:r>
              <a:rPr lang="en-US" sz="2000" dirty="0" err="1">
                <a:latin typeface="Times New Roman" pitchFamily="18" charset="0"/>
                <a:cs typeface="Times New Roman" pitchFamily="18" charset="0"/>
              </a:rPr>
              <a:t>chơi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tập</a:t>
            </a:r>
            <a:r>
              <a:rPr lang="vi-VN" sz="2000" dirty="0">
                <a:latin typeface="Times New Roman" pitchFamily="18" charset="0"/>
                <a:cs typeface="Times New Roman" pitchFamily="18" charset="0"/>
              </a:rPr>
              <a:t> tạo cho trẻ được nhiều hứng thú.</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Ví</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dụ</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tiết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nhận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biết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phân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biệt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tôi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trẻ</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đọc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bài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vè</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quả</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chanh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quả</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chuôi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để</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gây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hứng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thú</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trẻ</a:t>
            </a:r>
            <a:r>
              <a:rPr lang="en-US" sz="2000" dirty="0">
                <a:latin typeface="Times New Roman" pitchFamily="18" charset="0"/>
                <a:cs typeface="Times New Roman" pitchFamily="18" charset="0"/>
              </a:rPr>
              <a:t>.</a:t>
            </a:r>
          </a:p>
          <a:p>
            <a:pPr>
              <a:buFontTx/>
              <a:buChar char="-"/>
            </a:pPr>
            <a:endParaRPr lang="vi-VN" sz="2000" dirty="0">
              <a:latin typeface="Times New Roman" pitchFamily="18" charset="0"/>
              <a:cs typeface="Times New Roman" pitchFamily="18" charset="0"/>
            </a:endParaRPr>
          </a:p>
        </p:txBody>
      </p:sp>
    </p:spTree>
    <p:extLst>
      <p:ext uri="{BB962C8B-B14F-4D97-AF65-F5344CB8AC3E}">
        <p14:creationId xmlns:p14="http://schemas.microsoft.com/office/powerpoint/2010/main" val="3618772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dirty="0"/>
          </a:p>
        </p:txBody>
      </p:sp>
      <p:sp>
        <p:nvSpPr>
          <p:cNvPr id="4" name="Rounded Rectangle 3"/>
          <p:cNvSpPr/>
          <p:nvPr/>
        </p:nvSpPr>
        <p:spPr>
          <a:xfrm>
            <a:off x="2286000" y="533400"/>
            <a:ext cx="5029200" cy="6096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itchFamily="18" charset="0"/>
                <a:cs typeface="Times New Roman" pitchFamily="18" charset="0"/>
              </a:rPr>
              <a:t>ĐẶT VẤN ĐỀ</a:t>
            </a:r>
            <a:endParaRPr lang="vi-VN" sz="2800" b="1" dirty="0">
              <a:solidFill>
                <a:srgbClr val="FF0000"/>
              </a:solidFill>
              <a:latin typeface="Times New Roman" pitchFamily="18" charset="0"/>
              <a:cs typeface="Times New Roman" pitchFamily="18" charset="0"/>
            </a:endParaRPr>
          </a:p>
        </p:txBody>
      </p:sp>
      <p:sp>
        <p:nvSpPr>
          <p:cNvPr id="5" name="Content Placeholder 2"/>
          <p:cNvSpPr txBox="1">
            <a:spLocks/>
          </p:cNvSpPr>
          <p:nvPr/>
        </p:nvSpPr>
        <p:spPr>
          <a:xfrm>
            <a:off x="534446" y="1571170"/>
            <a:ext cx="8229600" cy="429622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buNone/>
            </a:pPr>
            <a:r>
              <a:rPr lang="en-US" sz="2000" dirty="0" err="1">
                <a:latin typeface="Times New Roman" pitchFamily="18" charset="0"/>
                <a:cs typeface="Times New Roman" pitchFamily="18" charset="0"/>
              </a:rPr>
              <a:t>Hoạt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động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tập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một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trong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những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giờ</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sinh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hoạt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một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ngày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của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cô</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cháu</a:t>
            </a:r>
            <a:r>
              <a:rPr lang="en-US" sz="2000" dirty="0">
                <a:latin typeface="Times New Roman" pitchFamily="18" charset="0"/>
                <a:cs typeface="Times New Roman" pitchFamily="18" charset="0"/>
              </a:rPr>
              <a:t> ở </a:t>
            </a:r>
            <a:r>
              <a:rPr lang="en-US" sz="2000" dirty="0" err="1">
                <a:latin typeface="Times New Roman" pitchFamily="18" charset="0"/>
                <a:cs typeface="Times New Roman" pitchFamily="18" charset="0"/>
              </a:rPr>
              <a:t>trường</a:t>
            </a:r>
            <a:r>
              <a:rPr lang="en-US" sz="2000" dirty="0">
                <a:latin typeface="Times New Roman" pitchFamily="18" charset="0"/>
                <a:cs typeface="Times New Roman" pitchFamily="18" charset="0"/>
              </a:rPr>
              <a:t>. Qua </a:t>
            </a:r>
            <a:r>
              <a:rPr lang="en-US" sz="2000" dirty="0" err="1">
                <a:latin typeface="Times New Roman" pitchFamily="18" charset="0"/>
                <a:cs typeface="Times New Roman" pitchFamily="18" charset="0"/>
              </a:rPr>
              <a:t>hoạt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động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tập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sẽ</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giúp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trẻ</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có</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thêm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một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số</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kiến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thức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mới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về</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sự</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vật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hiện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tượng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xung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quanh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kỹ</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năng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cần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thiết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Nhưng</a:t>
            </a:r>
            <a:r>
              <a:rPr lang="en-US" sz="2000" dirty="0">
                <a:latin typeface="Times New Roman" pitchFamily="18" charset="0"/>
                <a:cs typeface="Times New Roman" pitchFamily="18" charset="0"/>
              </a:rPr>
              <a:t> t</a:t>
            </a:r>
            <a:r>
              <a:rPr lang="pl-PL" sz="2000" dirty="0">
                <a:latin typeface="Times New Roman" pitchFamily="18" charset="0"/>
                <a:cs typeface="Times New Roman" pitchFamily="18" charset="0"/>
              </a:rPr>
              <a:t>rẻ ở độ tuổi </a:t>
            </a:r>
            <a:r>
              <a:rPr lang="en-US" sz="2000" dirty="0">
                <a:latin typeface="Times New Roman" pitchFamily="18" charset="0"/>
                <a:cs typeface="Times New Roman" pitchFamily="18" charset="0"/>
              </a:rPr>
              <a:t>24-36 </a:t>
            </a:r>
            <a:r>
              <a:rPr lang="en-US" sz="2000" dirty="0" err="1">
                <a:latin typeface="Times New Roman" pitchFamily="18" charset="0"/>
                <a:cs typeface="Times New Roman" pitchFamily="18" charset="0"/>
              </a:rPr>
              <a:t>tháng</a:t>
            </a:r>
            <a:r>
              <a:rPr lang="pl-PL" sz="2000" dirty="0">
                <a:latin typeface="Times New Roman" pitchFamily="18" charset="0"/>
                <a:cs typeface="Times New Roman" pitchFamily="18" charset="0"/>
              </a:rPr>
              <a:t> còn hiếu động không chịu ngồi yên, hay đùa nghịch, nói tự do không tập trung chú ý, nên tôi nghĩ việc gây hứng thú cho trẻ trong hoạt động </a:t>
            </a:r>
            <a:r>
              <a:rPr lang="en-US" sz="2000" dirty="0" err="1">
                <a:latin typeface="Times New Roman" pitchFamily="18" charset="0"/>
                <a:cs typeface="Times New Roman" pitchFamily="18" charset="0"/>
              </a:rPr>
              <a:t>chơi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tập</a:t>
            </a:r>
            <a:r>
              <a:rPr lang="pl-PL" sz="2000" dirty="0">
                <a:latin typeface="Times New Roman" pitchFamily="18" charset="0"/>
                <a:cs typeface="Times New Roman" pitchFamily="18" charset="0"/>
              </a:rPr>
              <a:t> là rất quan trọng, góp phần nâng cao chất lượng giáo dục.</a:t>
            </a:r>
            <a:endParaRPr lang="en-US" sz="2000" dirty="0">
              <a:latin typeface="Times New Roman" pitchFamily="18" charset="0"/>
              <a:cs typeface="Times New Roman" pitchFamily="18" charset="0"/>
            </a:endParaRPr>
          </a:p>
          <a:p>
            <a:pPr marL="0" indent="0">
              <a:lnSpc>
                <a:spcPct val="110000"/>
              </a:lnSpc>
              <a:buNone/>
            </a:pPr>
            <a:r>
              <a:rPr lang="en-US" sz="2000" dirty="0" err="1">
                <a:latin typeface="Times New Roman" pitchFamily="18" charset="0"/>
                <a:cs typeface="Times New Roman" pitchFamily="18" charset="0"/>
              </a:rPr>
              <a:t>Là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một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giáo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viên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đang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dạy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lớp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trẻ</a:t>
            </a:r>
            <a:r>
              <a:rPr lang="en-US" sz="2000" dirty="0">
                <a:latin typeface="Times New Roman" pitchFamily="18" charset="0"/>
                <a:cs typeface="Times New Roman" pitchFamily="18" charset="0"/>
              </a:rPr>
              <a:t> 24-36 </a:t>
            </a:r>
            <a:r>
              <a:rPr lang="en-US" sz="2000" dirty="0" err="1">
                <a:latin typeface="Times New Roman" pitchFamily="18" charset="0"/>
                <a:cs typeface="Times New Roman" pitchFamily="18" charset="0"/>
              </a:rPr>
              <a:t>tháng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tuổi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tôi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đã</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nhận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thức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rõ</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được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tầm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quan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trọng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của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việc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gây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hứng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thú</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trẻ</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thông</a:t>
            </a:r>
            <a:r>
              <a:rPr lang="en-US" sz="2000" dirty="0">
                <a:latin typeface="Times New Roman" pitchFamily="18" charset="0"/>
                <a:cs typeface="Times New Roman" pitchFamily="18" charset="0"/>
              </a:rPr>
              <a:t> qua </a:t>
            </a:r>
            <a:r>
              <a:rPr lang="en-US" sz="2000" dirty="0" err="1">
                <a:latin typeface="Times New Roman" pitchFamily="18" charset="0"/>
                <a:cs typeface="Times New Roman" pitchFamily="18" charset="0"/>
              </a:rPr>
              <a:t>hoạt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động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tập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đó</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cũng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chính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lí</a:t>
            </a:r>
            <a:r>
              <a:rPr lang="en-US" sz="2000" dirty="0">
                <a:latin typeface="Times New Roman" pitchFamily="18" charset="0"/>
                <a:cs typeface="Times New Roman" pitchFamily="18" charset="0"/>
              </a:rPr>
              <a:t> do h</a:t>
            </a:r>
            <a:r>
              <a:rPr lang="vi-VN" sz="2000" dirty="0">
                <a:latin typeface="Times New Roman" pitchFamily="18" charset="0"/>
                <a:cs typeface="Times New Roman" pitchFamily="18" charset="0"/>
              </a:rPr>
              <a:t>ôm nay tôi xin </a:t>
            </a:r>
            <a:r>
              <a:rPr lang="en-US" sz="2000" dirty="0" err="1">
                <a:latin typeface="Times New Roman" pitchFamily="18" charset="0"/>
                <a:cs typeface="Times New Roman" pitchFamily="18" charset="0"/>
              </a:rPr>
              <a:t>được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tham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thuyết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trình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với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đề</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tài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Biện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pháp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gây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hứng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thú</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trẻ</a:t>
            </a:r>
            <a:r>
              <a:rPr lang="en-US" sz="2000" dirty="0">
                <a:latin typeface="Times New Roman" pitchFamily="18" charset="0"/>
                <a:cs typeface="Times New Roman" pitchFamily="18" charset="0"/>
              </a:rPr>
              <a:t> 24-36 </a:t>
            </a:r>
            <a:r>
              <a:rPr lang="en-US" sz="2000" dirty="0" err="1">
                <a:latin typeface="Times New Roman" pitchFamily="18" charset="0"/>
                <a:cs typeface="Times New Roman" pitchFamily="18" charset="0"/>
              </a:rPr>
              <a:t>tháng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thông</a:t>
            </a:r>
            <a:r>
              <a:rPr lang="en-US" sz="2000" dirty="0">
                <a:latin typeface="Times New Roman" pitchFamily="18" charset="0"/>
                <a:cs typeface="Times New Roman" pitchFamily="18" charset="0"/>
              </a:rPr>
              <a:t> qua </a:t>
            </a:r>
            <a:r>
              <a:rPr lang="en-US" sz="2000" dirty="0" err="1">
                <a:latin typeface="Times New Roman" pitchFamily="18" charset="0"/>
                <a:cs typeface="Times New Roman" pitchFamily="18" charset="0"/>
              </a:rPr>
              <a:t>các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hoạt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động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tập</a:t>
            </a:r>
            <a:r>
              <a:rPr lang="en-US" sz="2000" dirty="0">
                <a:latin typeface="Times New Roman" pitchFamily="18" charset="0"/>
                <a:cs typeface="Times New Roman" pitchFamily="18" charset="0"/>
              </a:rPr>
              <a:t>”</a:t>
            </a:r>
            <a:endParaRPr lang="vi-VN" sz="2000" dirty="0">
              <a:latin typeface="Times New Roman" pitchFamily="18" charset="0"/>
              <a:cs typeface="Times New Roman" pitchFamily="18" charset="0"/>
            </a:endParaRPr>
          </a:p>
          <a:p>
            <a:endParaRPr lang="vi-VN" sz="2000" dirty="0">
              <a:latin typeface="Times New Roman" pitchFamily="18" charset="0"/>
              <a:cs typeface="Times New Roman" pitchFamily="18" charset="0"/>
            </a:endParaRPr>
          </a:p>
          <a:p>
            <a:pPr marL="0" indent="0">
              <a:lnSpc>
                <a:spcPct val="120000"/>
              </a:lnSpc>
              <a:buNone/>
            </a:pPr>
            <a:endParaRPr lang="vi-VN" sz="2000" dirty="0">
              <a:latin typeface="Times New Roman" pitchFamily="18" charset="0"/>
              <a:cs typeface="Times New Roman" pitchFamily="18" charset="0"/>
            </a:endParaRPr>
          </a:p>
          <a:p>
            <a:pPr>
              <a:lnSpc>
                <a:spcPct val="120000"/>
              </a:lnSpc>
            </a:pPr>
            <a:endParaRPr lang="vi-VN" dirty="0"/>
          </a:p>
        </p:txBody>
      </p:sp>
    </p:spTree>
    <p:extLst>
      <p:ext uri="{BB962C8B-B14F-4D97-AF65-F5344CB8AC3E}">
        <p14:creationId xmlns:p14="http://schemas.microsoft.com/office/powerpoint/2010/main" val="41806405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32956350"/>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295400"/>
            <a:ext cx="5867400" cy="2316163"/>
          </a:xfrm>
        </p:spPr>
        <p:txBody>
          <a:bodyPr/>
          <a:lstStyle/>
          <a:p>
            <a:r>
              <a:rPr lang="pt-BR" b="1" dirty="0">
                <a:latin typeface="Times New Roman" pitchFamily="18" charset="0"/>
                <a:cs typeface="Times New Roman" pitchFamily="18" charset="0"/>
              </a:rPr>
              <a:t>Biện pháp </a:t>
            </a:r>
            <a:r>
              <a:rPr lang="en-US" b="1" dirty="0">
                <a:latin typeface="Times New Roman" pitchFamily="18" charset="0"/>
                <a:cs typeface="Times New Roman" pitchFamily="18" charset="0"/>
              </a:rPr>
              <a:t>5</a:t>
            </a:r>
            <a:r>
              <a:rPr lang="vi-VN" b="1" dirty="0">
                <a:latin typeface="Times New Roman" pitchFamily="18" charset="0"/>
                <a:cs typeface="Times New Roman" pitchFamily="18" charset="0"/>
              </a:rPr>
              <a:t>:</a:t>
            </a:r>
            <a:r>
              <a:rPr lang="pt-BR" b="1" dirty="0">
                <a:latin typeface="Times New Roman" pitchFamily="18" charset="0"/>
                <a:cs typeface="Times New Roman" pitchFamily="18" charset="0"/>
              </a:rPr>
              <a:t> “Gây hứng thú </a:t>
            </a:r>
            <a:r>
              <a:rPr lang="pt-BR" b="1">
                <a:latin typeface="Times New Roman" pitchFamily="18" charset="0"/>
                <a:cs typeface="Times New Roman" pitchFamily="18" charset="0"/>
              </a:rPr>
              <a:t>thông qua việc </a:t>
            </a:r>
            <a:r>
              <a:rPr lang="pt-BR" b="1" dirty="0">
                <a:latin typeface="Times New Roman" pitchFamily="18" charset="0"/>
                <a:cs typeface="Times New Roman" pitchFamily="18" charset="0"/>
              </a:rPr>
              <a:t>ứng dụng phương </a:t>
            </a:r>
            <a:r>
              <a:rPr lang="pt-BR" b="1">
                <a:latin typeface="Times New Roman" pitchFamily="18" charset="0"/>
                <a:cs typeface="Times New Roman" pitchFamily="18" charset="0"/>
              </a:rPr>
              <a:t>pháp Montessori”</a:t>
            </a:r>
            <a:endParaRPr lang="vi-VN" dirty="0"/>
          </a:p>
        </p:txBody>
      </p:sp>
    </p:spTree>
    <p:extLst>
      <p:ext uri="{BB962C8B-B14F-4D97-AF65-F5344CB8AC3E}">
        <p14:creationId xmlns:p14="http://schemas.microsoft.com/office/powerpoint/2010/main" val="932253184"/>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884E21-3ABE-4B18-9C2C-731DD0F612E4}"/>
              </a:ext>
            </a:extLst>
          </p:cNvPr>
          <p:cNvSpPr txBox="1"/>
          <p:nvPr/>
        </p:nvSpPr>
        <p:spPr>
          <a:xfrm flipH="1">
            <a:off x="533399" y="1371600"/>
            <a:ext cx="8153400" cy="2554545"/>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Khi </a:t>
            </a:r>
            <a:r>
              <a:rPr lang="en-US" sz="2000" dirty="0" err="1">
                <a:latin typeface="Times New Roman" panose="02020603050405020304" pitchFamily="18" charset="0"/>
                <a:cs typeface="Times New Roman" panose="02020603050405020304" pitchFamily="18" charset="0"/>
              </a:rPr>
              <a:t>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pháp</a:t>
            </a:r>
            <a:r>
              <a:rPr lang="en-US" sz="2000" dirty="0">
                <a:latin typeface="Times New Roman" panose="02020603050405020304" pitchFamily="18" charset="0"/>
                <a:cs typeface="Times New Roman" panose="02020603050405020304" pitchFamily="18" charset="0"/>
              </a:rPr>
              <a:t> Montessori </a:t>
            </a:r>
            <a:r>
              <a:rPr lang="en-US" sz="2000" dirty="0" err="1">
                <a:latin typeface="Times New Roman" panose="02020603050405020304" pitchFamily="18" charset="0"/>
                <a:cs typeface="Times New Roman" panose="02020603050405020304" pitchFamily="18" charset="0"/>
              </a:rPr>
              <a:t>tôi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thấy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pháp</a:t>
            </a:r>
            <a:r>
              <a:rPr lang="en-US" sz="2000" dirty="0">
                <a:latin typeface="Times New Roman" panose="02020603050405020304" pitchFamily="18" charset="0"/>
                <a:cs typeface="Times New Roman" panose="02020603050405020304" pitchFamily="18" charset="0"/>
              </a:rPr>
              <a:t> Montessori </a:t>
            </a:r>
            <a:r>
              <a:rPr lang="en-US" sz="2000" dirty="0" err="1">
                <a:latin typeface="Times New Roman" panose="02020603050405020304" pitchFamily="18" charset="0"/>
                <a:cs typeface="Times New Roman" panose="02020603050405020304" pitchFamily="18" charset="0"/>
              </a:rPr>
              <a:t>đặc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biệt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phù</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với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đồ</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vật</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pháp</a:t>
            </a:r>
            <a:r>
              <a:rPr lang="en-US" sz="2000" dirty="0">
                <a:latin typeface="Times New Roman" panose="02020603050405020304" pitchFamily="18" charset="0"/>
                <a:cs typeface="Times New Roman" panose="02020603050405020304" pitchFamily="18" charset="0"/>
              </a:rPr>
              <a:t> Montessori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trò</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luôn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hướng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kỹ</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sóc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phục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rót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uống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cúc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đóng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khóa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thói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quen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phục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thân</a:t>
            </a: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góc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thú</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tham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bởi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nội</a:t>
            </a:r>
            <a:r>
              <a:rPr lang="en-US" sz="2000" dirty="0">
                <a:latin typeface="Times New Roman" panose="02020603050405020304" pitchFamily="18" charset="0"/>
                <a:cs typeface="Times New Roman" panose="02020603050405020304" pitchFamily="18" charset="0"/>
              </a:rPr>
              <a:t> dung </a:t>
            </a:r>
            <a:r>
              <a:rPr lang="en-US" sz="2000" dirty="0" err="1">
                <a:latin typeface="Times New Roman" panose="02020603050405020304" pitchFamily="18" charset="0"/>
                <a:cs typeface="Times New Roman" panose="02020603050405020304" pitchFamily="18" charset="0"/>
              </a:rPr>
              <a:t>đa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phú</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tò</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mò</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thú</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533596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90601" y="6324600"/>
            <a:ext cx="2819400" cy="369332"/>
          </a:xfrm>
          <a:prstGeom prst="rect">
            <a:avLst/>
          </a:prstGeom>
          <a:noFill/>
        </p:spPr>
        <p:txBody>
          <a:bodyPr wrap="square" rtlCol="0">
            <a:spAutoFit/>
          </a:bodyPr>
          <a:lstStyle/>
          <a:p>
            <a:r>
              <a:rPr lang="en-US" dirty="0" err="1" smtClean="0"/>
              <a:t>Trẻ</a:t>
            </a:r>
            <a:r>
              <a:rPr lang="en-US" dirty="0" smtClean="0"/>
              <a:t> </a:t>
            </a:r>
            <a:r>
              <a:rPr lang="en-US" dirty="0" err="1" smtClean="0"/>
              <a:t>tự</a:t>
            </a:r>
            <a:r>
              <a:rPr lang="en-US" dirty="0" smtClean="0"/>
              <a:t> </a:t>
            </a:r>
            <a:r>
              <a:rPr lang="en-US" dirty="0" err="1" smtClean="0"/>
              <a:t>rót</a:t>
            </a:r>
            <a:r>
              <a:rPr lang="en-US" dirty="0" smtClean="0"/>
              <a:t> </a:t>
            </a:r>
            <a:r>
              <a:rPr lang="en-US" dirty="0" err="1" smtClean="0"/>
              <a:t>nước</a:t>
            </a:r>
            <a:r>
              <a:rPr lang="en-US" dirty="0" smtClean="0"/>
              <a:t> </a:t>
            </a:r>
            <a:r>
              <a:rPr lang="en-US" dirty="0" err="1" smtClean="0"/>
              <a:t>vào</a:t>
            </a:r>
            <a:r>
              <a:rPr lang="en-US" dirty="0" smtClean="0"/>
              <a:t> </a:t>
            </a:r>
            <a:r>
              <a:rPr lang="en-US" dirty="0" err="1" smtClean="0"/>
              <a:t>bình</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126"/>
            <a:ext cx="9144000" cy="6328610"/>
          </a:xfrm>
          <a:prstGeom prst="rect">
            <a:avLst/>
          </a:prstGeom>
        </p:spPr>
      </p:pic>
    </p:spTree>
    <p:extLst>
      <p:ext uri="{BB962C8B-B14F-4D97-AF65-F5344CB8AC3E}">
        <p14:creationId xmlns:p14="http://schemas.microsoft.com/office/powerpoint/2010/main" val="4278688676"/>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470" t="13333" b="20000"/>
          <a:stretch/>
        </p:blipFill>
        <p:spPr>
          <a:xfrm>
            <a:off x="228600" y="228600"/>
            <a:ext cx="8610600" cy="6324600"/>
          </a:xfrm>
          <a:prstGeom prst="rect">
            <a:avLst/>
          </a:prstGeom>
        </p:spPr>
      </p:pic>
    </p:spTree>
    <p:extLst>
      <p:ext uri="{BB962C8B-B14F-4D97-AF65-F5344CB8AC3E}">
        <p14:creationId xmlns:p14="http://schemas.microsoft.com/office/powerpoint/2010/main" val="3356963294"/>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0000" r="3399" b="8889"/>
          <a:stretch/>
        </p:blipFill>
        <p:spPr>
          <a:xfrm>
            <a:off x="0" y="12032"/>
            <a:ext cx="4343400" cy="6762162"/>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1667" t="1666" r="9167" b="1"/>
          <a:stretch/>
        </p:blipFill>
        <p:spPr>
          <a:xfrm>
            <a:off x="4343400" y="12032"/>
            <a:ext cx="4800600" cy="6762162"/>
          </a:xfrm>
          <a:prstGeom prst="rect">
            <a:avLst/>
          </a:prstGeom>
        </p:spPr>
      </p:pic>
    </p:spTree>
    <p:extLst>
      <p:ext uri="{BB962C8B-B14F-4D97-AF65-F5344CB8AC3E}">
        <p14:creationId xmlns:p14="http://schemas.microsoft.com/office/powerpoint/2010/main" val="33903331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572000" cy="3429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3200400"/>
            <a:ext cx="4876800" cy="3657600"/>
          </a:xfrm>
          <a:prstGeom prst="rect">
            <a:avLst/>
          </a:prstGeom>
        </p:spPr>
      </p:pic>
      <p:sp>
        <p:nvSpPr>
          <p:cNvPr id="5" name="TextBox 4"/>
          <p:cNvSpPr txBox="1"/>
          <p:nvPr/>
        </p:nvSpPr>
        <p:spPr>
          <a:xfrm>
            <a:off x="0" y="4210235"/>
            <a:ext cx="4114800" cy="830997"/>
          </a:xfrm>
          <a:prstGeom prst="rect">
            <a:avLst/>
          </a:prstGeom>
          <a:noFill/>
        </p:spPr>
        <p:txBody>
          <a:bodyPr wrap="square" rtlCol="0">
            <a:spAutoFit/>
          </a:bodyP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Trẻ</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được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trái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nghiệm</a:t>
            </a:r>
            <a:r>
              <a:rPr lang="en-US" sz="2400" b="1" dirty="0" smtClean="0">
                <a:solidFill>
                  <a:srgbClr val="FF0000"/>
                </a:solidFill>
                <a:latin typeface="Times New Roman" panose="02020603050405020304" pitchFamily="18" charset="0"/>
                <a:cs typeface="Times New Roman" panose="02020603050405020304" pitchFamily="18" charset="0"/>
              </a:rPr>
              <a:t> </a:t>
            </a:r>
          </a:p>
          <a:p>
            <a:pPr algn="ctr"/>
            <a:r>
              <a:rPr lang="en-US" sz="2400" b="1" dirty="0" err="1" smtClean="0">
                <a:solidFill>
                  <a:srgbClr val="FF0000"/>
                </a:solidFill>
                <a:latin typeface="Times New Roman" panose="02020603050405020304" pitchFamily="18" charset="0"/>
                <a:cs typeface="Times New Roman" panose="02020603050405020304" pitchFamily="18" charset="0"/>
              </a:rPr>
              <a:t>làm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bánh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trung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thu</a:t>
            </a:r>
            <a:r>
              <a:rPr lang="en-US" sz="2400" b="1" dirty="0" smtClean="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65607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32085"/>
            <a:ext cx="4648200" cy="348615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2914650"/>
            <a:ext cx="5257800" cy="3943350"/>
          </a:xfrm>
          <a:prstGeom prst="rect">
            <a:avLst/>
          </a:prstGeom>
        </p:spPr>
      </p:pic>
      <p:sp>
        <p:nvSpPr>
          <p:cNvPr id="6" name="TextBox 5"/>
          <p:cNvSpPr txBox="1"/>
          <p:nvPr/>
        </p:nvSpPr>
        <p:spPr>
          <a:xfrm>
            <a:off x="4800600" y="1219200"/>
            <a:ext cx="4267200" cy="954107"/>
          </a:xfrm>
          <a:prstGeom prst="rect">
            <a:avLst/>
          </a:prstGeom>
          <a:noFill/>
        </p:spPr>
        <p:txBody>
          <a:bodyPr wrap="square" rtlCol="0">
            <a:sp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Trẻ</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được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làm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quen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với</a:t>
            </a:r>
            <a:r>
              <a:rPr lang="en-US" sz="2800" b="1" dirty="0" smtClean="0">
                <a:solidFill>
                  <a:srgbClr val="FF0000"/>
                </a:solidFill>
                <a:latin typeface="Times New Roman" panose="02020603050405020304" pitchFamily="18" charset="0"/>
                <a:cs typeface="Times New Roman" panose="02020603050405020304" pitchFamily="18" charset="0"/>
              </a:rPr>
              <a:t>  Stem</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7205620"/>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38200"/>
            <a:ext cx="8686800" cy="6019800"/>
          </a:xfrm>
        </p:spPr>
        <p:txBody>
          <a:bodyPr>
            <a:noAutofit/>
          </a:bodyPr>
          <a:lstStyle/>
          <a:p>
            <a:pPr marL="0" indent="0" algn="ctr">
              <a:buNone/>
            </a:pPr>
            <a:r>
              <a:rPr lang="vi-VN" sz="2000" b="1" dirty="0">
                <a:latin typeface="+mj-lt"/>
              </a:rPr>
              <a:t>IV.KẾT </a:t>
            </a:r>
            <a:r>
              <a:rPr lang="vi-VN" sz="2000" b="1" dirty="0" smtClean="0">
                <a:latin typeface="+mj-lt"/>
              </a:rPr>
              <a:t>LUẬN</a:t>
            </a:r>
            <a:endParaRPr lang="en-US" sz="2000" b="1" dirty="0" smtClean="0">
              <a:latin typeface="+mj-lt"/>
            </a:endParaRPr>
          </a:p>
          <a:p>
            <a:r>
              <a:rPr lang="en-US" sz="2000" dirty="0" err="1">
                <a:latin typeface="Times New Roman" pitchFamily="18" charset="0"/>
                <a:cs typeface="Times New Roman" pitchFamily="18" charset="0"/>
              </a:rPr>
              <a:t>Kết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quả</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đạt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được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sau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thực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hiện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biện</a:t>
            </a:r>
            <a:r>
              <a:rPr lang="en-US" sz="2000" dirty="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pháp</a:t>
            </a:r>
            <a:endParaRPr lang="en-US" sz="2000" dirty="0">
              <a:latin typeface="Times New Roman" pitchFamily="18" charset="0"/>
              <a:cs typeface="Times New Roman" pitchFamily="18" charset="0"/>
            </a:endParaRPr>
          </a:p>
          <a:p>
            <a:pPr marL="0" indent="0">
              <a:buNone/>
            </a:pPr>
            <a:r>
              <a:rPr lang="en-US" sz="2000" dirty="0" smtClean="0">
                <a:latin typeface="Times New Roman" pitchFamily="18" charset="0"/>
                <a:cs typeface="Times New Roman" pitchFamily="18" charset="0"/>
              </a:rPr>
              <a:t>   </a:t>
            </a:r>
            <a:r>
              <a:rPr lang="en-US" sz="2000" dirty="0">
                <a:latin typeface="Times New Roman" pitchFamily="18" charset="0"/>
                <a:cs typeface="Times New Roman" pitchFamily="18" charset="0"/>
              </a:rPr>
              <a:t>S</a:t>
            </a:r>
            <a:r>
              <a:rPr lang="vi-VN" sz="2000" dirty="0">
                <a:latin typeface="Times New Roman" pitchFamily="18" charset="0"/>
                <a:cs typeface="Times New Roman" pitchFamily="18" charset="0"/>
              </a:rPr>
              <a:t>au </a:t>
            </a:r>
            <a:r>
              <a:rPr lang="en-US" sz="2000" dirty="0" err="1">
                <a:latin typeface="Times New Roman" pitchFamily="18" charset="0"/>
                <a:cs typeface="Times New Roman" pitchFamily="18" charset="0"/>
              </a:rPr>
              <a:t>thời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gian</a:t>
            </a:r>
            <a:r>
              <a:rPr lang="vi-VN" sz="2000" dirty="0">
                <a:latin typeface="Times New Roman" pitchFamily="18" charset="0"/>
                <a:cs typeface="Times New Roman" pitchFamily="18" charset="0"/>
              </a:rPr>
              <a:t> áp dụng </a:t>
            </a:r>
            <a:r>
              <a:rPr lang="en-US" sz="2000" b="1" dirty="0">
                <a:latin typeface="Times New Roman" pitchFamily="18" charset="0"/>
                <a:cs typeface="Times New Roman" pitchFamily="18" charset="0"/>
              </a:rPr>
              <a:t>“</a:t>
            </a:r>
            <a:r>
              <a:rPr lang="en-US" sz="2000" b="1" i="1" dirty="0" err="1">
                <a:latin typeface="Times New Roman" pitchFamily="18" charset="0"/>
                <a:cs typeface="Times New Roman" pitchFamily="18" charset="0"/>
              </a:rPr>
              <a:t>Biện</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pháp</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gây</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hứng</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thú</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cho</a:t>
            </a:r>
            <a:r>
              <a:rPr lang="en-US" sz="2000" b="1" i="1" dirty="0">
                <a:latin typeface="Times New Roman" pitchFamily="18" charset="0"/>
                <a:cs typeface="Times New Roman" pitchFamily="18" charset="0"/>
              </a:rPr>
              <a:t> </a:t>
            </a:r>
            <a:r>
              <a:rPr lang="en-US" sz="2000" b="1" i="1" dirty="0" err="1" smtClean="0">
                <a:latin typeface="Times New Roman" pitchFamily="18" charset="0"/>
                <a:cs typeface="Times New Roman" pitchFamily="18" charset="0"/>
              </a:rPr>
              <a:t>trẻ</a:t>
            </a:r>
            <a:r>
              <a:rPr lang="en-US" sz="2000" b="1" i="1" dirty="0">
                <a:latin typeface="Times New Roman" pitchFamily="18" charset="0"/>
                <a:cs typeface="Times New Roman" pitchFamily="18" charset="0"/>
              </a:rPr>
              <a:t> </a:t>
            </a:r>
            <a:r>
              <a:rPr lang="en-US" sz="2000" b="1" i="1" dirty="0" smtClean="0">
                <a:latin typeface="Times New Roman" pitchFamily="18" charset="0"/>
                <a:cs typeface="Times New Roman" pitchFamily="18" charset="0"/>
              </a:rPr>
              <a:t>24- 36 </a:t>
            </a:r>
            <a:r>
              <a:rPr lang="en-US" sz="2000" b="1" i="1" dirty="0" err="1" smtClean="0">
                <a:latin typeface="Times New Roman" pitchFamily="18" charset="0"/>
                <a:cs typeface="Times New Roman" pitchFamily="18" charset="0"/>
              </a:rPr>
              <a:t>tháng</a:t>
            </a:r>
            <a:r>
              <a:rPr lang="en-US" sz="2000" b="1" i="1" dirty="0" smtClean="0">
                <a:latin typeface="Times New Roman" pitchFamily="18" charset="0"/>
                <a:cs typeface="Times New Roman" pitchFamily="18" charset="0"/>
              </a:rPr>
              <a:t> </a:t>
            </a:r>
            <a:r>
              <a:rPr lang="en-US" sz="2000" b="1" i="1" dirty="0" err="1">
                <a:latin typeface="Times New Roman" pitchFamily="18" charset="0"/>
                <a:cs typeface="Times New Roman" pitchFamily="18" charset="0"/>
              </a:rPr>
              <a:t>tuổi</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thông</a:t>
            </a:r>
            <a:r>
              <a:rPr lang="en-US" sz="2000" b="1" i="1" dirty="0">
                <a:latin typeface="Times New Roman" pitchFamily="18" charset="0"/>
                <a:cs typeface="Times New Roman" pitchFamily="18" charset="0"/>
              </a:rPr>
              <a:t> qua </a:t>
            </a:r>
            <a:r>
              <a:rPr lang="en-US" sz="2000" b="1" i="1" dirty="0" err="1">
                <a:latin typeface="Times New Roman" pitchFamily="18" charset="0"/>
                <a:cs typeface="Times New Roman" pitchFamily="18" charset="0"/>
              </a:rPr>
              <a:t>các</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hoạt</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động</a:t>
            </a:r>
            <a:r>
              <a:rPr lang="en-US" sz="2000" b="1" i="1" dirty="0">
                <a:latin typeface="Times New Roman" pitchFamily="18" charset="0"/>
                <a:cs typeface="Times New Roman" pitchFamily="18" charset="0"/>
              </a:rPr>
              <a:t> </a:t>
            </a:r>
            <a:r>
              <a:rPr lang="en-US" sz="2000" b="1" i="1" dirty="0" err="1" smtClean="0">
                <a:latin typeface="Times New Roman" pitchFamily="18" charset="0"/>
                <a:cs typeface="Times New Roman" pitchFamily="18" charset="0"/>
              </a:rPr>
              <a:t>chơi</a:t>
            </a:r>
            <a:r>
              <a:rPr lang="en-US" sz="2000" b="1" i="1" dirty="0" smtClean="0">
                <a:latin typeface="Times New Roman" pitchFamily="18" charset="0"/>
                <a:cs typeface="Times New Roman" pitchFamily="18" charset="0"/>
              </a:rPr>
              <a:t> </a:t>
            </a:r>
            <a:r>
              <a:rPr lang="en-US" sz="2000" b="1" i="1" dirty="0" err="1" smtClean="0">
                <a:latin typeface="Times New Roman" pitchFamily="18" charset="0"/>
                <a:cs typeface="Times New Roman" pitchFamily="18" charset="0"/>
              </a:rPr>
              <a:t>tập</a:t>
            </a:r>
            <a:r>
              <a:rPr lang="en-US" sz="2000" b="1" i="1" dirty="0" smtClean="0">
                <a:latin typeface="Times New Roman" pitchFamily="18" charset="0"/>
                <a:cs typeface="Times New Roman" pitchFamily="18" charset="0"/>
              </a:rPr>
              <a:t>”</a:t>
            </a:r>
            <a:r>
              <a:rPr lang="en-US" sz="2000" dirty="0" smtClean="0">
                <a:latin typeface="Times New Roman" pitchFamily="18" charset="0"/>
                <a:cs typeface="Times New Roman" pitchFamily="18" charset="0"/>
              </a:rPr>
              <a:t>  </a:t>
            </a:r>
            <a:r>
              <a:rPr lang="vi-VN" sz="2000" dirty="0">
                <a:latin typeface="Times New Roman" pitchFamily="18" charset="0"/>
                <a:cs typeface="Times New Roman" pitchFamily="18" charset="0"/>
              </a:rPr>
              <a:t>tôi </a:t>
            </a:r>
            <a:r>
              <a:rPr lang="en-US" sz="2000" dirty="0" err="1">
                <a:latin typeface="Times New Roman" pitchFamily="18" charset="0"/>
                <a:cs typeface="Times New Roman" pitchFamily="18" charset="0"/>
              </a:rPr>
              <a:t>đạt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được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một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số</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kết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quả</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như</a:t>
            </a: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sau:</a:t>
            </a:r>
            <a:endParaRPr lang="en-US" sz="2000" dirty="0">
              <a:latin typeface="Times New Roman" pitchFamily="18" charset="0"/>
              <a:cs typeface="Times New Roman" pitchFamily="18" charset="0"/>
            </a:endParaRPr>
          </a:p>
          <a:p>
            <a:pPr marL="0" indent="0">
              <a:buNone/>
            </a:pP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Tôi có thêm kinh nghiệm hơn trong việc </a:t>
            </a:r>
            <a:r>
              <a:rPr lang="en-US" sz="2000" dirty="0" err="1">
                <a:latin typeface="Times New Roman" pitchFamily="18" charset="0"/>
                <a:cs typeface="Times New Roman" pitchFamily="18" charset="0"/>
              </a:rPr>
              <a:t>gây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hứng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thú</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trẻ</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trong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hoạt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động</a:t>
            </a:r>
            <a:r>
              <a:rPr lang="en-US" sz="2000" dirty="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chơi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tập</a:t>
            </a:r>
            <a:r>
              <a:rPr lang="vi-VN" sz="200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a:p>
            <a:pPr marL="0" indent="0">
              <a:buNone/>
            </a:pP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Các </a:t>
            </a:r>
            <a:r>
              <a:rPr lang="en-US" sz="2000" dirty="0" err="1">
                <a:latin typeface="Times New Roman" pitchFamily="18" charset="0"/>
                <a:cs typeface="Times New Roman" pitchFamily="18" charset="0"/>
              </a:rPr>
              <a:t>hoạt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động</a:t>
            </a:r>
            <a:r>
              <a:rPr lang="en-US" sz="2000" dirty="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chơi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tập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đạt</a:t>
            </a:r>
            <a:r>
              <a:rPr lang="vi-VN" sz="2000" dirty="0">
                <a:latin typeface="Times New Roman" pitchFamily="18" charset="0"/>
                <a:cs typeface="Times New Roman" pitchFamily="18" charset="0"/>
              </a:rPr>
              <a:t> hiệu quả và thu hút trẻ tham gia tích cực hơn.</a:t>
            </a:r>
            <a:endParaRPr lang="en-US" sz="2000" dirty="0">
              <a:latin typeface="Times New Roman" pitchFamily="18" charset="0"/>
              <a:cs typeface="Times New Roman" pitchFamily="18" charset="0"/>
            </a:endParaRPr>
          </a:p>
          <a:p>
            <a:pPr marL="0" indent="0">
              <a:buNone/>
            </a:pP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Trẻ </a:t>
            </a:r>
            <a:r>
              <a:rPr lang="en-US" sz="2000" dirty="0" err="1">
                <a:latin typeface="Times New Roman" pitchFamily="18" charset="0"/>
                <a:cs typeface="Times New Roman" pitchFamily="18" charset="0"/>
              </a:rPr>
              <a:t>tập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trung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giờ</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học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nhiều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hơn</a:t>
            </a: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tiếp thu nhanh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kiến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thức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mới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có</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những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kỹ</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năng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cần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thiết</a:t>
            </a:r>
            <a:r>
              <a:rPr lang="en-US" sz="2000" dirty="0">
                <a:latin typeface="Times New Roman" pitchFamily="18" charset="0"/>
                <a:cs typeface="Times New Roman" pitchFamily="18" charset="0"/>
              </a:rPr>
              <a:t>.</a:t>
            </a:r>
          </a:p>
          <a:p>
            <a:pPr marL="0" indent="0" algn="ctr">
              <a:buNone/>
            </a:pPr>
            <a:endParaRPr lang="vi-VN" sz="2000" dirty="0">
              <a:latin typeface="+mj-lt"/>
            </a:endParaRPr>
          </a:p>
          <a:p>
            <a:pPr marL="0" indent="0">
              <a:buNone/>
            </a:pPr>
            <a:endParaRPr lang="vi-VN" sz="2000" dirty="0">
              <a:latin typeface="+mj-lt"/>
            </a:endParaRPr>
          </a:p>
        </p:txBody>
      </p:sp>
    </p:spTree>
    <p:extLst>
      <p:ext uri="{BB962C8B-B14F-4D97-AF65-F5344CB8AC3E}">
        <p14:creationId xmlns:p14="http://schemas.microsoft.com/office/powerpoint/2010/main" val="11702794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52400" y="1066800"/>
            <a:ext cx="8382000" cy="3416320"/>
          </a:xfrm>
          <a:prstGeom prst="rect">
            <a:avLst/>
          </a:prstGeom>
          <a:noFill/>
        </p:spPr>
        <p:txBody>
          <a:bodyPr wrap="square" lIns="91440" tIns="45720" rIns="91440" bIns="45720">
            <a:spAutoFit/>
          </a:bodyPr>
          <a:lstStyle/>
          <a:p>
            <a:pPr algn="ctr"/>
            <a:r>
              <a:rPr lang="vi-VN"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Xin kính chúc ban giám khảo cùng các đồng chí giáo viên mạnh khỏe, chúc hội thi đạt kết quả cao!</a:t>
            </a:r>
            <a:endParaRPr lang="vi-VN"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6554754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71954" y="76199"/>
            <a:ext cx="6317673" cy="983397"/>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i="1" dirty="0">
              <a:solidFill>
                <a:srgbClr val="0070C0"/>
              </a:solidFill>
              <a:latin typeface="Times New Roman" pitchFamily="18" charset="0"/>
              <a:cs typeface="Times New Roman" pitchFamily="18" charset="0"/>
            </a:endParaRPr>
          </a:p>
          <a:p>
            <a:pPr algn="ctr"/>
            <a:r>
              <a:rPr lang="en-US" sz="2400" b="1" i="1" dirty="0">
                <a:solidFill>
                  <a:srgbClr val="0070C0"/>
                </a:solidFill>
                <a:latin typeface="Times New Roman" pitchFamily="18" charset="0"/>
                <a:cs typeface="Times New Roman" pitchFamily="18" charset="0"/>
              </a:rPr>
              <a:t>II. GIẢI QUYẾT VẤN ĐỀ</a:t>
            </a:r>
            <a:endParaRPr lang="en-US" sz="2400" b="1" dirty="0">
              <a:solidFill>
                <a:srgbClr val="0070C0"/>
              </a:solidFill>
            </a:endParaRPr>
          </a:p>
          <a:p>
            <a:pPr algn="ctr"/>
            <a:endParaRPr lang="en-US" sz="2000" b="1" dirty="0"/>
          </a:p>
        </p:txBody>
      </p:sp>
      <p:cxnSp>
        <p:nvCxnSpPr>
          <p:cNvPr id="37" name="Straight Arrow Connector 36"/>
          <p:cNvCxnSpPr>
            <a:cxnSpLocks/>
          </p:cNvCxnSpPr>
          <p:nvPr/>
        </p:nvCxnSpPr>
        <p:spPr>
          <a:xfrm flipH="1">
            <a:off x="2425973" y="1059596"/>
            <a:ext cx="2222230" cy="5406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cxnSpLocks/>
          </p:cNvCxnSpPr>
          <p:nvPr/>
        </p:nvCxnSpPr>
        <p:spPr>
          <a:xfrm>
            <a:off x="4648200" y="1059596"/>
            <a:ext cx="1981200" cy="5406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762000" y="1600201"/>
            <a:ext cx="3352800" cy="51816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b="1" dirty="0">
                <a:solidFill>
                  <a:schemeClr val="tx1"/>
                </a:solidFill>
                <a:latin typeface="Times New Roman" pitchFamily="18" charset="0"/>
                <a:cs typeface="Times New Roman" pitchFamily="18" charset="0"/>
              </a:rPr>
              <a:t>THUẬN LỢI</a:t>
            </a:r>
          </a:p>
          <a:p>
            <a:pPr algn="ctr"/>
            <a:endParaRPr lang="en-US" sz="2000" b="1" dirty="0">
              <a:solidFill>
                <a:schemeClr val="tx1"/>
              </a:solidFill>
              <a:latin typeface="Times New Roman" pitchFamily="18" charset="0"/>
              <a:cs typeface="Times New Roman" pitchFamily="18" charset="0"/>
            </a:endParaRPr>
          </a:p>
          <a:p>
            <a:r>
              <a:rPr lang="en-US" sz="2000" dirty="0">
                <a:solidFill>
                  <a:schemeClr val="tx1"/>
                </a:solidFill>
              </a:rPr>
              <a:t>- </a:t>
            </a:r>
            <a:r>
              <a:rPr lang="en-US" sz="2000" dirty="0"/>
              <a:t> </a:t>
            </a:r>
            <a:r>
              <a:rPr lang="en-US" sz="2000" dirty="0">
                <a:solidFill>
                  <a:schemeClr val="tx1"/>
                </a:solidFill>
                <a:latin typeface="Times New Roman" pitchFamily="18" charset="0"/>
                <a:cs typeface="Times New Roman" pitchFamily="18" charset="0"/>
              </a:rPr>
              <a:t>Ban </a:t>
            </a:r>
            <a:r>
              <a:rPr lang="en-US" sz="2000" dirty="0" err="1">
                <a:solidFill>
                  <a:schemeClr val="tx1"/>
                </a:solidFill>
                <a:latin typeface="Times New Roman" pitchFamily="18" charset="0"/>
                <a:cs typeface="Times New Roman" pitchFamily="18" charset="0"/>
              </a:rPr>
              <a:t>giám</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hiệu</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nhà</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trường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luôn</a:t>
            </a:r>
            <a:r>
              <a:rPr lang="vi-VN" sz="2000" dirty="0">
                <a:solidFill>
                  <a:schemeClr val="tx1"/>
                </a:solidFill>
                <a:latin typeface="Times New Roman" pitchFamily="18" charset="0"/>
                <a:cs typeface="Times New Roman" pitchFamily="18" charset="0"/>
              </a:rPr>
              <a:t> tạo điều kiện </a:t>
            </a:r>
            <a:r>
              <a:rPr lang="en-US" sz="2000" dirty="0" err="1">
                <a:solidFill>
                  <a:schemeClr val="tx1"/>
                </a:solidFill>
                <a:latin typeface="Times New Roman" pitchFamily="18" charset="0"/>
                <a:cs typeface="Times New Roman" pitchFamily="18" charset="0"/>
              </a:rPr>
              <a:t>về</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cơ</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sở</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vật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chất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và</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đồ</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dùng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phục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vụ</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cho</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trẻ</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trong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hoạt</a:t>
            </a:r>
            <a:r>
              <a:rPr lang="en-US" sz="2000" dirty="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động</a:t>
            </a:r>
            <a:r>
              <a:rPr lang="en-US" sz="2000" dirty="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chơi</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tập</a:t>
            </a:r>
            <a:r>
              <a:rPr lang="pl-PL" sz="2000" dirty="0">
                <a:solidFill>
                  <a:schemeClr val="tx1"/>
                </a:solidFill>
                <a:latin typeface="Times New Roman" pitchFamily="18" charset="0"/>
                <a:cs typeface="Times New Roman" pitchFamily="18" charset="0"/>
              </a:rPr>
              <a:t> .</a:t>
            </a:r>
            <a:endParaRPr lang="en-US" sz="2000" dirty="0">
              <a:solidFill>
                <a:schemeClr val="tx1"/>
              </a:solidFill>
              <a:latin typeface="Times New Roman" pitchFamily="18" charset="0"/>
              <a:cs typeface="Times New Roman" pitchFamily="18" charset="0"/>
            </a:endParaRPr>
          </a:p>
          <a:p>
            <a:r>
              <a:rPr lang="en-US" sz="2000" dirty="0">
                <a:solidFill>
                  <a:schemeClr val="tx1"/>
                </a:solidFill>
                <a:latin typeface="Times New Roman" pitchFamily="18" charset="0"/>
                <a:cs typeface="Times New Roman" pitchFamily="18" charset="0"/>
              </a:rPr>
              <a:t>- </a:t>
            </a:r>
            <a:r>
              <a:rPr lang="pl-PL" sz="2000" dirty="0">
                <a:solidFill>
                  <a:schemeClr val="tx1"/>
                </a:solidFill>
                <a:latin typeface="Times New Roman" pitchFamily="18" charset="0"/>
                <a:cs typeface="Times New Roman" pitchFamily="18" charset="0"/>
              </a:rPr>
              <a:t> Một </a:t>
            </a:r>
            <a:r>
              <a:rPr lang="pl-PL" sz="2000" dirty="0" smtClean="0">
                <a:solidFill>
                  <a:schemeClr val="tx1"/>
                </a:solidFill>
                <a:latin typeface="Times New Roman" pitchFamily="18" charset="0"/>
                <a:cs typeface="Times New Roman" pitchFamily="18" charset="0"/>
              </a:rPr>
              <a:t>số</a:t>
            </a:r>
            <a:r>
              <a:rPr lang="en-US" sz="2000" dirty="0" smtClean="0">
                <a:solidFill>
                  <a:schemeClr val="tx1"/>
                </a:solidFill>
                <a:latin typeface="Times New Roman" pitchFamily="18" charset="0"/>
                <a:cs typeface="Times New Roman" pitchFamily="18" charset="0"/>
              </a:rPr>
              <a:t> </a:t>
            </a:r>
            <a:r>
              <a:rPr lang="pl-PL" sz="2000" dirty="0" smtClean="0">
                <a:solidFill>
                  <a:schemeClr val="tx1"/>
                </a:solidFill>
                <a:latin typeface="Times New Roman" pitchFamily="18" charset="0"/>
                <a:cs typeface="Times New Roman" pitchFamily="18" charset="0"/>
              </a:rPr>
              <a:t>t</a:t>
            </a:r>
            <a:r>
              <a:rPr lang="vi-VN" sz="2000" dirty="0">
                <a:solidFill>
                  <a:schemeClr val="tx1"/>
                </a:solidFill>
                <a:latin typeface="Times New Roman" pitchFamily="18" charset="0"/>
                <a:cs typeface="Times New Roman" pitchFamily="18" charset="0"/>
              </a:rPr>
              <a:t>rẻ ở lớp mạnh dạn, tự tin</a:t>
            </a:r>
            <a:r>
              <a:rPr lang="pl-PL" sz="2000" dirty="0">
                <a:solidFill>
                  <a:schemeClr val="tx1"/>
                </a:solidFill>
                <a:latin typeface="Times New Roman" pitchFamily="18" charset="0"/>
                <a:cs typeface="Times New Roman" pitchFamily="18" charset="0"/>
              </a:rPr>
              <a:t>, tích cực tham gia vào các hoạt động.</a:t>
            </a:r>
            <a:endParaRPr lang="vi-VN" sz="2000" dirty="0">
              <a:solidFill>
                <a:schemeClr val="tx1"/>
              </a:solidFill>
              <a:latin typeface="Times New Roman" pitchFamily="18" charset="0"/>
              <a:cs typeface="Times New Roman" pitchFamily="18" charset="0"/>
            </a:endParaRPr>
          </a:p>
          <a:p>
            <a:r>
              <a:rPr lang="vi-VN" sz="2000" dirty="0">
                <a:solidFill>
                  <a:schemeClr val="tx1"/>
                </a:solidFill>
                <a:latin typeface="Times New Roman" pitchFamily="18" charset="0"/>
                <a:cs typeface="Times New Roman" pitchFamily="18" charset="0"/>
              </a:rPr>
              <a:t>- Được sự quan tâm của các bậc phụ huynh </a:t>
            </a:r>
            <a:r>
              <a:rPr lang="pl-PL" sz="2000" dirty="0">
                <a:solidFill>
                  <a:schemeClr val="tx1"/>
                </a:solidFill>
                <a:latin typeface="Times New Roman" pitchFamily="18" charset="0"/>
                <a:cs typeface="Times New Roman" pitchFamily="18" charset="0"/>
              </a:rPr>
              <a:t>ủng hộ với phương pháp lấy trẻ làm trung tâm </a:t>
            </a:r>
            <a:r>
              <a:rPr lang="vi-VN" sz="2000" dirty="0">
                <a:solidFill>
                  <a:schemeClr val="tx1"/>
                </a:solidFill>
                <a:latin typeface="Times New Roman" pitchFamily="18" charset="0"/>
                <a:cs typeface="Times New Roman" pitchFamily="18" charset="0"/>
              </a:rPr>
              <a:t>luôn hỗ trợ những nguyên vật liệu</a:t>
            </a:r>
            <a:r>
              <a:rPr lang="pl-PL" sz="2000" dirty="0">
                <a:solidFill>
                  <a:schemeClr val="tx1"/>
                </a:solidFill>
                <a:latin typeface="Times New Roman" pitchFamily="18" charset="0"/>
                <a:cs typeface="Times New Roman" pitchFamily="18" charset="0"/>
              </a:rPr>
              <a:t> để làm đồ dùng, đồ chơi</a:t>
            </a:r>
            <a:r>
              <a:rPr lang="vi-VN" sz="2000" dirty="0">
                <a:solidFill>
                  <a:schemeClr val="tx1"/>
                </a:solidFill>
                <a:latin typeface="Times New Roman" pitchFamily="18" charset="0"/>
                <a:cs typeface="Times New Roman" pitchFamily="18" charset="0"/>
              </a:rPr>
              <a:t>.</a:t>
            </a:r>
            <a:r>
              <a:rPr lang="en-US" sz="2000" dirty="0">
                <a:solidFill>
                  <a:schemeClr val="tx1"/>
                </a:solidFill>
                <a:latin typeface="Times New Roman" pitchFamily="18" charset="0"/>
                <a:cs typeface="Times New Roman" pitchFamily="18" charset="0"/>
              </a:rPr>
              <a:t> </a:t>
            </a:r>
            <a:endParaRPr lang="vi-VN" sz="2000" dirty="0">
              <a:solidFill>
                <a:schemeClr val="tx1"/>
              </a:solidFill>
              <a:latin typeface="Times New Roman" pitchFamily="18" charset="0"/>
              <a:cs typeface="Times New Roman" pitchFamily="18" charset="0"/>
            </a:endParaRPr>
          </a:p>
        </p:txBody>
      </p:sp>
      <p:sp>
        <p:nvSpPr>
          <p:cNvPr id="8" name="Rectangle 7"/>
          <p:cNvSpPr/>
          <p:nvPr/>
        </p:nvSpPr>
        <p:spPr>
          <a:xfrm>
            <a:off x="4800600" y="1600201"/>
            <a:ext cx="3352800" cy="518159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b="1" dirty="0">
                <a:solidFill>
                  <a:schemeClr val="tx1"/>
                </a:solidFill>
                <a:latin typeface="Times New Roman" pitchFamily="18" charset="0"/>
                <a:cs typeface="Times New Roman" pitchFamily="18" charset="0"/>
              </a:rPr>
              <a:t>KHÓ KHĂN</a:t>
            </a:r>
          </a:p>
          <a:p>
            <a:endParaRPr lang="en-US" sz="2000" dirty="0">
              <a:latin typeface="Times New Roman" pitchFamily="18" charset="0"/>
              <a:cs typeface="Times New Roman" pitchFamily="18" charset="0"/>
            </a:endParaRPr>
          </a:p>
          <a:p>
            <a:r>
              <a:rPr lang="pl-PL" sz="2000" dirty="0">
                <a:latin typeface="Times New Roman" pitchFamily="18" charset="0"/>
                <a:cs typeface="Times New Roman" pitchFamily="18" charset="0"/>
              </a:rPr>
              <a:t>- </a:t>
            </a:r>
            <a:r>
              <a:rPr lang="vi-VN" sz="2000" dirty="0">
                <a:latin typeface="Times New Roman" pitchFamily="18" charset="0"/>
                <a:cs typeface="Times New Roman" pitchFamily="18" charset="0"/>
              </a:rPr>
              <a:t>Trong lớp </a:t>
            </a:r>
            <a:r>
              <a:rPr lang="pl-PL" sz="2000" dirty="0">
                <a:latin typeface="Times New Roman" pitchFamily="18" charset="0"/>
                <a:cs typeface="Times New Roman" pitchFamily="18" charset="0"/>
              </a:rPr>
              <a:t>học </a:t>
            </a:r>
            <a:r>
              <a:rPr lang="vi-VN" sz="2000" dirty="0">
                <a:latin typeface="Times New Roman" pitchFamily="18" charset="0"/>
                <a:cs typeface="Times New Roman" pitchFamily="18" charset="0"/>
              </a:rPr>
              <a:t>còn có </a:t>
            </a:r>
            <a:r>
              <a:rPr lang="pl-PL" sz="2000" dirty="0">
                <a:latin typeface="Times New Roman" pitchFamily="18" charset="0"/>
                <a:cs typeface="Times New Roman" pitchFamily="18" charset="0"/>
              </a:rPr>
              <a:t>nhiều </a:t>
            </a:r>
            <a:r>
              <a:rPr lang="vi-VN" sz="2000" dirty="0">
                <a:latin typeface="Times New Roman" pitchFamily="18" charset="0"/>
                <a:cs typeface="Times New Roman" pitchFamily="18" charset="0"/>
              </a:rPr>
              <a:t>trẻ </a:t>
            </a:r>
            <a:r>
              <a:rPr lang="pl-PL" sz="2000" dirty="0">
                <a:latin typeface="Times New Roman" pitchFamily="18" charset="0"/>
                <a:cs typeface="Times New Roman" pitchFamily="18" charset="0"/>
              </a:rPr>
              <a:t>hiếu động, nhút nhát, chưa tích cực tham gia hoạt động </a:t>
            </a:r>
            <a:endParaRPr lang="vi-VN" sz="2000" dirty="0">
              <a:latin typeface="Times New Roman" pitchFamily="18" charset="0"/>
              <a:cs typeface="Times New Roman" pitchFamily="18" charset="0"/>
            </a:endParaRPr>
          </a:p>
          <a:p>
            <a:r>
              <a:rPr lang="pl-PL" sz="2000" dirty="0">
                <a:latin typeface="Times New Roman" pitchFamily="18" charset="0"/>
                <a:cs typeface="Times New Roman" pitchFamily="18" charset="0"/>
              </a:rPr>
              <a:t> - Bên cạnh đó có một số trẻ</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mới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học</a:t>
            </a:r>
            <a:r>
              <a:rPr lang="pl-PL" sz="2000" dirty="0">
                <a:latin typeface="Times New Roman" pitchFamily="18" charset="0"/>
                <a:cs typeface="Times New Roman" pitchFamily="18" charset="0"/>
              </a:rPr>
              <a:t> chưa có nền nếp khi tham gia hoạt động học</a:t>
            </a:r>
            <a:endParaRPr lang="vi-VN" sz="2000" dirty="0">
              <a:latin typeface="Times New Roman" pitchFamily="18" charset="0"/>
              <a:cs typeface="Times New Roman" pitchFamily="18" charset="0"/>
            </a:endParaRPr>
          </a:p>
          <a:p>
            <a:r>
              <a:rPr lang="pl-PL" sz="2000" dirty="0">
                <a:latin typeface="Times New Roman" pitchFamily="18" charset="0"/>
                <a:cs typeface="Times New Roman" pitchFamily="18" charset="0"/>
              </a:rPr>
              <a:t>- Đặc biệt trong năm học này lớp tôi </a:t>
            </a:r>
            <a:r>
              <a:rPr lang="en-US" sz="2000" dirty="0" err="1">
                <a:latin typeface="Times New Roman" pitchFamily="18" charset="0"/>
                <a:cs typeface="Times New Roman" pitchFamily="18" charset="0"/>
              </a:rPr>
              <a:t>có</a:t>
            </a:r>
            <a:r>
              <a:rPr lang="en-US" sz="2000" dirty="0">
                <a:latin typeface="Times New Roman" pitchFamily="18" charset="0"/>
                <a:cs typeface="Times New Roman" pitchFamily="18" charset="0"/>
              </a:rPr>
              <a:t> 1 </a:t>
            </a:r>
            <a:r>
              <a:rPr lang="en-US" sz="2000" dirty="0" err="1">
                <a:latin typeface="Times New Roman" pitchFamily="18" charset="0"/>
                <a:cs typeface="Times New Roman" pitchFamily="18" charset="0"/>
              </a:rPr>
              <a:t>số</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trẻ</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chậm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nói</a:t>
            </a:r>
            <a:r>
              <a:rPr lang="en-US" sz="2000" dirty="0">
                <a:latin typeface="Times New Roman" pitchFamily="18" charset="0"/>
                <a:cs typeface="Times New Roman" pitchFamily="18" charset="0"/>
              </a:rPr>
              <a:t> </a:t>
            </a:r>
            <a:r>
              <a:rPr lang="pl-PL" sz="2000" dirty="0">
                <a:latin typeface="Times New Roman" pitchFamily="18" charset="0"/>
                <a:cs typeface="Times New Roman" pitchFamily="18" charset="0"/>
              </a:rPr>
              <a:t>nên phần nào cũng ảnh hưởng đến việc tổ chức hoạt động học cho trẻ.</a:t>
            </a:r>
            <a:endParaRPr lang="vi-VN" sz="2000" dirty="0">
              <a:latin typeface="Times New Roman" pitchFamily="18" charset="0"/>
              <a:cs typeface="Times New Roman" pitchFamily="18" charset="0"/>
            </a:endParaRPr>
          </a:p>
          <a:p>
            <a:endParaRPr lang="vi-VN" sz="20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5334359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barn(inVertical)">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06064" y="2829962"/>
            <a:ext cx="3005140" cy="89389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lnSpc>
                <a:spcPts val="1800"/>
              </a:lnSpc>
              <a:spcBef>
                <a:spcPts val="600"/>
              </a:spcBef>
              <a:spcAft>
                <a:spcPts val="600"/>
              </a:spcAft>
            </a:pPr>
            <a:r>
              <a:rPr lang="en-US" sz="2500" b="1" dirty="0">
                <a:solidFill>
                  <a:schemeClr val="tx1"/>
                </a:solidFill>
                <a:latin typeface="Times New Roman" panose="02020603050405020304" pitchFamily="18" charset="0"/>
                <a:ea typeface="Times New Roman" panose="02020603050405020304" pitchFamily="18" charset="0"/>
              </a:rPr>
              <a:t>CÁC BIỆN PHÁP </a:t>
            </a:r>
            <a:endParaRPr lang="en-US" sz="2500" dirty="0">
              <a:solidFill>
                <a:schemeClr val="tx1"/>
              </a:solidFill>
              <a:latin typeface="Times New Roman" panose="02020603050405020304" pitchFamily="18" charset="0"/>
              <a:ea typeface="Times New Roman" panose="02020603050405020304" pitchFamily="18" charset="0"/>
            </a:endParaRPr>
          </a:p>
        </p:txBody>
      </p:sp>
      <p:cxnSp>
        <p:nvCxnSpPr>
          <p:cNvPr id="10" name="Straight Arrow Connector 9"/>
          <p:cNvCxnSpPr>
            <a:cxnSpLocks/>
          </p:cNvCxnSpPr>
          <p:nvPr/>
        </p:nvCxnSpPr>
        <p:spPr>
          <a:xfrm flipV="1">
            <a:off x="3211204" y="764475"/>
            <a:ext cx="1208396" cy="25124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cxnSpLocks/>
            <a:endCxn id="24" idx="1"/>
          </p:cNvCxnSpPr>
          <p:nvPr/>
        </p:nvCxnSpPr>
        <p:spPr>
          <a:xfrm flipV="1">
            <a:off x="3211204" y="2047973"/>
            <a:ext cx="1284596" cy="12289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a:endCxn id="26" idx="1"/>
          </p:cNvCxnSpPr>
          <p:nvPr/>
        </p:nvCxnSpPr>
        <p:spPr>
          <a:xfrm>
            <a:off x="3249304" y="3236280"/>
            <a:ext cx="1246496" cy="457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cxnSpLocks/>
            <a:endCxn id="27" idx="1"/>
          </p:cNvCxnSpPr>
          <p:nvPr/>
        </p:nvCxnSpPr>
        <p:spPr>
          <a:xfrm>
            <a:off x="3211204" y="3276911"/>
            <a:ext cx="1284596" cy="12179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4495800" y="246669"/>
            <a:ext cx="4038600" cy="100896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2000" dirty="0" err="1" smtClean="0">
                <a:solidFill>
                  <a:srgbClr val="FF0000"/>
                </a:solidFill>
                <a:latin typeface="Times New Roman" pitchFamily="18" charset="0"/>
                <a:cs typeface="Times New Roman" pitchFamily="18" charset="0"/>
              </a:rPr>
              <a:t>Gây</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hứng</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thú</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thông</a:t>
            </a:r>
            <a:r>
              <a:rPr lang="en-US" sz="2000" dirty="0" smtClean="0">
                <a:solidFill>
                  <a:srgbClr val="FF0000"/>
                </a:solidFill>
                <a:latin typeface="Times New Roman" pitchFamily="18" charset="0"/>
                <a:cs typeface="Times New Roman" pitchFamily="18" charset="0"/>
              </a:rPr>
              <a:t> qua </a:t>
            </a:r>
            <a:r>
              <a:rPr lang="en-US" sz="2000" dirty="0" err="1" smtClean="0">
                <a:solidFill>
                  <a:srgbClr val="FF0000"/>
                </a:solidFill>
                <a:latin typeface="Times New Roman" pitchFamily="18" charset="0"/>
                <a:cs typeface="Times New Roman" pitchFamily="18" charset="0"/>
              </a:rPr>
              <a:t>tạo</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xúc</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cảm</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tình</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cảm</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cho</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trẻ</a:t>
            </a:r>
            <a:r>
              <a:rPr lang="en-US" sz="2000" dirty="0" smtClean="0">
                <a:solidFill>
                  <a:srgbClr val="FF0000"/>
                </a:solidFill>
                <a:latin typeface="Times New Roman" pitchFamily="18" charset="0"/>
                <a:cs typeface="Times New Roman" pitchFamily="18" charset="0"/>
              </a:rPr>
              <a:t>.</a:t>
            </a:r>
            <a:endParaRPr lang="vi-VN" sz="2000" dirty="0">
              <a:solidFill>
                <a:srgbClr val="FF0000"/>
              </a:solidFill>
              <a:latin typeface="Times New Roman" pitchFamily="18" charset="0"/>
              <a:cs typeface="Times New Roman" pitchFamily="18" charset="0"/>
            </a:endParaRPr>
          </a:p>
        </p:txBody>
      </p:sp>
      <p:sp>
        <p:nvSpPr>
          <p:cNvPr id="24" name="Rectangle 23"/>
          <p:cNvSpPr/>
          <p:nvPr/>
        </p:nvSpPr>
        <p:spPr>
          <a:xfrm>
            <a:off x="4495800" y="1447799"/>
            <a:ext cx="4038600" cy="1200347"/>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2000" dirty="0" err="1">
                <a:solidFill>
                  <a:srgbClr val="FF0000"/>
                </a:solidFill>
                <a:latin typeface="Times New Roman" pitchFamily="18" charset="0"/>
                <a:cs typeface="Times New Roman" pitchFamily="18" charset="0"/>
              </a:rPr>
              <a:t>Gây</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hứng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thú</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thông</a:t>
            </a:r>
            <a:r>
              <a:rPr lang="en-US" sz="2000" dirty="0">
                <a:solidFill>
                  <a:srgbClr val="FF0000"/>
                </a:solidFill>
                <a:latin typeface="Times New Roman" pitchFamily="18" charset="0"/>
                <a:cs typeface="Times New Roman" pitchFamily="18" charset="0"/>
              </a:rPr>
              <a:t> qua </a:t>
            </a:r>
            <a:r>
              <a:rPr lang="en-US" sz="2000" dirty="0" err="1">
                <a:solidFill>
                  <a:srgbClr val="FF0000"/>
                </a:solidFill>
                <a:latin typeface="Times New Roman" pitchFamily="18" charset="0"/>
                <a:cs typeface="Times New Roman" pitchFamily="18" charset="0"/>
              </a:rPr>
              <a:t>đồ</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dùng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đồ</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chơi</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vật</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thật</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và</a:t>
            </a:r>
            <a:r>
              <a:rPr lang="en-US" sz="2000" dirty="0">
                <a:solidFill>
                  <a:srgbClr val="FF0000"/>
                </a:solidFill>
                <a:latin typeface="Times New Roman" pitchFamily="18" charset="0"/>
                <a:cs typeface="Times New Roman" pitchFamily="18" charset="0"/>
              </a:rPr>
              <a:t> qua </a:t>
            </a:r>
            <a:r>
              <a:rPr lang="en-US" sz="2000" dirty="0" err="1">
                <a:solidFill>
                  <a:srgbClr val="FF0000"/>
                </a:solidFill>
                <a:latin typeface="Times New Roman" pitchFamily="18" charset="0"/>
                <a:cs typeface="Times New Roman" pitchFamily="18" charset="0"/>
              </a:rPr>
              <a:t>ứng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dụng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công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nghệ</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thông</a:t>
            </a:r>
            <a:r>
              <a:rPr lang="en-US" sz="2000" dirty="0">
                <a:solidFill>
                  <a:srgbClr val="FF0000"/>
                </a:solidFill>
                <a:latin typeface="Times New Roman" pitchFamily="18" charset="0"/>
                <a:cs typeface="Times New Roman" pitchFamily="18" charset="0"/>
              </a:rPr>
              <a:t> tin.</a:t>
            </a:r>
            <a:endParaRPr lang="vi-VN" sz="2000" dirty="0">
              <a:solidFill>
                <a:srgbClr val="FF0000"/>
              </a:solidFill>
              <a:latin typeface="Times New Roman" pitchFamily="18" charset="0"/>
              <a:cs typeface="Times New Roman" pitchFamily="18" charset="0"/>
            </a:endParaRPr>
          </a:p>
        </p:txBody>
      </p:sp>
      <p:sp>
        <p:nvSpPr>
          <p:cNvPr id="26" name="Rectangle 25"/>
          <p:cNvSpPr/>
          <p:nvPr/>
        </p:nvSpPr>
        <p:spPr>
          <a:xfrm>
            <a:off x="4495800" y="2829962"/>
            <a:ext cx="4038600" cy="90414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r>
              <a:rPr lang="en-US" sz="2000" dirty="0" err="1">
                <a:solidFill>
                  <a:srgbClr val="FF0000"/>
                </a:solidFill>
                <a:latin typeface="Times New Roman" pitchFamily="18" charset="0"/>
                <a:cs typeface="Times New Roman" pitchFamily="18" charset="0"/>
              </a:rPr>
              <a:t>Gây</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hứng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thú</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thông</a:t>
            </a:r>
            <a:r>
              <a:rPr lang="en-US" sz="2000" dirty="0">
                <a:solidFill>
                  <a:srgbClr val="FF0000"/>
                </a:solidFill>
                <a:latin typeface="Times New Roman" pitchFamily="18" charset="0"/>
                <a:cs typeface="Times New Roman" pitchFamily="18" charset="0"/>
              </a:rPr>
              <a:t> qua </a:t>
            </a:r>
            <a:r>
              <a:rPr lang="en-US" sz="2000" dirty="0" err="1">
                <a:solidFill>
                  <a:srgbClr val="FF0000"/>
                </a:solidFill>
                <a:latin typeface="Times New Roman" pitchFamily="18" charset="0"/>
                <a:cs typeface="Times New Roman" pitchFamily="18" charset="0"/>
              </a:rPr>
              <a:t>một</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số</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trò</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chơi</a:t>
            </a:r>
            <a:endParaRPr lang="vi-VN" sz="2000" dirty="0">
              <a:solidFill>
                <a:srgbClr val="FF0000"/>
              </a:solidFill>
              <a:latin typeface="Times New Roman" pitchFamily="18" charset="0"/>
              <a:cs typeface="Times New Roman" pitchFamily="18" charset="0"/>
            </a:endParaRPr>
          </a:p>
        </p:txBody>
      </p:sp>
      <p:sp>
        <p:nvSpPr>
          <p:cNvPr id="27" name="Rectangle 26"/>
          <p:cNvSpPr/>
          <p:nvPr/>
        </p:nvSpPr>
        <p:spPr>
          <a:xfrm>
            <a:off x="4495800" y="3960548"/>
            <a:ext cx="4038600" cy="106865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r>
              <a:rPr lang="en-US" sz="2000" dirty="0" err="1">
                <a:solidFill>
                  <a:srgbClr val="FF0000"/>
                </a:solidFill>
                <a:latin typeface="Times New Roman" pitchFamily="18" charset="0"/>
                <a:cs typeface="Times New Roman" pitchFamily="18" charset="0"/>
              </a:rPr>
              <a:t>Gây</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hứng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thú</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thông</a:t>
            </a:r>
            <a:r>
              <a:rPr lang="en-US" sz="2000" dirty="0">
                <a:solidFill>
                  <a:srgbClr val="FF0000"/>
                </a:solidFill>
                <a:latin typeface="Times New Roman" pitchFamily="18" charset="0"/>
                <a:cs typeface="Times New Roman" pitchFamily="18" charset="0"/>
              </a:rPr>
              <a:t> qua </a:t>
            </a:r>
            <a:r>
              <a:rPr lang="en-US" sz="2000" dirty="0" err="1">
                <a:solidFill>
                  <a:srgbClr val="FF0000"/>
                </a:solidFill>
                <a:latin typeface="Times New Roman" pitchFamily="18" charset="0"/>
                <a:cs typeface="Times New Roman" pitchFamily="18" charset="0"/>
              </a:rPr>
              <a:t>Âm</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nhạc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thơ</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vè</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câu</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đố</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kể</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chuyện</a:t>
            </a:r>
            <a:endParaRPr lang="vi-VN" sz="2000" dirty="0">
              <a:solidFill>
                <a:srgbClr val="FF0000"/>
              </a:solidFill>
              <a:latin typeface="Times New Roman" pitchFamily="18" charset="0"/>
              <a:cs typeface="Times New Roman" pitchFamily="18" charset="0"/>
            </a:endParaRPr>
          </a:p>
        </p:txBody>
      </p:sp>
      <p:cxnSp>
        <p:nvCxnSpPr>
          <p:cNvPr id="12" name="Straight Arrow Connector 11">
            <a:extLst>
              <a:ext uri="{FF2B5EF4-FFF2-40B4-BE49-F238E27FC236}">
                <a16:creationId xmlns:a16="http://schemas.microsoft.com/office/drawing/2014/main" id="{658D3AD9-760B-4EC6-8496-DB341BC6262D}"/>
              </a:ext>
            </a:extLst>
          </p:cNvPr>
          <p:cNvCxnSpPr>
            <a:cxnSpLocks/>
            <a:stCxn id="9" idx="3"/>
          </p:cNvCxnSpPr>
          <p:nvPr/>
        </p:nvCxnSpPr>
        <p:spPr>
          <a:xfrm>
            <a:off x="3211204" y="3276911"/>
            <a:ext cx="1208396" cy="24511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055B43A-EA78-48A7-BC4E-071B985EF6C6}"/>
              </a:ext>
            </a:extLst>
          </p:cNvPr>
          <p:cNvSpPr/>
          <p:nvPr/>
        </p:nvSpPr>
        <p:spPr>
          <a:xfrm>
            <a:off x="4495800" y="5257800"/>
            <a:ext cx="4038600" cy="1066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2000" dirty="0" err="1">
                <a:solidFill>
                  <a:srgbClr val="FF0000"/>
                </a:solidFill>
                <a:latin typeface="Times New Roman" pitchFamily="18" charset="0"/>
                <a:cs typeface="Times New Roman" pitchFamily="18" charset="0"/>
              </a:rPr>
              <a:t>Gây</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hứng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thú</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thông</a:t>
            </a:r>
            <a:r>
              <a:rPr lang="en-US" sz="2000" dirty="0">
                <a:solidFill>
                  <a:srgbClr val="FF0000"/>
                </a:solidFill>
                <a:latin typeface="Times New Roman" pitchFamily="18" charset="0"/>
                <a:cs typeface="Times New Roman" pitchFamily="18" charset="0"/>
              </a:rPr>
              <a:t> qua </a:t>
            </a:r>
            <a:r>
              <a:rPr lang="en-US" sz="2000" dirty="0" err="1">
                <a:solidFill>
                  <a:srgbClr val="FF0000"/>
                </a:solidFill>
                <a:latin typeface="Times New Roman" pitchFamily="18" charset="0"/>
                <a:cs typeface="Times New Roman" pitchFamily="18" charset="0"/>
              </a:rPr>
              <a:t>ứng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dụng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phương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pháp</a:t>
            </a:r>
            <a:r>
              <a:rPr lang="en-US" sz="2000" dirty="0">
                <a:solidFill>
                  <a:srgbClr val="FF0000"/>
                </a:solidFill>
                <a:latin typeface="Times New Roman" pitchFamily="18" charset="0"/>
                <a:cs typeface="Times New Roman" pitchFamily="18" charset="0"/>
              </a:rPr>
              <a:t> Montessori</a:t>
            </a:r>
            <a:endParaRPr lang="vi-VN" sz="2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0217663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24" grpId="0" animBg="1"/>
      <p:bldP spid="26" grpId="0" animBg="1"/>
      <p:bldP spid="2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4" name="TextBox 3"/>
          <p:cNvSpPr txBox="1"/>
          <p:nvPr/>
        </p:nvSpPr>
        <p:spPr>
          <a:xfrm>
            <a:off x="838200" y="1219200"/>
            <a:ext cx="3048000" cy="4114800"/>
          </a:xfrm>
          <a:prstGeom prst="rect">
            <a:avLst/>
          </a:prstGeom>
          <a:noFill/>
        </p:spPr>
        <p:txBody>
          <a:bodyPr wrap="square" rtlCol="0">
            <a:spAutoFit/>
          </a:bodyPr>
          <a:lstStyle/>
          <a:p>
            <a:endParaRPr lang="en-US"/>
          </a:p>
        </p:txBody>
      </p:sp>
      <p:sp>
        <p:nvSpPr>
          <p:cNvPr id="2" name="Rectangle 1"/>
          <p:cNvSpPr/>
          <p:nvPr/>
        </p:nvSpPr>
        <p:spPr>
          <a:xfrm>
            <a:off x="2362200" y="1219200"/>
            <a:ext cx="4533900" cy="2062103"/>
          </a:xfrm>
          <a:prstGeom prst="rect">
            <a:avLst/>
          </a:prstGeom>
        </p:spPr>
        <p:txBody>
          <a:bodyPr wrap="square">
            <a:spAutoFit/>
          </a:bodyPr>
          <a:lstStyle/>
          <a:p>
            <a:r>
              <a:rPr lang="pt-BR" sz="3200" b="1" dirty="0">
                <a:latin typeface="Times New Roman" pitchFamily="18" charset="0"/>
                <a:cs typeface="Times New Roman" pitchFamily="18" charset="0"/>
              </a:rPr>
              <a:t>Biện pháp 1 “ Gây hứng </a:t>
            </a:r>
            <a:r>
              <a:rPr lang="pt-BR" sz="3200" b="1" dirty="0" smtClean="0">
                <a:latin typeface="Times New Roman" pitchFamily="18" charset="0"/>
                <a:cs typeface="Times New Roman" pitchFamily="18" charset="0"/>
              </a:rPr>
              <a:t>thú thông qua việc tạo xúc cảm, tình cảm cho trẻ.</a:t>
            </a:r>
            <a:endParaRPr lang="vi-VN" sz="3200" dirty="0">
              <a:latin typeface="Times New Roman" pitchFamily="18" charset="0"/>
              <a:cs typeface="Times New Roman" pitchFamily="18" charset="0"/>
            </a:endParaRPr>
          </a:p>
        </p:txBody>
      </p:sp>
    </p:spTree>
    <p:extLst>
      <p:ext uri="{BB962C8B-B14F-4D97-AF65-F5344CB8AC3E}">
        <p14:creationId xmlns:p14="http://schemas.microsoft.com/office/powerpoint/2010/main" val="1632741542"/>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1000" y="381000"/>
            <a:ext cx="8610600" cy="5940088"/>
          </a:xfrm>
          <a:prstGeom prst="rect">
            <a:avLst/>
          </a:prstGeom>
          <a:noFill/>
        </p:spPr>
        <p:txBody>
          <a:bodyPr wrap="square" rtlCol="0">
            <a:spAutoFit/>
          </a:bodyPr>
          <a:lstStyle/>
          <a:p>
            <a:r>
              <a:rPr lang="en-US" sz="2000" dirty="0" err="1" smtClean="0">
                <a:latin typeface="Times New Roman" pitchFamily="18" charset="0"/>
                <a:cs typeface="Times New Roman" pitchFamily="18" charset="0"/>
              </a:rPr>
              <a:t>Như</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chúng</a:t>
            </a:r>
            <a:r>
              <a:rPr lang="en-US" sz="2000" dirty="0" smtClean="0">
                <a:latin typeface="Times New Roman" pitchFamily="18" charset="0"/>
                <a:cs typeface="Times New Roman" pitchFamily="18" charset="0"/>
              </a:rPr>
              <a:t> ta </a:t>
            </a:r>
            <a:r>
              <a:rPr lang="en-US" sz="2000" dirty="0" err="1" smtClean="0">
                <a:latin typeface="Times New Roman" pitchFamily="18" charset="0"/>
                <a:cs typeface="Times New Roman" pitchFamily="18" charset="0"/>
              </a:rPr>
              <a:t>đã</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biết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để</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gây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được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hứng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thú</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trong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các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hoạt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động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chơi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tập</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trẻ</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thì</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việc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tạo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tình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cảm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xúc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cảm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trẻ</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bước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đầu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tiên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vô</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cùng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quan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trọng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tôi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cần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phải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thực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hiện</a:t>
            </a:r>
            <a:r>
              <a:rPr lang="en-US" sz="2000" dirty="0" smtClean="0">
                <a:latin typeface="Times New Roman" pitchFamily="18" charset="0"/>
                <a:cs typeface="Times New Roman" pitchFamily="18" charset="0"/>
              </a:rPr>
              <a:t>. </a:t>
            </a:r>
          </a:p>
          <a:p>
            <a:r>
              <a:rPr lang="en-US" sz="2000" dirty="0" err="1" smtClean="0">
                <a:latin typeface="Times New Roman" pitchFamily="18" charset="0"/>
                <a:cs typeface="Times New Roman" pitchFamily="18" charset="0"/>
              </a:rPr>
              <a:t>Đầu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năm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khi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mới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nhận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lớp</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Cô</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chưa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quen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trẻ</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trẻ</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chưa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quen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cô</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giáo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chưa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quen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nhiều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bạn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trẻ</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đang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sống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trong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môi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trường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gia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đình</a:t>
            </a:r>
            <a:r>
              <a:rPr lang="en-US" sz="2000" dirty="0" smtClean="0">
                <a:latin typeface="Times New Roman" pitchFamily="18" charset="0"/>
                <a:cs typeface="Times New Roman" pitchFamily="18" charset="0"/>
              </a:rPr>
              <a:t>, ở </a:t>
            </a:r>
            <a:r>
              <a:rPr lang="en-US" sz="2000" dirty="0" err="1" smtClean="0">
                <a:latin typeface="Times New Roman" pitchFamily="18" charset="0"/>
                <a:cs typeface="Times New Roman" pitchFamily="18" charset="0"/>
              </a:rPr>
              <a:t>nhà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với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những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người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thân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yêu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như</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ông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bố</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mẹ</a:t>
            </a:r>
            <a:r>
              <a:rPr lang="en-US" sz="2000" dirty="0" smtClean="0">
                <a:latin typeface="Times New Roman" pitchFamily="18" charset="0"/>
                <a:cs typeface="Times New Roman" pitchFamily="18" charset="0"/>
              </a:rPr>
              <a:t>…</a:t>
            </a:r>
            <a:r>
              <a:rPr lang="en-US" sz="2000" dirty="0" err="1" smtClean="0">
                <a:latin typeface="Times New Roman" pitchFamily="18" charset="0"/>
                <a:cs typeface="Times New Roman" pitchFamily="18" charset="0"/>
              </a:rPr>
              <a:t>lúc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nào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trẻ</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cũng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có</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người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thân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bên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cạnh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Đặc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biệt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lớp</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tôi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lớp</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trẻ</a:t>
            </a:r>
            <a:r>
              <a:rPr lang="en-US" sz="2000" dirty="0" smtClean="0">
                <a:latin typeface="Times New Roman" pitchFamily="18" charset="0"/>
                <a:cs typeface="Times New Roman" pitchFamily="18" charset="0"/>
              </a:rPr>
              <a:t> 24-36 </a:t>
            </a:r>
            <a:r>
              <a:rPr lang="en-US" sz="2000" dirty="0" err="1" smtClean="0">
                <a:latin typeface="Times New Roman" pitchFamily="18" charset="0"/>
                <a:cs typeface="Times New Roman" pitchFamily="18" charset="0"/>
              </a:rPr>
              <a:t>tháng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lớp</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có</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rất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nhiều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trẻ</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chậm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phát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triển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ngôn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ngữ</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tăng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động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giảm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chú</a:t>
            </a:r>
            <a:r>
              <a:rPr lang="en-US" sz="2000" dirty="0" smtClean="0">
                <a:latin typeface="Times New Roman" pitchFamily="18" charset="0"/>
                <a:cs typeface="Times New Roman" pitchFamily="18" charset="0"/>
              </a:rPr>
              <a:t> ý. </a:t>
            </a:r>
            <a:r>
              <a:rPr lang="en-US" sz="2000" dirty="0" err="1" smtClean="0">
                <a:latin typeface="Times New Roman" pitchFamily="18" charset="0"/>
                <a:cs typeface="Times New Roman" pitchFamily="18" charset="0"/>
              </a:rPr>
              <a:t>Vì</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vậy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việc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thích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nghi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với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môi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trường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mới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đối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với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trẻ</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vô</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cùng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khó</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khăn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thậm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trí</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trẻ</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có</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biểu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hiện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sốc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tâm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lý</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Cháu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Nhật</a:t>
            </a:r>
            <a:r>
              <a:rPr lang="en-US" sz="2000" dirty="0" smtClean="0">
                <a:latin typeface="Times New Roman" pitchFamily="18" charset="0"/>
                <a:cs typeface="Times New Roman" pitchFamily="18" charset="0"/>
              </a:rPr>
              <a:t> Minh </a:t>
            </a:r>
            <a:r>
              <a:rPr lang="en-US" sz="2000" dirty="0" err="1" smtClean="0">
                <a:latin typeface="Times New Roman" pitchFamily="18" charset="0"/>
                <a:cs typeface="Times New Roman" pitchFamily="18" charset="0"/>
              </a:rPr>
              <a:t>không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nói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câu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nào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chỉ</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chạy</a:t>
            </a:r>
            <a:r>
              <a:rPr lang="en-US" sz="2000" dirty="0" smtClean="0">
                <a:latin typeface="Times New Roman" pitchFamily="18" charset="0"/>
                <a:cs typeface="Times New Roman" pitchFamily="18" charset="0"/>
              </a:rPr>
              <a:t> lung </a:t>
            </a:r>
            <a:r>
              <a:rPr lang="en-US" sz="2000" dirty="0" err="1" smtClean="0">
                <a:latin typeface="Times New Roman" pitchFamily="18" charset="0"/>
                <a:cs typeface="Times New Roman" pitchFamily="18" charset="0"/>
              </a:rPr>
              <a:t>tung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khắp</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nơi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cháu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Vũ</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khôi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không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chịu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chơi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với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các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bạn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cháu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Hoàng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Linh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chỉ</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khóc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không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nói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gì</a:t>
            </a:r>
            <a:r>
              <a:rPr lang="en-US" sz="2000" dirty="0" smtClean="0">
                <a:latin typeface="Times New Roman" pitchFamily="18" charset="0"/>
                <a:cs typeface="Times New Roman" pitchFamily="18" charset="0"/>
              </a:rPr>
              <a:t>…ban </a:t>
            </a:r>
            <a:r>
              <a:rPr lang="en-US" sz="2000" dirty="0" err="1" smtClean="0">
                <a:latin typeface="Times New Roman" pitchFamily="18" charset="0"/>
                <a:cs typeface="Times New Roman" pitchFamily="18" charset="0"/>
              </a:rPr>
              <a:t>đầu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trẻ</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không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muốn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tiếp</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xúc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với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cô</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bạn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bè</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nên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muốn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trẻ</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tham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gia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vào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các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hoạt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động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chơi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tập</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thật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điều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không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thể</a:t>
            </a:r>
            <a:r>
              <a:rPr lang="en-US" sz="2000" dirty="0" smtClean="0">
                <a:latin typeface="Times New Roman" pitchFamily="18" charset="0"/>
                <a:cs typeface="Times New Roman" pitchFamily="18" charset="0"/>
              </a:rPr>
              <a:t>. </a:t>
            </a:r>
          </a:p>
          <a:p>
            <a:r>
              <a:rPr lang="en-US" sz="2000" dirty="0" err="1" smtClean="0">
                <a:latin typeface="Times New Roman" pitchFamily="18" charset="0"/>
                <a:cs typeface="Times New Roman" pitchFamily="18" charset="0"/>
              </a:rPr>
              <a:t>Bằng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nhiệt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huyết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với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nghề</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mong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muốn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sao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các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cháu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mau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chóng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thích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nghi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với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lớp</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tham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gia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vào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tất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cả</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các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hoạt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động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thật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hứng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thú</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vui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vẻ</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thì</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tôi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các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cô</a:t>
            </a:r>
            <a:r>
              <a:rPr lang="en-US" sz="2000" dirty="0" smtClean="0">
                <a:latin typeface="Times New Roman" pitchFamily="18" charset="0"/>
                <a:cs typeface="Times New Roman" pitchFamily="18" charset="0"/>
              </a:rPr>
              <a:t> ở </a:t>
            </a:r>
            <a:r>
              <a:rPr lang="en-US" sz="2000" dirty="0" err="1" smtClean="0">
                <a:latin typeface="Times New Roman" pitchFamily="18" charset="0"/>
                <a:cs typeface="Times New Roman" pitchFamily="18" charset="0"/>
              </a:rPr>
              <a:t>lớp</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không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ngừng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tìm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mọi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cách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để</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trẻ</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mạnh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dạn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tự</a:t>
            </a:r>
            <a:r>
              <a:rPr lang="en-US" sz="2000" dirty="0" smtClean="0">
                <a:latin typeface="Times New Roman" pitchFamily="18" charset="0"/>
                <a:cs typeface="Times New Roman" pitchFamily="18" charset="0"/>
              </a:rPr>
              <a:t> tin, </a:t>
            </a:r>
            <a:r>
              <a:rPr lang="en-US" sz="2000" dirty="0" err="1" smtClean="0">
                <a:latin typeface="Times New Roman" pitchFamily="18" charset="0"/>
                <a:cs typeface="Times New Roman" pitchFamily="18" charset="0"/>
              </a:rPr>
              <a:t>vui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vẻ</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hòa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nhập</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với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tập</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thể</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lớp</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như</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hòa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mình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vào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vai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trẻ</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yêu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thương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ôm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ấp</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vỗ</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về</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trẻ</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để</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trẻ</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cảm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thấy</a:t>
            </a:r>
            <a:r>
              <a:rPr lang="en-US" sz="2000" dirty="0" smtClean="0">
                <a:latin typeface="Times New Roman" pitchFamily="18" charset="0"/>
                <a:cs typeface="Times New Roman" pitchFamily="18" charset="0"/>
              </a:rPr>
              <a:t> an </a:t>
            </a:r>
            <a:r>
              <a:rPr lang="en-US" sz="2000" dirty="0" err="1" smtClean="0">
                <a:latin typeface="Times New Roman" pitchFamily="18" charset="0"/>
                <a:cs typeface="Times New Roman" pitchFamily="18" charset="0"/>
              </a:rPr>
              <a:t>toàn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tinh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tưởng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và</a:t>
            </a:r>
            <a:r>
              <a:rPr lang="en-US" sz="2000" dirty="0" smtClean="0">
                <a:latin typeface="Times New Roman" pitchFamily="18" charset="0"/>
                <a:cs typeface="Times New Roman" pitchFamily="18" charset="0"/>
              </a:rPr>
              <a:t> chia </a:t>
            </a:r>
            <a:r>
              <a:rPr lang="en-US" sz="2000" dirty="0" err="1" smtClean="0">
                <a:latin typeface="Times New Roman" pitchFamily="18" charset="0"/>
                <a:cs typeface="Times New Roman" pitchFamily="18" charset="0"/>
              </a:rPr>
              <a:t>sẻ</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Cuối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cùng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sự</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cố</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gắng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cũng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được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đền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đáp</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trẻ</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đã</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có</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thể</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tự</a:t>
            </a:r>
            <a:r>
              <a:rPr lang="en-US" sz="2000" dirty="0" smtClean="0">
                <a:latin typeface="Times New Roman" pitchFamily="18" charset="0"/>
                <a:cs typeface="Times New Roman" pitchFamily="18" charset="0"/>
              </a:rPr>
              <a:t> tin, </a:t>
            </a:r>
            <a:r>
              <a:rPr lang="en-US" sz="2000" dirty="0" err="1" smtClean="0">
                <a:latin typeface="Times New Roman" pitchFamily="18" charset="0"/>
                <a:cs typeface="Times New Roman" pitchFamily="18" charset="0"/>
              </a:rPr>
              <a:t>biết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chơi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với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bạn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bè</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quan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tâm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tới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bạn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vui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vẻ</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khi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tới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lớp</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học</a:t>
            </a:r>
            <a:r>
              <a:rPr lang="en-US" sz="2000" dirty="0" smtClean="0">
                <a:latin typeface="Times New Roman" pitchFamily="18" charset="0"/>
                <a:cs typeface="Times New Roman" pitchFamily="18" charset="0"/>
              </a:rPr>
              <a:t>…</a:t>
            </a:r>
            <a:r>
              <a:rPr lang="en-US" sz="2000" dirty="0" err="1" smtClean="0">
                <a:latin typeface="Times New Roman" pitchFamily="18" charset="0"/>
                <a:cs typeface="Times New Roman" pitchFamily="18" charset="0"/>
              </a:rPr>
              <a:t>Từ</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đó</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trẻ</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bước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đầu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đã</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có</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sự</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hứng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thú</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tham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gia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vào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các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hoạt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động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chơi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tập</a:t>
            </a:r>
            <a:r>
              <a:rPr lang="en-US" sz="2000" dirty="0" smtClean="0">
                <a:latin typeface="Times New Roman" pitchFamily="18" charset="0"/>
                <a:cs typeface="Times New Roman" pitchFamily="18" charset="0"/>
              </a:rPr>
              <a:t> ở </a:t>
            </a:r>
            <a:r>
              <a:rPr lang="en-US" sz="2000" dirty="0" err="1" smtClean="0">
                <a:latin typeface="Times New Roman" pitchFamily="18" charset="0"/>
                <a:cs typeface="Times New Roman" pitchFamily="18" charset="0"/>
              </a:rPr>
              <a:t>lớp</a:t>
            </a:r>
            <a:r>
              <a:rPr lang="en-US" sz="2000" dirty="0" smtClean="0">
                <a:latin typeface="Times New Roman" pitchFamily="18" charset="0"/>
                <a:cs typeface="Times New Roman" pitchFamily="18" charset="0"/>
              </a:rPr>
              <a:t>.</a:t>
            </a:r>
          </a:p>
        </p:txBody>
      </p:sp>
    </p:spTree>
    <p:extLst>
      <p:ext uri="{BB962C8B-B14F-4D97-AF65-F5344CB8AC3E}">
        <p14:creationId xmlns:p14="http://schemas.microsoft.com/office/powerpoint/2010/main" val="2475874924"/>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685800"/>
            <a:ext cx="7848600" cy="2862322"/>
          </a:xfrm>
          <a:prstGeom prst="rect">
            <a:avLst/>
          </a:prstGeom>
          <a:noFill/>
        </p:spPr>
        <p:txBody>
          <a:bodyPr wrap="square" rtlCol="0">
            <a:spAutoFit/>
          </a:bodyPr>
          <a:lstStyle/>
          <a:p>
            <a:r>
              <a:rPr lang="en-US" sz="2000" dirty="0" err="1">
                <a:latin typeface="Times New Roman" pitchFamily="18" charset="0"/>
                <a:cs typeface="Times New Roman" pitchFamily="18" charset="0"/>
              </a:rPr>
              <a:t>Trong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thiết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kế</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môi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trường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hoạt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động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tôi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tạo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trẻ</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những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hoạt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động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để</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trẻ</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có</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thể</a:t>
            </a:r>
            <a:r>
              <a:rPr lang="en-US" sz="2000" dirty="0">
                <a:latin typeface="Times New Roman" pitchFamily="18" charset="0"/>
                <a:cs typeface="Times New Roman" pitchFamily="18" charset="0"/>
              </a:rPr>
              <a:t> chia </a:t>
            </a:r>
            <a:r>
              <a:rPr lang="en-US" sz="2000" dirty="0" err="1">
                <a:latin typeface="Times New Roman" pitchFamily="18" charset="0"/>
                <a:cs typeface="Times New Roman" pitchFamily="18" charset="0"/>
              </a:rPr>
              <a:t>sẻ</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lắng</a:t>
            </a:r>
            <a:r>
              <a:rPr lang="en-US" sz="2000" dirty="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nghe</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bạn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tận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dụng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mọi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cơ</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hội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để</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giao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tiếp</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với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trẻ</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mọi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lúc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mọi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nơi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từ</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đó</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gây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hứng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thú</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vào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các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hoạt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động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chơi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tập</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trong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ngày</a:t>
            </a:r>
            <a:r>
              <a:rPr lang="en-US" sz="2000" dirty="0" smtClean="0">
                <a:latin typeface="Times New Roman" pitchFamily="18" charset="0"/>
                <a:cs typeface="Times New Roman" pitchFamily="18" charset="0"/>
              </a:rPr>
              <a:t>.</a:t>
            </a:r>
          </a:p>
          <a:p>
            <a:r>
              <a:rPr lang="en-US" sz="2000" dirty="0" err="1" smtClean="0">
                <a:latin typeface="Times New Roman" pitchFamily="18" charset="0"/>
                <a:cs typeface="Times New Roman" pitchFamily="18" charset="0"/>
              </a:rPr>
              <a:t>Ví</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dụ</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như</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trong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giờ</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trò</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chuyện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sáng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tôi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cũng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có</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thể</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tạo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cơ</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hội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trẻ</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nói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bằng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các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câu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hỏi</a:t>
            </a:r>
            <a:r>
              <a:rPr lang="en-US" sz="2000" dirty="0" smtClean="0">
                <a:latin typeface="Times New Roman" pitchFamily="18" charset="0"/>
                <a:cs typeface="Times New Roman" pitchFamily="18" charset="0"/>
              </a:rPr>
              <a:t>: con </a:t>
            </a:r>
            <a:r>
              <a:rPr lang="en-US" sz="2000" dirty="0" err="1" smtClean="0">
                <a:latin typeface="Times New Roman" pitchFamily="18" charset="0"/>
                <a:cs typeface="Times New Roman" pitchFamily="18" charset="0"/>
              </a:rPr>
              <a:t>đi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học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bằng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phượng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tiện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gì</a:t>
            </a:r>
            <a:r>
              <a:rPr lang="en-US" sz="2000" dirty="0" smtClean="0">
                <a:latin typeface="Times New Roman" pitchFamily="18" charset="0"/>
                <a:cs typeface="Times New Roman" pitchFamily="18" charset="0"/>
              </a:rPr>
              <a:t>? Con </a:t>
            </a:r>
            <a:r>
              <a:rPr lang="en-US" sz="2000" dirty="0" err="1" smtClean="0">
                <a:latin typeface="Times New Roman" pitchFamily="18" charset="0"/>
                <a:cs typeface="Times New Roman" pitchFamily="18" charset="0"/>
              </a:rPr>
              <a:t>thích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chơi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trò</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chơi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gì</a:t>
            </a:r>
            <a:r>
              <a:rPr lang="en-US" sz="2000" dirty="0" smtClean="0">
                <a:latin typeface="Times New Roman" pitchFamily="18" charset="0"/>
                <a:cs typeface="Times New Roman" pitchFamily="18" charset="0"/>
              </a:rPr>
              <a:t>? Con </a:t>
            </a:r>
            <a:r>
              <a:rPr lang="en-US" sz="2000" dirty="0" err="1" smtClean="0">
                <a:latin typeface="Times New Roman" pitchFamily="18" charset="0"/>
                <a:cs typeface="Times New Roman" pitchFamily="18" charset="0"/>
              </a:rPr>
              <a:t>thích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ăn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món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gì</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Hôm</a:t>
            </a:r>
            <a:r>
              <a:rPr lang="en-US" sz="2000" dirty="0" smtClean="0">
                <a:latin typeface="Times New Roman" pitchFamily="18" charset="0"/>
                <a:cs typeface="Times New Roman" pitchFamily="18" charset="0"/>
              </a:rPr>
              <a:t> nay con </a:t>
            </a:r>
            <a:r>
              <a:rPr lang="en-US" sz="2000" dirty="0" err="1" smtClean="0">
                <a:latin typeface="Times New Roman" pitchFamily="18" charset="0"/>
                <a:cs typeface="Times New Roman" pitchFamily="18" charset="0"/>
              </a:rPr>
              <a:t>cảm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thấy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như</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thế</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nào</a:t>
            </a:r>
            <a:r>
              <a:rPr lang="en-US" sz="2000" dirty="0" smtClean="0">
                <a:latin typeface="Times New Roman" pitchFamily="18" charset="0"/>
                <a:cs typeface="Times New Roman" pitchFamily="18" charset="0"/>
              </a:rPr>
              <a:t>?....</a:t>
            </a:r>
          </a:p>
          <a:p>
            <a:r>
              <a:rPr lang="en-US" sz="2000" dirty="0" err="1" smtClean="0">
                <a:latin typeface="Times New Roman" pitchFamily="18" charset="0"/>
                <a:cs typeface="Times New Roman" pitchFamily="18" charset="0"/>
              </a:rPr>
              <a:t>Trò</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chuyện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về</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những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sở</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thích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của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trẻ</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tạo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môi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trường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trẻ</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luôn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vui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tươi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hào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hứng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thích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thú</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để</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từ</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đó</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tích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cực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tham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gia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vào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những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giờ</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hoạt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động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sau</a:t>
            </a:r>
            <a:r>
              <a:rPr lang="en-US" sz="200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380773727"/>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021179"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1179" y="-4011"/>
            <a:ext cx="4267200" cy="6858000"/>
          </a:xfrm>
          <a:prstGeom prst="rect">
            <a:avLst/>
          </a:prstGeom>
        </p:spPr>
      </p:pic>
    </p:spTree>
    <p:extLst>
      <p:ext uri="{BB962C8B-B14F-4D97-AF65-F5344CB8AC3E}">
        <p14:creationId xmlns:p14="http://schemas.microsoft.com/office/powerpoint/2010/main" val="29565628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63&quot;/&gt;&lt;/object&gt;&lt;object type=&quot;3&quot; unique_id=&quot;10041&quot;&gt;&lt;property id=&quot;20148&quot; value=&quot;5&quot;/&gt;&lt;property id=&quot;20300&quot; value=&quot;Slide 6&quot;/&gt;&lt;property id=&quot;20307&quot; value=&quot;266&quot;/&gt;&lt;/object&gt;&lt;object type=&quot;3&quot; unique_id=&quot;10110&quot;&gt;&lt;property id=&quot;20148&quot; value=&quot;5&quot;/&gt;&lt;property id=&quot;20300&quot; value=&quot;Slide 1&quot;/&gt;&lt;property id=&quot;20307&quot; value=&quot;267&quot;/&gt;&lt;/object&gt;&lt;object type=&quot;3&quot; unique_id=&quot;10168&quot;&gt;&lt;property id=&quot;20148&quot; value=&quot;5&quot;/&gt;&lt;property id=&quot;20300&quot; value=&quot;Slide 11&quot;/&gt;&lt;property id=&quot;20307&quot; value=&quot;269&quot;/&gt;&lt;/object&gt;&lt;object type=&quot;3&quot; unique_id=&quot;10223&quot;&gt;&lt;property id=&quot;20148&quot; value=&quot;5&quot;/&gt;&lt;property id=&quot;20300&quot; value=&quot;Slide 9&quot;/&gt;&lt;property id=&quot;20307&quot; value=&quot;271&quot;/&gt;&lt;/object&gt;&lt;object type=&quot;3&quot; unique_id=&quot;10224&quot;&gt;&lt;property id=&quot;20148&quot; value=&quot;5&quot;/&gt;&lt;property id=&quot;20300&quot; value=&quot;Slide 14&quot;/&gt;&lt;property id=&quot;20307&quot; value=&quot;272&quot;/&gt;&lt;/object&gt;&lt;object type=&quot;3&quot; unique_id=&quot;10251&quot;&gt;&lt;property id=&quot;20148&quot; value=&quot;5&quot;/&gt;&lt;property id=&quot;20300&quot; value=&quot;Slide 7&quot;/&gt;&lt;property id=&quot;20307&quot; value=&quot;273&quot;/&gt;&lt;/object&gt;&lt;object type=&quot;3&quot; unique_id=&quot;10252&quot;&gt;&lt;property id=&quot;20148&quot; value=&quot;5&quot;/&gt;&lt;property id=&quot;20300&quot; value=&quot;Slide 15&quot;/&gt;&lt;property id=&quot;20307&quot; value=&quot;274&quot;/&gt;&lt;/object&gt;&lt;object type=&quot;3&quot; unique_id=&quot;10281&quot;&gt;&lt;property id=&quot;20148&quot; value=&quot;5&quot;/&gt;&lt;property id=&quot;20300&quot; value=&quot;Slide 3&quot;/&gt;&lt;property id=&quot;20307&quot; value=&quot;275&quot;/&gt;&lt;/object&gt;&lt;object type=&quot;3&quot; unique_id=&quot;10283&quot;&gt;&lt;property id=&quot;20148&quot; value=&quot;5&quot;/&gt;&lt;property id=&quot;20300&quot; value=&quot;Slide 4&quot;/&gt;&lt;property id=&quot;20307&quot; value=&quot;282&quot;/&gt;&lt;/object&gt;&lt;object type=&quot;3&quot; unique_id=&quot;10284&quot;&gt;&lt;property id=&quot;20148&quot; value=&quot;5&quot;/&gt;&lt;property id=&quot;20300&quot; value=&quot;Slide 5&quot;/&gt;&lt;property id=&quot;20307&quot; value=&quot;283&quot;/&gt;&lt;/object&gt;&lt;object type=&quot;3&quot; unique_id=&quot;10285&quot;&gt;&lt;property id=&quot;20148&quot; value=&quot;5&quot;/&gt;&lt;property id=&quot;20300&quot; value=&quot;Slide 8&quot;/&gt;&lt;property id=&quot;20307&quot; value=&quot;280&quot;/&gt;&lt;/object&gt;&lt;object type=&quot;3&quot; unique_id=&quot;10286&quot;&gt;&lt;property id=&quot;20148&quot; value=&quot;5&quot;/&gt;&lt;property id=&quot;20300&quot; value=&quot;Slide 10&quot;/&gt;&lt;property id=&quot;20307&quot; value=&quot;277&quot;/&gt;&lt;/object&gt;&lt;object type=&quot;3&quot; unique_id=&quot;10287&quot;&gt;&lt;property id=&quot;20148&quot; value=&quot;5&quot;/&gt;&lt;property id=&quot;20300&quot; value=&quot;Slide 12&quot;/&gt;&lt;property id=&quot;20307&quot; value=&quot;278&quot;/&gt;&lt;/object&gt;&lt;object type=&quot;3&quot; unique_id=&quot;10288&quot;&gt;&lt;property id=&quot;20148&quot; value=&quot;5&quot;/&gt;&lt;property id=&quot;20300&quot; value=&quot;Slide 13&quot;/&gt;&lt;property id=&quot;20307&quot; value=&quot;279&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4818449</TotalTime>
  <Words>1774</Words>
  <Application>Microsoft Office PowerPoint</Application>
  <PresentationFormat>On-screen Show (4:3)</PresentationFormat>
  <Paragraphs>76</Paragraphs>
  <Slides>39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Customers home or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Bien Cuong</dc:creator>
  <cp:lastModifiedBy>Techsi.vn</cp:lastModifiedBy>
  <cp:revision>203</cp:revision>
  <dcterms:created xsi:type="dcterms:W3CDTF">2020-10-17T08:26:56Z</dcterms:created>
  <dcterms:modified xsi:type="dcterms:W3CDTF">2022-10-17T01:29:27Z</dcterms:modified>
</cp:coreProperties>
</file>