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91" r:id="rId3"/>
    <p:sldId id="285" r:id="rId4"/>
    <p:sldId id="292" r:id="rId5"/>
    <p:sldId id="279" r:id="rId6"/>
    <p:sldId id="305" r:id="rId7"/>
    <p:sldId id="280" r:id="rId8"/>
    <p:sldId id="296" r:id="rId9"/>
    <p:sldId id="287" r:id="rId10"/>
    <p:sldId id="288" r:id="rId11"/>
    <p:sldId id="298" r:id="rId12"/>
    <p:sldId id="297" r:id="rId13"/>
    <p:sldId id="301" r:id="rId14"/>
    <p:sldId id="302" r:id="rId15"/>
    <p:sldId id="303" r:id="rId16"/>
    <p:sldId id="300" r:id="rId17"/>
    <p:sldId id="299" r:id="rId18"/>
    <p:sldId id="289" r:id="rId19"/>
    <p:sldId id="269" r:id="rId20"/>
    <p:sldId id="294"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0C6F0"/>
    <a:srgbClr val="2605EF"/>
    <a:srgbClr val="6CC4A2"/>
    <a:srgbClr val="05AB0D"/>
    <a:srgbClr val="54A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8" d="100"/>
          <a:sy n="98"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2217E-4A94-4609-AC02-AA0F2D0D0E8E}"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US"/>
        </a:p>
      </dgm:t>
    </dgm:pt>
    <dgm:pt modelId="{F394F8FA-6C93-449B-A3A8-9AED16F98A62}">
      <dgm:prSet phldrT="[Text]"/>
      <dgm:spPr/>
      <dgm:t>
        <a:bodyPr/>
        <a:lstStyle/>
        <a:p>
          <a:r>
            <a:rPr lang="en-US" b="1" i="1">
              <a:latin typeface="Times New Roman" panose="02020603050405020304" pitchFamily="18" charset="0"/>
              <a:cs typeface="Times New Roman" panose="02020603050405020304" pitchFamily="18" charset="0"/>
            </a:rPr>
            <a:t>* Với trẻ:</a:t>
          </a:r>
          <a:endParaRPr lang="en-SG" b="1">
            <a:latin typeface="Times New Roman" panose="02020603050405020304" pitchFamily="18" charset="0"/>
            <a:cs typeface="Times New Roman" panose="02020603050405020304" pitchFamily="18" charset="0"/>
          </a:endParaRPr>
        </a:p>
        <a:p>
          <a:r>
            <a:rPr lang="en-US" b="1" i="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Trẻ yêu thích hoạt động, trí tưởng tượng phong phú hơn.</a:t>
          </a:r>
          <a:endParaRPr lang="en-SG"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 Trẻ tích cực và say mê trong việc thử nghiệm để tạo ra sản phẩm.</a:t>
          </a:r>
          <a:endParaRPr lang="en-SG" b="1">
            <a:latin typeface="Times New Roman" panose="02020603050405020304" pitchFamily="18" charset="0"/>
            <a:cs typeface="Times New Roman" panose="02020603050405020304" pitchFamily="18" charset="0"/>
          </a:endParaRPr>
        </a:p>
        <a:p>
          <a:r>
            <a:rPr lang="en-US" b="1">
              <a:latin typeface="Times New Roman" panose="02020603050405020304" pitchFamily="18" charset="0"/>
              <a:cs typeface="Times New Roman" panose="02020603050405020304" pitchFamily="18" charset="0"/>
            </a:rPr>
            <a:t>- Trẻ có </a:t>
          </a:r>
          <a:r>
            <a:rPr lang="vi-VN" b="1">
              <a:latin typeface="Times New Roman" panose="02020603050405020304" pitchFamily="18" charset="0"/>
              <a:cs typeface="Times New Roman" panose="02020603050405020304" pitchFamily="18" charset="0"/>
            </a:rPr>
            <a:t>các </a:t>
          </a:r>
          <a:r>
            <a:rPr lang="en-US" b="1">
              <a:latin typeface="Times New Roman" panose="02020603050405020304" pitchFamily="18" charset="0"/>
              <a:cs typeface="Times New Roman" panose="02020603050405020304" pitchFamily="18" charset="0"/>
            </a:rPr>
            <a:t>kĩ năng tốt hơn</a:t>
          </a:r>
          <a:r>
            <a:rPr lang="vi-VN" b="1">
              <a:latin typeface="Times New Roman" panose="02020603050405020304" pitchFamily="18" charset="0"/>
              <a:cs typeface="Times New Roman" panose="02020603050405020304" pitchFamily="18" charset="0"/>
            </a:rPr>
            <a:t>: KN</a:t>
          </a:r>
          <a:r>
            <a:rPr lang="en-US" b="1">
              <a:latin typeface="Times New Roman" panose="02020603050405020304" pitchFamily="18" charset="0"/>
              <a:cs typeface="Times New Roman" panose="02020603050405020304" pitchFamily="18" charset="0"/>
            </a:rPr>
            <a:t> hoạt động nhóm </a:t>
          </a:r>
          <a:r>
            <a:rPr lang="vi-VN" b="1">
              <a:latin typeface="Times New Roman" panose="02020603050405020304" pitchFamily="18" charset="0"/>
              <a:cs typeface="Times New Roman" panose="02020603050405020304" pitchFamily="18" charset="0"/>
            </a:rPr>
            <a:t>, KN ứng dụng PP steam , KN thuyết trình</a:t>
          </a:r>
          <a:endParaRPr lang="en-US" b="1" dirty="0"/>
        </a:p>
      </dgm:t>
    </dgm:pt>
    <dgm:pt modelId="{3F3D7623-03F0-4259-B95E-6945E4E8EA50}" type="parTrans" cxnId="{A0B19262-E768-47E2-9CA8-BF15650AA31E}">
      <dgm:prSet/>
      <dgm:spPr/>
      <dgm:t>
        <a:bodyPr/>
        <a:lstStyle/>
        <a:p>
          <a:endParaRPr lang="en-US"/>
        </a:p>
      </dgm:t>
    </dgm:pt>
    <dgm:pt modelId="{41DAE32E-7994-4E63-9301-A89FC49378FB}" type="sibTrans" cxnId="{A0B19262-E768-47E2-9CA8-BF15650AA31E}">
      <dgm:prSet/>
      <dgm:spPr/>
      <dgm:t>
        <a:bodyPr/>
        <a:lstStyle/>
        <a:p>
          <a:endParaRPr lang="en-US"/>
        </a:p>
      </dgm:t>
    </dgm:pt>
    <dgm:pt modelId="{72343FB5-DDE2-41C9-A722-F7ECDC9E5088}">
      <dgm:prSet phldrT="[Text]" custT="1"/>
      <dgm:spPr/>
      <dgm:t>
        <a:bodyPr/>
        <a:lstStyle/>
        <a:p>
          <a:r>
            <a:rPr lang="en-US" sz="1800" b="1" i="1">
              <a:latin typeface="Times New Roman" panose="02020603050405020304" pitchFamily="18" charset="0"/>
              <a:cs typeface="Times New Roman" panose="02020603050405020304" pitchFamily="18" charset="0"/>
            </a:rPr>
            <a:t>* Với bản thân:</a:t>
          </a:r>
          <a:endParaRPr lang="en-SG" sz="1800" b="1">
            <a:latin typeface="Times New Roman" panose="02020603050405020304" pitchFamily="18" charset="0"/>
            <a:cs typeface="Times New Roman" panose="02020603050405020304" pitchFamily="18" charset="0"/>
          </a:endParaRPr>
        </a:p>
        <a:p>
          <a:r>
            <a:rPr lang="en-US" sz="1800" b="1">
              <a:latin typeface="Times New Roman" panose="02020603050405020304" pitchFamily="18" charset="0"/>
              <a:cs typeface="Times New Roman" panose="02020603050405020304" pitchFamily="18" charset="0"/>
            </a:rPr>
            <a:t>- Bản thân tôi cũng rút ra được những kinh nghiệm trong việc tổ chức hoạt động STEAM cho trẻ.</a:t>
          </a:r>
          <a:endParaRPr lang="en-SG" sz="1800" b="1">
            <a:latin typeface="Times New Roman" panose="02020603050405020304" pitchFamily="18" charset="0"/>
            <a:cs typeface="Times New Roman" panose="02020603050405020304" pitchFamily="18" charset="0"/>
          </a:endParaRPr>
        </a:p>
        <a:p>
          <a:r>
            <a:rPr lang="en-US" sz="1800" b="1">
              <a:latin typeface="Times New Roman" panose="02020603050405020304" pitchFamily="18" charset="0"/>
              <a:cs typeface="Times New Roman" panose="02020603050405020304" pitchFamily="18" charset="0"/>
            </a:rPr>
            <a:t>- Đưa kiến thức khoa học đến gần trẻ một cách tự nhiên.</a:t>
          </a:r>
          <a:endParaRPr lang="en-SG" sz="1800" b="1">
            <a:latin typeface="Times New Roman" panose="02020603050405020304" pitchFamily="18" charset="0"/>
            <a:cs typeface="Times New Roman" panose="02020603050405020304" pitchFamily="18" charset="0"/>
          </a:endParaRPr>
        </a:p>
        <a:p>
          <a:r>
            <a:rPr lang="en-US" sz="1800" b="1">
              <a:latin typeface="Times New Roman" panose="02020603050405020304" pitchFamily="18" charset="0"/>
              <a:cs typeface="Times New Roman" panose="02020603050405020304" pitchFamily="18" charset="0"/>
            </a:rPr>
            <a:t>- Tích cực hơn trong việc nghiên cứu tài liệu mới để mang lại nhiều hoạt động ngoài trời thú vị hơn, phù hợp nội dung chương trình, phù hợp với nhu cầu tìm hiểu của trẻ.</a:t>
          </a:r>
          <a:endParaRPr lang="en-US" sz="1800" b="1" dirty="0"/>
        </a:p>
      </dgm:t>
    </dgm:pt>
    <dgm:pt modelId="{C0F17143-50C9-47D9-BE3A-46BE5EE90173}" type="parTrans" cxnId="{B7E90735-45C2-4772-9F07-634B652C438C}">
      <dgm:prSet/>
      <dgm:spPr/>
      <dgm:t>
        <a:bodyPr/>
        <a:lstStyle/>
        <a:p>
          <a:endParaRPr lang="en-US"/>
        </a:p>
      </dgm:t>
    </dgm:pt>
    <dgm:pt modelId="{6A291945-8983-477F-BA0A-AAFD704883DE}" type="sibTrans" cxnId="{B7E90735-45C2-4772-9F07-634B652C438C}">
      <dgm:prSet/>
      <dgm:spPr/>
      <dgm:t>
        <a:bodyPr/>
        <a:lstStyle/>
        <a:p>
          <a:endParaRPr lang="en-US"/>
        </a:p>
      </dgm:t>
    </dgm:pt>
    <dgm:pt modelId="{C5CFEFA3-673D-47DB-A3CD-E458C7241837}">
      <dgm:prSet phldrT="[Text]" custT="1"/>
      <dgm:spPr/>
      <dgm:t>
        <a:bodyPr/>
        <a:lstStyle/>
        <a:p>
          <a:r>
            <a:rPr lang="en-US" sz="1800" b="1" i="1">
              <a:latin typeface="Times New Roman" panose="02020603050405020304" pitchFamily="18" charset="0"/>
              <a:cs typeface="Times New Roman" panose="02020603050405020304" pitchFamily="18" charset="0"/>
            </a:rPr>
            <a:t>* Với phụ huynh:</a:t>
          </a:r>
          <a:endParaRPr lang="en-SG" sz="1800" b="1">
            <a:latin typeface="Times New Roman" panose="02020603050405020304" pitchFamily="18" charset="0"/>
            <a:cs typeface="Times New Roman" panose="02020603050405020304" pitchFamily="18" charset="0"/>
          </a:endParaRPr>
        </a:p>
        <a:p>
          <a:r>
            <a:rPr lang="en-US" sz="1800" b="1">
              <a:latin typeface="Times New Roman" panose="02020603050405020304" pitchFamily="18" charset="0"/>
              <a:cs typeface="Times New Roman" panose="02020603050405020304" pitchFamily="18" charset="0"/>
            </a:rPr>
            <a:t>- Phụ huynh rất vui khi con được tiếp cận với chương trình giáo dục mới hiện đại, phù hợp với xu thế phát triển của thế giới.</a:t>
          </a:r>
          <a:endParaRPr lang="en-US" sz="1800" b="1" dirty="0"/>
        </a:p>
      </dgm:t>
    </dgm:pt>
    <dgm:pt modelId="{FD5FD748-1E37-4081-897C-F1CECC3AF957}" type="parTrans" cxnId="{7B85E70C-7389-42B1-8575-ECDEF1515024}">
      <dgm:prSet/>
      <dgm:spPr/>
      <dgm:t>
        <a:bodyPr/>
        <a:lstStyle/>
        <a:p>
          <a:endParaRPr lang="en-US"/>
        </a:p>
      </dgm:t>
    </dgm:pt>
    <dgm:pt modelId="{818E32A0-E3A2-4239-B885-D19D1ADB966E}" type="sibTrans" cxnId="{7B85E70C-7389-42B1-8575-ECDEF1515024}">
      <dgm:prSet/>
      <dgm:spPr/>
      <dgm:t>
        <a:bodyPr/>
        <a:lstStyle/>
        <a:p>
          <a:endParaRPr lang="en-US"/>
        </a:p>
      </dgm:t>
    </dgm:pt>
    <dgm:pt modelId="{C208AF21-8C03-4F72-BBA6-8E17ABD8B66D}" type="pres">
      <dgm:prSet presAssocID="{4232217E-4A94-4609-AC02-AA0F2D0D0E8E}" presName="Name0" presStyleCnt="0">
        <dgm:presLayoutVars>
          <dgm:chMax val="7"/>
          <dgm:chPref val="7"/>
          <dgm:dir/>
        </dgm:presLayoutVars>
      </dgm:prSet>
      <dgm:spPr/>
      <dgm:t>
        <a:bodyPr/>
        <a:lstStyle/>
        <a:p>
          <a:endParaRPr lang="en-US"/>
        </a:p>
      </dgm:t>
    </dgm:pt>
    <dgm:pt modelId="{8320F8D1-AB56-4DEA-88BE-91175278CAF0}" type="pres">
      <dgm:prSet presAssocID="{4232217E-4A94-4609-AC02-AA0F2D0D0E8E}" presName="Name1" presStyleCnt="0"/>
      <dgm:spPr/>
    </dgm:pt>
    <dgm:pt modelId="{04DF2673-CF80-41FC-8F23-86A48D81665A}" type="pres">
      <dgm:prSet presAssocID="{4232217E-4A94-4609-AC02-AA0F2D0D0E8E}" presName="cycle" presStyleCnt="0"/>
      <dgm:spPr/>
    </dgm:pt>
    <dgm:pt modelId="{F9FEAC34-0BA4-425F-AADC-DD1CFCA2D564}" type="pres">
      <dgm:prSet presAssocID="{4232217E-4A94-4609-AC02-AA0F2D0D0E8E}" presName="srcNode" presStyleLbl="node1" presStyleIdx="0" presStyleCnt="3"/>
      <dgm:spPr/>
    </dgm:pt>
    <dgm:pt modelId="{88E0A667-335C-411A-8F58-B5F498BBDE7B}" type="pres">
      <dgm:prSet presAssocID="{4232217E-4A94-4609-AC02-AA0F2D0D0E8E}" presName="conn" presStyleLbl="parChTrans1D2" presStyleIdx="0" presStyleCnt="1"/>
      <dgm:spPr/>
      <dgm:t>
        <a:bodyPr/>
        <a:lstStyle/>
        <a:p>
          <a:endParaRPr lang="en-US"/>
        </a:p>
      </dgm:t>
    </dgm:pt>
    <dgm:pt modelId="{6FE6D65A-AABC-4D8B-BCDF-1F6D65A4453C}" type="pres">
      <dgm:prSet presAssocID="{4232217E-4A94-4609-AC02-AA0F2D0D0E8E}" presName="extraNode" presStyleLbl="node1" presStyleIdx="0" presStyleCnt="3"/>
      <dgm:spPr/>
    </dgm:pt>
    <dgm:pt modelId="{1062DDEF-BA4E-411B-BA32-9AF0A5E93EE4}" type="pres">
      <dgm:prSet presAssocID="{4232217E-4A94-4609-AC02-AA0F2D0D0E8E}" presName="dstNode" presStyleLbl="node1" presStyleIdx="0" presStyleCnt="3"/>
      <dgm:spPr/>
    </dgm:pt>
    <dgm:pt modelId="{BD8ADA0B-5EC8-4216-9ABA-02373B810B97}" type="pres">
      <dgm:prSet presAssocID="{F394F8FA-6C93-449B-A3A8-9AED16F98A62}" presName="text_1" presStyleLbl="node1" presStyleIdx="0" presStyleCnt="3">
        <dgm:presLayoutVars>
          <dgm:bulletEnabled val="1"/>
        </dgm:presLayoutVars>
      </dgm:prSet>
      <dgm:spPr/>
      <dgm:t>
        <a:bodyPr/>
        <a:lstStyle/>
        <a:p>
          <a:endParaRPr lang="en-US"/>
        </a:p>
      </dgm:t>
    </dgm:pt>
    <dgm:pt modelId="{098A4BD4-875E-41BA-A4E3-ECA5CD0B915C}" type="pres">
      <dgm:prSet presAssocID="{F394F8FA-6C93-449B-A3A8-9AED16F98A62}" presName="accent_1" presStyleCnt="0"/>
      <dgm:spPr/>
    </dgm:pt>
    <dgm:pt modelId="{C4C27454-48C8-4022-AF8C-2762FF019E3B}" type="pres">
      <dgm:prSet presAssocID="{F394F8FA-6C93-449B-A3A8-9AED16F98A62}" presName="accentRepeatNode" presStyleLbl="solidFgAcc1" presStyleIdx="0" presStyleCnt="3"/>
      <dgm:spPr/>
    </dgm:pt>
    <dgm:pt modelId="{E985CFDC-9021-4460-959A-BDBA142FB4FA}" type="pres">
      <dgm:prSet presAssocID="{72343FB5-DDE2-41C9-A722-F7ECDC9E5088}" presName="text_2" presStyleLbl="node1" presStyleIdx="1" presStyleCnt="3" custScaleX="100246" custScaleY="153968">
        <dgm:presLayoutVars>
          <dgm:bulletEnabled val="1"/>
        </dgm:presLayoutVars>
      </dgm:prSet>
      <dgm:spPr/>
      <dgm:t>
        <a:bodyPr/>
        <a:lstStyle/>
        <a:p>
          <a:endParaRPr lang="en-US"/>
        </a:p>
      </dgm:t>
    </dgm:pt>
    <dgm:pt modelId="{B3700BB6-7FC1-4F11-8615-51032DCF56ED}" type="pres">
      <dgm:prSet presAssocID="{72343FB5-DDE2-41C9-A722-F7ECDC9E5088}" presName="accent_2" presStyleCnt="0"/>
      <dgm:spPr/>
    </dgm:pt>
    <dgm:pt modelId="{BCBF6537-BEBA-4A42-A096-6FE5807BABF5}" type="pres">
      <dgm:prSet presAssocID="{72343FB5-DDE2-41C9-A722-F7ECDC9E5088}" presName="accentRepeatNode" presStyleLbl="solidFgAcc1" presStyleIdx="1" presStyleCnt="3"/>
      <dgm:spPr/>
    </dgm:pt>
    <dgm:pt modelId="{36608A9E-E317-4537-9C9A-FBDF821C10C7}" type="pres">
      <dgm:prSet presAssocID="{C5CFEFA3-673D-47DB-A3CD-E458C7241837}" presName="text_3" presStyleLbl="node1" presStyleIdx="2" presStyleCnt="3">
        <dgm:presLayoutVars>
          <dgm:bulletEnabled val="1"/>
        </dgm:presLayoutVars>
      </dgm:prSet>
      <dgm:spPr/>
      <dgm:t>
        <a:bodyPr/>
        <a:lstStyle/>
        <a:p>
          <a:endParaRPr lang="en-US"/>
        </a:p>
      </dgm:t>
    </dgm:pt>
    <dgm:pt modelId="{37DC125B-CE97-4CA2-90DC-78551A80DB39}" type="pres">
      <dgm:prSet presAssocID="{C5CFEFA3-673D-47DB-A3CD-E458C7241837}" presName="accent_3" presStyleCnt="0"/>
      <dgm:spPr/>
    </dgm:pt>
    <dgm:pt modelId="{24A02EE5-D51B-4D08-BD2E-CFF4281BDBA1}" type="pres">
      <dgm:prSet presAssocID="{C5CFEFA3-673D-47DB-A3CD-E458C7241837}" presName="accentRepeatNode" presStyleLbl="solidFgAcc1" presStyleIdx="2" presStyleCnt="3"/>
      <dgm:spPr/>
    </dgm:pt>
  </dgm:ptLst>
  <dgm:cxnLst>
    <dgm:cxn modelId="{4196AACA-4665-48DE-AD56-2BCB46041D8F}" type="presOf" srcId="{C5CFEFA3-673D-47DB-A3CD-E458C7241837}" destId="{36608A9E-E317-4537-9C9A-FBDF821C10C7}" srcOrd="0" destOrd="0" presId="urn:microsoft.com/office/officeart/2008/layout/VerticalCurvedList"/>
    <dgm:cxn modelId="{AE120EB9-ADC5-4621-83AE-EB1ADA4D5F7A}" type="presOf" srcId="{F394F8FA-6C93-449B-A3A8-9AED16F98A62}" destId="{BD8ADA0B-5EC8-4216-9ABA-02373B810B97}" srcOrd="0" destOrd="0" presId="urn:microsoft.com/office/officeart/2008/layout/VerticalCurvedList"/>
    <dgm:cxn modelId="{9957DD7F-D166-4A8C-BD58-D1737DC8DE3C}" type="presOf" srcId="{72343FB5-DDE2-41C9-A722-F7ECDC9E5088}" destId="{E985CFDC-9021-4460-959A-BDBA142FB4FA}" srcOrd="0" destOrd="0" presId="urn:microsoft.com/office/officeart/2008/layout/VerticalCurvedList"/>
    <dgm:cxn modelId="{7D8635D1-F253-4E8E-99E7-EDAC2E245619}" type="presOf" srcId="{4232217E-4A94-4609-AC02-AA0F2D0D0E8E}" destId="{C208AF21-8C03-4F72-BBA6-8E17ABD8B66D}" srcOrd="0" destOrd="0" presId="urn:microsoft.com/office/officeart/2008/layout/VerticalCurvedList"/>
    <dgm:cxn modelId="{7B85E70C-7389-42B1-8575-ECDEF1515024}" srcId="{4232217E-4A94-4609-AC02-AA0F2D0D0E8E}" destId="{C5CFEFA3-673D-47DB-A3CD-E458C7241837}" srcOrd="2" destOrd="0" parTransId="{FD5FD748-1E37-4081-897C-F1CECC3AF957}" sibTransId="{818E32A0-E3A2-4239-B885-D19D1ADB966E}"/>
    <dgm:cxn modelId="{B7E90735-45C2-4772-9F07-634B652C438C}" srcId="{4232217E-4A94-4609-AC02-AA0F2D0D0E8E}" destId="{72343FB5-DDE2-41C9-A722-F7ECDC9E5088}" srcOrd="1" destOrd="0" parTransId="{C0F17143-50C9-47D9-BE3A-46BE5EE90173}" sibTransId="{6A291945-8983-477F-BA0A-AAFD704883DE}"/>
    <dgm:cxn modelId="{A0B19262-E768-47E2-9CA8-BF15650AA31E}" srcId="{4232217E-4A94-4609-AC02-AA0F2D0D0E8E}" destId="{F394F8FA-6C93-449B-A3A8-9AED16F98A62}" srcOrd="0" destOrd="0" parTransId="{3F3D7623-03F0-4259-B95E-6945E4E8EA50}" sibTransId="{41DAE32E-7994-4E63-9301-A89FC49378FB}"/>
    <dgm:cxn modelId="{31CCBB9C-D520-4393-AC7A-D753E0B38EFF}" type="presOf" srcId="{41DAE32E-7994-4E63-9301-A89FC49378FB}" destId="{88E0A667-335C-411A-8F58-B5F498BBDE7B}" srcOrd="0" destOrd="0" presId="urn:microsoft.com/office/officeart/2008/layout/VerticalCurvedList"/>
    <dgm:cxn modelId="{C8AB3AEE-2ACE-459F-8E61-99B4DFB78BF6}" type="presParOf" srcId="{C208AF21-8C03-4F72-BBA6-8E17ABD8B66D}" destId="{8320F8D1-AB56-4DEA-88BE-91175278CAF0}" srcOrd="0" destOrd="0" presId="urn:microsoft.com/office/officeart/2008/layout/VerticalCurvedList"/>
    <dgm:cxn modelId="{25CE401F-33F2-4C73-9CC9-9174631BB76A}" type="presParOf" srcId="{8320F8D1-AB56-4DEA-88BE-91175278CAF0}" destId="{04DF2673-CF80-41FC-8F23-86A48D81665A}" srcOrd="0" destOrd="0" presId="urn:microsoft.com/office/officeart/2008/layout/VerticalCurvedList"/>
    <dgm:cxn modelId="{0E7019C8-B432-4F7E-8146-F978DFAB2871}" type="presParOf" srcId="{04DF2673-CF80-41FC-8F23-86A48D81665A}" destId="{F9FEAC34-0BA4-425F-AADC-DD1CFCA2D564}" srcOrd="0" destOrd="0" presId="urn:microsoft.com/office/officeart/2008/layout/VerticalCurvedList"/>
    <dgm:cxn modelId="{9F3D7DEB-44C1-420A-8C7C-3DDA9419DA39}" type="presParOf" srcId="{04DF2673-CF80-41FC-8F23-86A48D81665A}" destId="{88E0A667-335C-411A-8F58-B5F498BBDE7B}" srcOrd="1" destOrd="0" presId="urn:microsoft.com/office/officeart/2008/layout/VerticalCurvedList"/>
    <dgm:cxn modelId="{9E2C6E76-114E-4C69-B4AA-4D73FE83E790}" type="presParOf" srcId="{04DF2673-CF80-41FC-8F23-86A48D81665A}" destId="{6FE6D65A-AABC-4D8B-BCDF-1F6D65A4453C}" srcOrd="2" destOrd="0" presId="urn:microsoft.com/office/officeart/2008/layout/VerticalCurvedList"/>
    <dgm:cxn modelId="{B054D6FA-1083-4C93-BFE6-7CE685E7C9C8}" type="presParOf" srcId="{04DF2673-CF80-41FC-8F23-86A48D81665A}" destId="{1062DDEF-BA4E-411B-BA32-9AF0A5E93EE4}" srcOrd="3" destOrd="0" presId="urn:microsoft.com/office/officeart/2008/layout/VerticalCurvedList"/>
    <dgm:cxn modelId="{57C411E9-B7E1-45EA-9767-FBE400FF912A}" type="presParOf" srcId="{8320F8D1-AB56-4DEA-88BE-91175278CAF0}" destId="{BD8ADA0B-5EC8-4216-9ABA-02373B810B97}" srcOrd="1" destOrd="0" presId="urn:microsoft.com/office/officeart/2008/layout/VerticalCurvedList"/>
    <dgm:cxn modelId="{43A9368D-64CE-478C-9E64-BA65187893E2}" type="presParOf" srcId="{8320F8D1-AB56-4DEA-88BE-91175278CAF0}" destId="{098A4BD4-875E-41BA-A4E3-ECA5CD0B915C}" srcOrd="2" destOrd="0" presId="urn:microsoft.com/office/officeart/2008/layout/VerticalCurvedList"/>
    <dgm:cxn modelId="{9B570284-43D7-43A6-9456-B54EF79AD59F}" type="presParOf" srcId="{098A4BD4-875E-41BA-A4E3-ECA5CD0B915C}" destId="{C4C27454-48C8-4022-AF8C-2762FF019E3B}" srcOrd="0" destOrd="0" presId="urn:microsoft.com/office/officeart/2008/layout/VerticalCurvedList"/>
    <dgm:cxn modelId="{E86117C1-CFC0-474E-BAEB-6289EDAB12CC}" type="presParOf" srcId="{8320F8D1-AB56-4DEA-88BE-91175278CAF0}" destId="{E985CFDC-9021-4460-959A-BDBA142FB4FA}" srcOrd="3" destOrd="0" presId="urn:microsoft.com/office/officeart/2008/layout/VerticalCurvedList"/>
    <dgm:cxn modelId="{9A254096-8800-465B-8E69-63BF4A2855BA}" type="presParOf" srcId="{8320F8D1-AB56-4DEA-88BE-91175278CAF0}" destId="{B3700BB6-7FC1-4F11-8615-51032DCF56ED}" srcOrd="4" destOrd="0" presId="urn:microsoft.com/office/officeart/2008/layout/VerticalCurvedList"/>
    <dgm:cxn modelId="{8F8C58C8-5E31-4AF4-A991-EB1F97AB3A24}" type="presParOf" srcId="{B3700BB6-7FC1-4F11-8615-51032DCF56ED}" destId="{BCBF6537-BEBA-4A42-A096-6FE5807BABF5}" srcOrd="0" destOrd="0" presId="urn:microsoft.com/office/officeart/2008/layout/VerticalCurvedList"/>
    <dgm:cxn modelId="{EC3BBBFB-F084-4B65-8DED-9EB8B3E110BB}" type="presParOf" srcId="{8320F8D1-AB56-4DEA-88BE-91175278CAF0}" destId="{36608A9E-E317-4537-9C9A-FBDF821C10C7}" srcOrd="5" destOrd="0" presId="urn:microsoft.com/office/officeart/2008/layout/VerticalCurvedList"/>
    <dgm:cxn modelId="{D193B908-CFD9-4A81-A10B-DA9B4EA48319}" type="presParOf" srcId="{8320F8D1-AB56-4DEA-88BE-91175278CAF0}" destId="{37DC125B-CE97-4CA2-90DC-78551A80DB39}" srcOrd="6" destOrd="0" presId="urn:microsoft.com/office/officeart/2008/layout/VerticalCurvedList"/>
    <dgm:cxn modelId="{9A1E8FFF-BF48-4E09-A60D-173802CA82BF}" type="presParOf" srcId="{37DC125B-CE97-4CA2-90DC-78551A80DB39}" destId="{24A02EE5-D51B-4D08-BD2E-CFF4281BDB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898DE-793A-446D-982A-0EF5CC6814D8}" type="doc">
      <dgm:prSet loTypeId="urn:microsoft.com/office/officeart/2005/8/layout/vProcess5" loCatId="process" qsTypeId="urn:microsoft.com/office/officeart/2005/8/quickstyle/simple3" qsCatId="simple" csTypeId="urn:microsoft.com/office/officeart/2005/8/colors/colorful2" csCatId="colorful" phldr="1"/>
      <dgm:spPr/>
    </dgm:pt>
    <dgm:pt modelId="{D0036B0D-1E8C-4433-8895-1A6C2A2F898A}">
      <dgm:prSet phldrT="[Text]" custT="1"/>
      <dgm:spPr/>
      <dgm:t>
        <a:bodyPr/>
        <a:lstStyle/>
        <a:p>
          <a:r>
            <a:rPr lang="en-US" sz="1600" b="1">
              <a:latin typeface="Times New Roman" panose="02020603050405020304" pitchFamily="18" charset="0"/>
              <a:cs typeface="Times New Roman" panose="02020603050405020304" pitchFamily="18" charset="0"/>
            </a:rPr>
            <a:t>- Cô giáo phải là người kiên trì nghiên cứu, tìm tòi học hỏi, luôn có những biện pháp sáng tạo mới trong giảng dạy và chăm sóc giáo dục trẻ.</a:t>
          </a:r>
          <a:endParaRPr lang="en-US" sz="1600" b="1" dirty="0"/>
        </a:p>
      </dgm:t>
    </dgm:pt>
    <dgm:pt modelId="{A69DB6F8-4423-4FE0-A189-EB2C5840AC21}" type="parTrans" cxnId="{DC1FE850-351B-4AF2-BC59-2D1B138F39D6}">
      <dgm:prSet/>
      <dgm:spPr/>
      <dgm:t>
        <a:bodyPr/>
        <a:lstStyle/>
        <a:p>
          <a:endParaRPr lang="en-US"/>
        </a:p>
      </dgm:t>
    </dgm:pt>
    <dgm:pt modelId="{F56D6F59-60C0-4043-9148-99F96FE23733}" type="sibTrans" cxnId="{DC1FE850-351B-4AF2-BC59-2D1B138F39D6}">
      <dgm:prSet/>
      <dgm:spPr/>
      <dgm:t>
        <a:bodyPr/>
        <a:lstStyle/>
        <a:p>
          <a:endParaRPr lang="en-US"/>
        </a:p>
      </dgm:t>
    </dgm:pt>
    <dgm:pt modelId="{C96598B7-1664-40D5-A44D-523F469AEE2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a:latin typeface="Times New Roman" panose="02020603050405020304" pitchFamily="18" charset="0"/>
              <a:cs typeface="Times New Roman" panose="02020603050405020304" pitchFamily="18" charset="0"/>
            </a:rPr>
            <a:t>- Thường xuyên nghiên cứu tài liệu trên sách báo, trên mạng internet để cập nhật đựoc các xu hướng mới về giáo dục.</a:t>
          </a:r>
          <a:endParaRPr lang="en-SG" sz="1600" b="1">
            <a:latin typeface="Times New Roman" panose="02020603050405020304" pitchFamily="18" charset="0"/>
            <a:cs typeface="Times New Roman" panose="02020603050405020304" pitchFamily="18" charset="0"/>
          </a:endParaRPr>
        </a:p>
        <a:p>
          <a:pPr defTabSz="666750">
            <a:lnSpc>
              <a:spcPct val="90000"/>
            </a:lnSpc>
            <a:spcBef>
              <a:spcPct val="0"/>
            </a:spcBef>
            <a:spcAft>
              <a:spcPct val="35000"/>
            </a:spcAft>
          </a:pPr>
          <a:endParaRPr lang="en-US" sz="1400" dirty="0"/>
        </a:p>
      </dgm:t>
    </dgm:pt>
    <dgm:pt modelId="{EFDE951E-1A0B-4BBF-A9A3-E8197BB35BD5}" type="parTrans" cxnId="{0687F968-1CCB-4401-AEE8-F08BD60D6463}">
      <dgm:prSet/>
      <dgm:spPr/>
      <dgm:t>
        <a:bodyPr/>
        <a:lstStyle/>
        <a:p>
          <a:endParaRPr lang="en-US"/>
        </a:p>
      </dgm:t>
    </dgm:pt>
    <dgm:pt modelId="{ED03281C-945B-41D1-B32B-0C80E2B1C2EA}" type="sibTrans" cxnId="{0687F968-1CCB-4401-AEE8-F08BD60D6463}">
      <dgm:prSet/>
      <dgm:spPr/>
      <dgm:t>
        <a:bodyPr/>
        <a:lstStyle/>
        <a:p>
          <a:endParaRPr lang="en-US"/>
        </a:p>
      </dgm:t>
    </dgm:pt>
    <dgm:pt modelId="{5B1A4F63-7CF6-4981-A5FA-6271FBFA38D3}">
      <dgm:prSet phldrT="[Text]" custT="1"/>
      <dgm:spPr/>
      <dgm:t>
        <a:bodyPr/>
        <a:lstStyle/>
        <a:p>
          <a:r>
            <a:rPr lang="en-US" sz="1600" b="1">
              <a:latin typeface="Times New Roman" panose="02020603050405020304" pitchFamily="18" charset="0"/>
              <a:cs typeface="Times New Roman" panose="02020603050405020304" pitchFamily="18" charset="0"/>
            </a:rPr>
            <a:t>- Để việc chăm sóc giáo dục trẻ đạt kết quả tốt, cần có sự thống nhất về phương pháp giáo dục của 2 cô giáo trong lớp cũng như phải có sự phối hợp chặt chẽ </a:t>
          </a:r>
          <a:endParaRPr lang="en-US" sz="1600" b="1" dirty="0"/>
        </a:p>
      </dgm:t>
    </dgm:pt>
    <dgm:pt modelId="{67945376-B501-41C5-9C21-BB3EB651F4AE}" type="parTrans" cxnId="{33AD13AC-A52A-4B7B-99D3-D4CD642D2AB7}">
      <dgm:prSet/>
      <dgm:spPr/>
      <dgm:t>
        <a:bodyPr/>
        <a:lstStyle/>
        <a:p>
          <a:endParaRPr lang="en-US"/>
        </a:p>
      </dgm:t>
    </dgm:pt>
    <dgm:pt modelId="{6C1081CD-7C6B-497D-8E23-C831EA1F1BF3}" type="sibTrans" cxnId="{33AD13AC-A52A-4B7B-99D3-D4CD642D2AB7}">
      <dgm:prSet/>
      <dgm:spPr/>
      <dgm:t>
        <a:bodyPr/>
        <a:lstStyle/>
        <a:p>
          <a:endParaRPr lang="en-US"/>
        </a:p>
      </dgm:t>
    </dgm:pt>
    <dgm:pt modelId="{50618755-15F9-4268-BB9C-72F450137586}">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600" b="1">
              <a:latin typeface="Times New Roman" panose="02020603050405020304" pitchFamily="18" charset="0"/>
              <a:cs typeface="Times New Roman" panose="02020603050405020304" pitchFamily="18" charset="0"/>
            </a:rPr>
            <a:t>- Tuyên truyền với các bậc phụ huynh về nội dung giáo dục, và các chương trình giáo dục tiên tiến mà nhà trường đã áp dụng thực hiện: steam, montesori, unit.</a:t>
          </a:r>
          <a:endParaRPr lang="en-SG" sz="1600" b="1">
            <a:latin typeface="Times New Roman" panose="02020603050405020304" pitchFamily="18" charset="0"/>
            <a:cs typeface="Times New Roman" panose="02020603050405020304" pitchFamily="18" charset="0"/>
          </a:endParaRPr>
        </a:p>
        <a:p>
          <a:pPr defTabSz="577850">
            <a:lnSpc>
              <a:spcPct val="90000"/>
            </a:lnSpc>
            <a:spcBef>
              <a:spcPct val="0"/>
            </a:spcBef>
            <a:spcAft>
              <a:spcPct val="35000"/>
            </a:spcAft>
          </a:pPr>
          <a:endParaRPr lang="en-US" sz="1400" b="1" dirty="0"/>
        </a:p>
      </dgm:t>
    </dgm:pt>
    <dgm:pt modelId="{D53C392B-7E68-4E48-BEA8-98CF7DD816B7}" type="parTrans" cxnId="{F24A0F0E-C941-473C-A2E9-C61B89160654}">
      <dgm:prSet/>
      <dgm:spPr/>
      <dgm:t>
        <a:bodyPr/>
        <a:lstStyle/>
        <a:p>
          <a:endParaRPr lang="en-US"/>
        </a:p>
      </dgm:t>
    </dgm:pt>
    <dgm:pt modelId="{1C1AFD6F-4C90-4A85-9EA6-12A3AE91E816}" type="sibTrans" cxnId="{F24A0F0E-C941-473C-A2E9-C61B89160654}">
      <dgm:prSet/>
      <dgm:spPr/>
      <dgm:t>
        <a:bodyPr/>
        <a:lstStyle/>
        <a:p>
          <a:endParaRPr lang="en-US"/>
        </a:p>
      </dgm:t>
    </dgm:pt>
    <dgm:pt modelId="{3E6B9806-A3D9-4286-B743-F82B7866FB2E}">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600" b="1">
              <a:latin typeface="Times New Roman" panose="02020603050405020304" pitchFamily="18" charset="0"/>
              <a:cs typeface="Times New Roman" panose="02020603050405020304" pitchFamily="18" charset="0"/>
            </a:rPr>
            <a:t>- Lựa chọn nội dung cho trẻ hoạt động với phương pháp STEAM phù hợp với nhận thức, nhu cầu khám phá của trẻ, phù hợp với hoạt động, với chủ đề.</a:t>
          </a:r>
          <a:endParaRPr lang="en-SG" sz="1600" b="1">
            <a:latin typeface="Times New Roman" panose="02020603050405020304" pitchFamily="18" charset="0"/>
            <a:cs typeface="Times New Roman" panose="02020603050405020304" pitchFamily="18" charset="0"/>
          </a:endParaRPr>
        </a:p>
        <a:p>
          <a:pPr defTabSz="622300">
            <a:lnSpc>
              <a:spcPct val="90000"/>
            </a:lnSpc>
            <a:spcBef>
              <a:spcPct val="0"/>
            </a:spcBef>
            <a:spcAft>
              <a:spcPct val="35000"/>
            </a:spcAft>
          </a:pPr>
          <a:endParaRPr lang="en-SG" sz="1400" dirty="0">
            <a:latin typeface="Times New Roman" panose="02020603050405020304" pitchFamily="18" charset="0"/>
            <a:cs typeface="Times New Roman" panose="02020603050405020304" pitchFamily="18" charset="0"/>
          </a:endParaRPr>
        </a:p>
      </dgm:t>
    </dgm:pt>
    <dgm:pt modelId="{434E9CD7-A1F7-437B-BF2B-B6412FF4E3DA}" type="parTrans" cxnId="{518B7CEB-B9A2-47E1-AF7A-351B05F24818}">
      <dgm:prSet/>
      <dgm:spPr/>
      <dgm:t>
        <a:bodyPr/>
        <a:lstStyle/>
        <a:p>
          <a:endParaRPr lang="en-US"/>
        </a:p>
      </dgm:t>
    </dgm:pt>
    <dgm:pt modelId="{C29C1BD7-D52D-40B8-8BB0-ADE952244FC0}" type="sibTrans" cxnId="{518B7CEB-B9A2-47E1-AF7A-351B05F24818}">
      <dgm:prSet/>
      <dgm:spPr/>
      <dgm:t>
        <a:bodyPr/>
        <a:lstStyle/>
        <a:p>
          <a:endParaRPr lang="en-US"/>
        </a:p>
      </dgm:t>
    </dgm:pt>
    <dgm:pt modelId="{0E368F22-7630-410D-AB6F-CE886F1E56B6}" type="pres">
      <dgm:prSet presAssocID="{0CB898DE-793A-446D-982A-0EF5CC6814D8}" presName="outerComposite" presStyleCnt="0">
        <dgm:presLayoutVars>
          <dgm:chMax val="5"/>
          <dgm:dir/>
          <dgm:resizeHandles val="exact"/>
        </dgm:presLayoutVars>
      </dgm:prSet>
      <dgm:spPr/>
    </dgm:pt>
    <dgm:pt modelId="{DFB3E476-1B14-421B-9D5C-BF2340B8F768}" type="pres">
      <dgm:prSet presAssocID="{0CB898DE-793A-446D-982A-0EF5CC6814D8}" presName="dummyMaxCanvas" presStyleCnt="0">
        <dgm:presLayoutVars/>
      </dgm:prSet>
      <dgm:spPr/>
    </dgm:pt>
    <dgm:pt modelId="{AB2CB06C-357E-4F14-B785-29BB72EA62D5}" type="pres">
      <dgm:prSet presAssocID="{0CB898DE-793A-446D-982A-0EF5CC6814D8}" presName="FiveNodes_1" presStyleLbl="node1" presStyleIdx="0" presStyleCnt="5">
        <dgm:presLayoutVars>
          <dgm:bulletEnabled val="1"/>
        </dgm:presLayoutVars>
      </dgm:prSet>
      <dgm:spPr/>
      <dgm:t>
        <a:bodyPr/>
        <a:lstStyle/>
        <a:p>
          <a:endParaRPr lang="en-US"/>
        </a:p>
      </dgm:t>
    </dgm:pt>
    <dgm:pt modelId="{21DAA270-46A0-4CD5-A064-FA144EE95630}" type="pres">
      <dgm:prSet presAssocID="{0CB898DE-793A-446D-982A-0EF5CC6814D8}" presName="FiveNodes_2" presStyleLbl="node1" presStyleIdx="1" presStyleCnt="5">
        <dgm:presLayoutVars>
          <dgm:bulletEnabled val="1"/>
        </dgm:presLayoutVars>
      </dgm:prSet>
      <dgm:spPr/>
      <dgm:t>
        <a:bodyPr/>
        <a:lstStyle/>
        <a:p>
          <a:endParaRPr lang="en-US"/>
        </a:p>
      </dgm:t>
    </dgm:pt>
    <dgm:pt modelId="{7DD4F0D8-7D3D-4B26-AE05-9A2134C1A45F}" type="pres">
      <dgm:prSet presAssocID="{0CB898DE-793A-446D-982A-0EF5CC6814D8}" presName="FiveNodes_3" presStyleLbl="node1" presStyleIdx="2" presStyleCnt="5">
        <dgm:presLayoutVars>
          <dgm:bulletEnabled val="1"/>
        </dgm:presLayoutVars>
      </dgm:prSet>
      <dgm:spPr/>
      <dgm:t>
        <a:bodyPr/>
        <a:lstStyle/>
        <a:p>
          <a:endParaRPr lang="en-US"/>
        </a:p>
      </dgm:t>
    </dgm:pt>
    <dgm:pt modelId="{15F36644-7EB0-4117-9FD7-4BFA4665B0D0}" type="pres">
      <dgm:prSet presAssocID="{0CB898DE-793A-446D-982A-0EF5CC6814D8}" presName="FiveNodes_4" presStyleLbl="node1" presStyleIdx="3" presStyleCnt="5">
        <dgm:presLayoutVars>
          <dgm:bulletEnabled val="1"/>
        </dgm:presLayoutVars>
      </dgm:prSet>
      <dgm:spPr/>
      <dgm:t>
        <a:bodyPr/>
        <a:lstStyle/>
        <a:p>
          <a:endParaRPr lang="en-US"/>
        </a:p>
      </dgm:t>
    </dgm:pt>
    <dgm:pt modelId="{2C64E745-2524-4944-8A80-AAD95C7EE03E}" type="pres">
      <dgm:prSet presAssocID="{0CB898DE-793A-446D-982A-0EF5CC6814D8}" presName="FiveNodes_5" presStyleLbl="node1" presStyleIdx="4" presStyleCnt="5">
        <dgm:presLayoutVars>
          <dgm:bulletEnabled val="1"/>
        </dgm:presLayoutVars>
      </dgm:prSet>
      <dgm:spPr/>
      <dgm:t>
        <a:bodyPr/>
        <a:lstStyle/>
        <a:p>
          <a:endParaRPr lang="en-US"/>
        </a:p>
      </dgm:t>
    </dgm:pt>
    <dgm:pt modelId="{FB867AAD-90E4-4AC0-B229-B5BBC864FD8F}" type="pres">
      <dgm:prSet presAssocID="{0CB898DE-793A-446D-982A-0EF5CC6814D8}" presName="FiveConn_1-2" presStyleLbl="fgAccFollowNode1" presStyleIdx="0" presStyleCnt="4">
        <dgm:presLayoutVars>
          <dgm:bulletEnabled val="1"/>
        </dgm:presLayoutVars>
      </dgm:prSet>
      <dgm:spPr/>
      <dgm:t>
        <a:bodyPr/>
        <a:lstStyle/>
        <a:p>
          <a:endParaRPr lang="en-US"/>
        </a:p>
      </dgm:t>
    </dgm:pt>
    <dgm:pt modelId="{8FABEB6C-BD66-437C-B469-0467DD6F7DCA}" type="pres">
      <dgm:prSet presAssocID="{0CB898DE-793A-446D-982A-0EF5CC6814D8}" presName="FiveConn_2-3" presStyleLbl="fgAccFollowNode1" presStyleIdx="1" presStyleCnt="4">
        <dgm:presLayoutVars>
          <dgm:bulletEnabled val="1"/>
        </dgm:presLayoutVars>
      </dgm:prSet>
      <dgm:spPr/>
      <dgm:t>
        <a:bodyPr/>
        <a:lstStyle/>
        <a:p>
          <a:endParaRPr lang="en-US"/>
        </a:p>
      </dgm:t>
    </dgm:pt>
    <dgm:pt modelId="{1889D7F3-0D0B-475D-93C2-F154E94ABC89}" type="pres">
      <dgm:prSet presAssocID="{0CB898DE-793A-446D-982A-0EF5CC6814D8}" presName="FiveConn_3-4" presStyleLbl="fgAccFollowNode1" presStyleIdx="2" presStyleCnt="4">
        <dgm:presLayoutVars>
          <dgm:bulletEnabled val="1"/>
        </dgm:presLayoutVars>
      </dgm:prSet>
      <dgm:spPr/>
      <dgm:t>
        <a:bodyPr/>
        <a:lstStyle/>
        <a:p>
          <a:endParaRPr lang="en-US"/>
        </a:p>
      </dgm:t>
    </dgm:pt>
    <dgm:pt modelId="{7074DD94-A13D-4EFE-9975-2F6166549AC0}" type="pres">
      <dgm:prSet presAssocID="{0CB898DE-793A-446D-982A-0EF5CC6814D8}" presName="FiveConn_4-5" presStyleLbl="fgAccFollowNode1" presStyleIdx="3" presStyleCnt="4">
        <dgm:presLayoutVars>
          <dgm:bulletEnabled val="1"/>
        </dgm:presLayoutVars>
      </dgm:prSet>
      <dgm:spPr/>
      <dgm:t>
        <a:bodyPr/>
        <a:lstStyle/>
        <a:p>
          <a:endParaRPr lang="en-US"/>
        </a:p>
      </dgm:t>
    </dgm:pt>
    <dgm:pt modelId="{778D4F23-8467-478C-A678-C9A19DA7F839}" type="pres">
      <dgm:prSet presAssocID="{0CB898DE-793A-446D-982A-0EF5CC6814D8}" presName="FiveNodes_1_text" presStyleLbl="node1" presStyleIdx="4" presStyleCnt="5">
        <dgm:presLayoutVars>
          <dgm:bulletEnabled val="1"/>
        </dgm:presLayoutVars>
      </dgm:prSet>
      <dgm:spPr/>
      <dgm:t>
        <a:bodyPr/>
        <a:lstStyle/>
        <a:p>
          <a:endParaRPr lang="en-US"/>
        </a:p>
      </dgm:t>
    </dgm:pt>
    <dgm:pt modelId="{CACC5FC5-BAF3-4486-B0AA-9FEE0B976FB5}" type="pres">
      <dgm:prSet presAssocID="{0CB898DE-793A-446D-982A-0EF5CC6814D8}" presName="FiveNodes_2_text" presStyleLbl="node1" presStyleIdx="4" presStyleCnt="5">
        <dgm:presLayoutVars>
          <dgm:bulletEnabled val="1"/>
        </dgm:presLayoutVars>
      </dgm:prSet>
      <dgm:spPr/>
      <dgm:t>
        <a:bodyPr/>
        <a:lstStyle/>
        <a:p>
          <a:endParaRPr lang="en-US"/>
        </a:p>
      </dgm:t>
    </dgm:pt>
    <dgm:pt modelId="{B6DB69E3-C5E9-4CCC-8EBB-759C9D7DFBF7}" type="pres">
      <dgm:prSet presAssocID="{0CB898DE-793A-446D-982A-0EF5CC6814D8}" presName="FiveNodes_3_text" presStyleLbl="node1" presStyleIdx="4" presStyleCnt="5">
        <dgm:presLayoutVars>
          <dgm:bulletEnabled val="1"/>
        </dgm:presLayoutVars>
      </dgm:prSet>
      <dgm:spPr/>
      <dgm:t>
        <a:bodyPr/>
        <a:lstStyle/>
        <a:p>
          <a:endParaRPr lang="en-US"/>
        </a:p>
      </dgm:t>
    </dgm:pt>
    <dgm:pt modelId="{31A803CA-AA9A-4A5D-9B69-9D3E832097AF}" type="pres">
      <dgm:prSet presAssocID="{0CB898DE-793A-446D-982A-0EF5CC6814D8}" presName="FiveNodes_4_text" presStyleLbl="node1" presStyleIdx="4" presStyleCnt="5">
        <dgm:presLayoutVars>
          <dgm:bulletEnabled val="1"/>
        </dgm:presLayoutVars>
      </dgm:prSet>
      <dgm:spPr/>
      <dgm:t>
        <a:bodyPr/>
        <a:lstStyle/>
        <a:p>
          <a:endParaRPr lang="en-US"/>
        </a:p>
      </dgm:t>
    </dgm:pt>
    <dgm:pt modelId="{247A326D-8120-4158-92C9-E337CF7098D9}" type="pres">
      <dgm:prSet presAssocID="{0CB898DE-793A-446D-982A-0EF5CC6814D8}" presName="FiveNodes_5_text" presStyleLbl="node1" presStyleIdx="4" presStyleCnt="5">
        <dgm:presLayoutVars>
          <dgm:bulletEnabled val="1"/>
        </dgm:presLayoutVars>
      </dgm:prSet>
      <dgm:spPr/>
      <dgm:t>
        <a:bodyPr/>
        <a:lstStyle/>
        <a:p>
          <a:endParaRPr lang="en-US"/>
        </a:p>
      </dgm:t>
    </dgm:pt>
  </dgm:ptLst>
  <dgm:cxnLst>
    <dgm:cxn modelId="{535D9CD9-F415-4CDF-84FF-C2760669A894}" type="presOf" srcId="{ED03281C-945B-41D1-B32B-0C80E2B1C2EA}" destId="{8FABEB6C-BD66-437C-B469-0467DD6F7DCA}" srcOrd="0" destOrd="0" presId="urn:microsoft.com/office/officeart/2005/8/layout/vProcess5"/>
    <dgm:cxn modelId="{DC1FE850-351B-4AF2-BC59-2D1B138F39D6}" srcId="{0CB898DE-793A-446D-982A-0EF5CC6814D8}" destId="{D0036B0D-1E8C-4433-8895-1A6C2A2F898A}" srcOrd="0" destOrd="0" parTransId="{A69DB6F8-4423-4FE0-A189-EB2C5840AC21}" sibTransId="{F56D6F59-60C0-4043-9148-99F96FE23733}"/>
    <dgm:cxn modelId="{36D6AD39-20DC-4A65-8B21-050FFCEA361A}" type="presOf" srcId="{D0036B0D-1E8C-4433-8895-1A6C2A2F898A}" destId="{AB2CB06C-357E-4F14-B785-29BB72EA62D5}" srcOrd="0" destOrd="0" presId="urn:microsoft.com/office/officeart/2005/8/layout/vProcess5"/>
    <dgm:cxn modelId="{0687F968-1CCB-4401-AEE8-F08BD60D6463}" srcId="{0CB898DE-793A-446D-982A-0EF5CC6814D8}" destId="{C96598B7-1664-40D5-A44D-523F469AEE2F}" srcOrd="1" destOrd="0" parTransId="{EFDE951E-1A0B-4BBF-A9A3-E8197BB35BD5}" sibTransId="{ED03281C-945B-41D1-B32B-0C80E2B1C2EA}"/>
    <dgm:cxn modelId="{EF739704-492B-4F13-8BEA-A699D357761B}" type="presOf" srcId="{C96598B7-1664-40D5-A44D-523F469AEE2F}" destId="{CACC5FC5-BAF3-4486-B0AA-9FEE0B976FB5}" srcOrd="1" destOrd="0" presId="urn:microsoft.com/office/officeart/2005/8/layout/vProcess5"/>
    <dgm:cxn modelId="{0D6BD31A-F870-487E-8CD2-8063994ACAB7}" type="presOf" srcId="{C29C1BD7-D52D-40B8-8BB0-ADE952244FC0}" destId="{1889D7F3-0D0B-475D-93C2-F154E94ABC89}" srcOrd="0" destOrd="0" presId="urn:microsoft.com/office/officeart/2005/8/layout/vProcess5"/>
    <dgm:cxn modelId="{EECC3D16-804D-4584-B69C-0A142703B9DE}" type="presOf" srcId="{3E6B9806-A3D9-4286-B743-F82B7866FB2E}" destId="{B6DB69E3-C5E9-4CCC-8EBB-759C9D7DFBF7}" srcOrd="1" destOrd="0" presId="urn:microsoft.com/office/officeart/2005/8/layout/vProcess5"/>
    <dgm:cxn modelId="{23472078-F417-4E47-8E1B-ACC3FE5969DF}" type="presOf" srcId="{5B1A4F63-7CF6-4981-A5FA-6271FBFA38D3}" destId="{15F36644-7EB0-4117-9FD7-4BFA4665B0D0}" srcOrd="0" destOrd="0" presId="urn:microsoft.com/office/officeart/2005/8/layout/vProcess5"/>
    <dgm:cxn modelId="{F24A0F0E-C941-473C-A2E9-C61B89160654}" srcId="{0CB898DE-793A-446D-982A-0EF5CC6814D8}" destId="{50618755-15F9-4268-BB9C-72F450137586}" srcOrd="4" destOrd="0" parTransId="{D53C392B-7E68-4E48-BEA8-98CF7DD816B7}" sibTransId="{1C1AFD6F-4C90-4A85-9EA6-12A3AE91E816}"/>
    <dgm:cxn modelId="{E08A0215-A92E-4164-A133-FC8538C95322}" type="presOf" srcId="{F56D6F59-60C0-4043-9148-99F96FE23733}" destId="{FB867AAD-90E4-4AC0-B229-B5BBC864FD8F}" srcOrd="0" destOrd="0" presId="urn:microsoft.com/office/officeart/2005/8/layout/vProcess5"/>
    <dgm:cxn modelId="{518B7CEB-B9A2-47E1-AF7A-351B05F24818}" srcId="{0CB898DE-793A-446D-982A-0EF5CC6814D8}" destId="{3E6B9806-A3D9-4286-B743-F82B7866FB2E}" srcOrd="2" destOrd="0" parTransId="{434E9CD7-A1F7-437B-BF2B-B6412FF4E3DA}" sibTransId="{C29C1BD7-D52D-40B8-8BB0-ADE952244FC0}"/>
    <dgm:cxn modelId="{3697737E-F718-4D55-B724-4865ED88C8F2}" type="presOf" srcId="{50618755-15F9-4268-BB9C-72F450137586}" destId="{2C64E745-2524-4944-8A80-AAD95C7EE03E}" srcOrd="0" destOrd="0" presId="urn:microsoft.com/office/officeart/2005/8/layout/vProcess5"/>
    <dgm:cxn modelId="{8D7C6784-245C-4EB6-8E5A-1F4DC38473B2}" type="presOf" srcId="{D0036B0D-1E8C-4433-8895-1A6C2A2F898A}" destId="{778D4F23-8467-478C-A678-C9A19DA7F839}" srcOrd="1" destOrd="0" presId="urn:microsoft.com/office/officeart/2005/8/layout/vProcess5"/>
    <dgm:cxn modelId="{F2563155-AD8A-4C49-B089-84E073A07813}" type="presOf" srcId="{50618755-15F9-4268-BB9C-72F450137586}" destId="{247A326D-8120-4158-92C9-E337CF7098D9}" srcOrd="1" destOrd="0" presId="urn:microsoft.com/office/officeart/2005/8/layout/vProcess5"/>
    <dgm:cxn modelId="{33AD13AC-A52A-4B7B-99D3-D4CD642D2AB7}" srcId="{0CB898DE-793A-446D-982A-0EF5CC6814D8}" destId="{5B1A4F63-7CF6-4981-A5FA-6271FBFA38D3}" srcOrd="3" destOrd="0" parTransId="{67945376-B501-41C5-9C21-BB3EB651F4AE}" sibTransId="{6C1081CD-7C6B-497D-8E23-C831EA1F1BF3}"/>
    <dgm:cxn modelId="{7C937CD3-DBEB-48DD-970D-EE3136740F26}" type="presOf" srcId="{0CB898DE-793A-446D-982A-0EF5CC6814D8}" destId="{0E368F22-7630-410D-AB6F-CE886F1E56B6}" srcOrd="0" destOrd="0" presId="urn:microsoft.com/office/officeart/2005/8/layout/vProcess5"/>
    <dgm:cxn modelId="{736DEE08-98DB-4F5A-9C76-E49E1CA52E1F}" type="presOf" srcId="{5B1A4F63-7CF6-4981-A5FA-6271FBFA38D3}" destId="{31A803CA-AA9A-4A5D-9B69-9D3E832097AF}" srcOrd="1" destOrd="0" presId="urn:microsoft.com/office/officeart/2005/8/layout/vProcess5"/>
    <dgm:cxn modelId="{AE01C003-48F0-4087-8620-06DDA793F860}" type="presOf" srcId="{6C1081CD-7C6B-497D-8E23-C831EA1F1BF3}" destId="{7074DD94-A13D-4EFE-9975-2F6166549AC0}" srcOrd="0" destOrd="0" presId="urn:microsoft.com/office/officeart/2005/8/layout/vProcess5"/>
    <dgm:cxn modelId="{4EF6864C-137F-4F26-9916-463099BC87A4}" type="presOf" srcId="{C96598B7-1664-40D5-A44D-523F469AEE2F}" destId="{21DAA270-46A0-4CD5-A064-FA144EE95630}" srcOrd="0" destOrd="0" presId="urn:microsoft.com/office/officeart/2005/8/layout/vProcess5"/>
    <dgm:cxn modelId="{97101394-038E-4D9F-A0A8-098EA4BC1A3C}" type="presOf" srcId="{3E6B9806-A3D9-4286-B743-F82B7866FB2E}" destId="{7DD4F0D8-7D3D-4B26-AE05-9A2134C1A45F}" srcOrd="0" destOrd="0" presId="urn:microsoft.com/office/officeart/2005/8/layout/vProcess5"/>
    <dgm:cxn modelId="{5945582D-1703-4E2B-B3D9-95E99BE078AD}" type="presParOf" srcId="{0E368F22-7630-410D-AB6F-CE886F1E56B6}" destId="{DFB3E476-1B14-421B-9D5C-BF2340B8F768}" srcOrd="0" destOrd="0" presId="urn:microsoft.com/office/officeart/2005/8/layout/vProcess5"/>
    <dgm:cxn modelId="{526635A2-5FF7-4F6F-BDE5-0412AB65A3DF}" type="presParOf" srcId="{0E368F22-7630-410D-AB6F-CE886F1E56B6}" destId="{AB2CB06C-357E-4F14-B785-29BB72EA62D5}" srcOrd="1" destOrd="0" presId="urn:microsoft.com/office/officeart/2005/8/layout/vProcess5"/>
    <dgm:cxn modelId="{647EB649-4244-44CD-A0FF-668CC3CC9CA6}" type="presParOf" srcId="{0E368F22-7630-410D-AB6F-CE886F1E56B6}" destId="{21DAA270-46A0-4CD5-A064-FA144EE95630}" srcOrd="2" destOrd="0" presId="urn:microsoft.com/office/officeart/2005/8/layout/vProcess5"/>
    <dgm:cxn modelId="{2783FB80-A632-4A93-B627-19CAA6F4BEC0}" type="presParOf" srcId="{0E368F22-7630-410D-AB6F-CE886F1E56B6}" destId="{7DD4F0D8-7D3D-4B26-AE05-9A2134C1A45F}" srcOrd="3" destOrd="0" presId="urn:microsoft.com/office/officeart/2005/8/layout/vProcess5"/>
    <dgm:cxn modelId="{906059F1-0307-4DB5-B727-4FDFA1C54BD3}" type="presParOf" srcId="{0E368F22-7630-410D-AB6F-CE886F1E56B6}" destId="{15F36644-7EB0-4117-9FD7-4BFA4665B0D0}" srcOrd="4" destOrd="0" presId="urn:microsoft.com/office/officeart/2005/8/layout/vProcess5"/>
    <dgm:cxn modelId="{D9B869FD-507E-4683-A483-63A98ED95A71}" type="presParOf" srcId="{0E368F22-7630-410D-AB6F-CE886F1E56B6}" destId="{2C64E745-2524-4944-8A80-AAD95C7EE03E}" srcOrd="5" destOrd="0" presId="urn:microsoft.com/office/officeart/2005/8/layout/vProcess5"/>
    <dgm:cxn modelId="{C6C023E8-46BD-4C43-83DF-DA75BBED5372}" type="presParOf" srcId="{0E368F22-7630-410D-AB6F-CE886F1E56B6}" destId="{FB867AAD-90E4-4AC0-B229-B5BBC864FD8F}" srcOrd="6" destOrd="0" presId="urn:microsoft.com/office/officeart/2005/8/layout/vProcess5"/>
    <dgm:cxn modelId="{243DB044-F57C-4167-A4B1-39C537A9969D}" type="presParOf" srcId="{0E368F22-7630-410D-AB6F-CE886F1E56B6}" destId="{8FABEB6C-BD66-437C-B469-0467DD6F7DCA}" srcOrd="7" destOrd="0" presId="urn:microsoft.com/office/officeart/2005/8/layout/vProcess5"/>
    <dgm:cxn modelId="{EE72DB36-872D-4708-A635-2830557BC120}" type="presParOf" srcId="{0E368F22-7630-410D-AB6F-CE886F1E56B6}" destId="{1889D7F3-0D0B-475D-93C2-F154E94ABC89}" srcOrd="8" destOrd="0" presId="urn:microsoft.com/office/officeart/2005/8/layout/vProcess5"/>
    <dgm:cxn modelId="{BD9839A1-9427-4EC8-9AA6-F627B6520CCD}" type="presParOf" srcId="{0E368F22-7630-410D-AB6F-CE886F1E56B6}" destId="{7074DD94-A13D-4EFE-9975-2F6166549AC0}" srcOrd="9" destOrd="0" presId="urn:microsoft.com/office/officeart/2005/8/layout/vProcess5"/>
    <dgm:cxn modelId="{95241EEC-59D8-4457-8174-9AA57F6D5CF5}" type="presParOf" srcId="{0E368F22-7630-410D-AB6F-CE886F1E56B6}" destId="{778D4F23-8467-478C-A678-C9A19DA7F839}" srcOrd="10" destOrd="0" presId="urn:microsoft.com/office/officeart/2005/8/layout/vProcess5"/>
    <dgm:cxn modelId="{09F87593-FB36-4912-AFB7-583BD5C9B1BA}" type="presParOf" srcId="{0E368F22-7630-410D-AB6F-CE886F1E56B6}" destId="{CACC5FC5-BAF3-4486-B0AA-9FEE0B976FB5}" srcOrd="11" destOrd="0" presId="urn:microsoft.com/office/officeart/2005/8/layout/vProcess5"/>
    <dgm:cxn modelId="{EBDCF9B3-9C4F-47C0-8670-3665FED7F13D}" type="presParOf" srcId="{0E368F22-7630-410D-AB6F-CE886F1E56B6}" destId="{B6DB69E3-C5E9-4CCC-8EBB-759C9D7DFBF7}" srcOrd="12" destOrd="0" presId="urn:microsoft.com/office/officeart/2005/8/layout/vProcess5"/>
    <dgm:cxn modelId="{980BAFD9-D5C3-4705-8CCD-9FBD07E52631}" type="presParOf" srcId="{0E368F22-7630-410D-AB6F-CE886F1E56B6}" destId="{31A803CA-AA9A-4A5D-9B69-9D3E832097AF}" srcOrd="13" destOrd="0" presId="urn:microsoft.com/office/officeart/2005/8/layout/vProcess5"/>
    <dgm:cxn modelId="{C4F2AD05-3D3B-48F1-9E23-192123954808}" type="presParOf" srcId="{0E368F22-7630-410D-AB6F-CE886F1E56B6}" destId="{247A326D-8120-4158-92C9-E337CF7098D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0A667-335C-411A-8F58-B5F498BBDE7B}">
      <dsp:nvSpPr>
        <dsp:cNvPr id="0" name=""/>
        <dsp:cNvSpPr/>
      </dsp:nvSpPr>
      <dsp:spPr>
        <a:xfrm>
          <a:off x="-7756401" y="-1184976"/>
          <a:ext cx="9227952" cy="9227952"/>
        </a:xfrm>
        <a:prstGeom prst="blockArc">
          <a:avLst>
            <a:gd name="adj1" fmla="val 18900000"/>
            <a:gd name="adj2" fmla="val 2700000"/>
            <a:gd name="adj3" fmla="val 23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8ADA0B-5EC8-4216-9ABA-02373B810B97}">
      <dsp:nvSpPr>
        <dsp:cNvPr id="0" name=""/>
        <dsp:cNvSpPr/>
      </dsp:nvSpPr>
      <dsp:spPr>
        <a:xfrm>
          <a:off x="946230" y="685800"/>
          <a:ext cx="9700872" cy="137160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8708" tIns="43180" rIns="43180" bIns="43180" numCol="1" spcCol="1270" anchor="ctr" anchorCtr="0">
          <a:noAutofit/>
        </a:bodyPr>
        <a:lstStyle/>
        <a:p>
          <a:pPr lvl="0" algn="l" defTabSz="755650">
            <a:lnSpc>
              <a:spcPct val="90000"/>
            </a:lnSpc>
            <a:spcBef>
              <a:spcPct val="0"/>
            </a:spcBef>
            <a:spcAft>
              <a:spcPct val="35000"/>
            </a:spcAft>
          </a:pPr>
          <a:r>
            <a:rPr lang="en-US" sz="1700" b="1" i="1" kern="1200">
              <a:latin typeface="Times New Roman" panose="02020603050405020304" pitchFamily="18" charset="0"/>
              <a:cs typeface="Times New Roman" panose="02020603050405020304" pitchFamily="18" charset="0"/>
            </a:rPr>
            <a:t>* Với trẻ:</a:t>
          </a:r>
          <a:endParaRPr lang="en-SG" sz="1700" b="1" kern="1200">
            <a:latin typeface="Times New Roman" panose="02020603050405020304" pitchFamily="18" charset="0"/>
            <a:cs typeface="Times New Roman" panose="02020603050405020304" pitchFamily="18" charset="0"/>
          </a:endParaRPr>
        </a:p>
        <a:p>
          <a:pPr lvl="0" algn="l" defTabSz="755650">
            <a:lnSpc>
              <a:spcPct val="90000"/>
            </a:lnSpc>
            <a:spcBef>
              <a:spcPct val="0"/>
            </a:spcBef>
            <a:spcAft>
              <a:spcPct val="35000"/>
            </a:spcAft>
          </a:pPr>
          <a:r>
            <a:rPr lang="en-US" sz="1700" b="1" i="1" kern="1200">
              <a:latin typeface="Times New Roman" panose="02020603050405020304" pitchFamily="18" charset="0"/>
              <a:cs typeface="Times New Roman" panose="02020603050405020304" pitchFamily="18" charset="0"/>
            </a:rPr>
            <a:t>- </a:t>
          </a:r>
          <a:r>
            <a:rPr lang="en-US" sz="1700" b="1" kern="1200">
              <a:latin typeface="Times New Roman" panose="02020603050405020304" pitchFamily="18" charset="0"/>
              <a:cs typeface="Times New Roman" panose="02020603050405020304" pitchFamily="18" charset="0"/>
            </a:rPr>
            <a:t>Trẻ yêu thích hoạt động, trí tưởng tượng phong phú hơn.</a:t>
          </a:r>
          <a:endParaRPr lang="en-SG" sz="1700" b="1" kern="1200">
            <a:latin typeface="Times New Roman" panose="02020603050405020304" pitchFamily="18" charset="0"/>
            <a:cs typeface="Times New Roman" panose="02020603050405020304" pitchFamily="18" charset="0"/>
          </a:endParaRPr>
        </a:p>
        <a:p>
          <a:pPr lvl="0" algn="l" defTabSz="755650">
            <a:lnSpc>
              <a:spcPct val="90000"/>
            </a:lnSpc>
            <a:spcBef>
              <a:spcPct val="0"/>
            </a:spcBef>
            <a:spcAft>
              <a:spcPct val="35000"/>
            </a:spcAft>
          </a:pPr>
          <a:r>
            <a:rPr lang="en-US" sz="1700" b="1" kern="1200">
              <a:latin typeface="Times New Roman" panose="02020603050405020304" pitchFamily="18" charset="0"/>
              <a:cs typeface="Times New Roman" panose="02020603050405020304" pitchFamily="18" charset="0"/>
            </a:rPr>
            <a:t>- Trẻ tích cực và say mê trong việc thử nghiệm để tạo ra sản phẩm.</a:t>
          </a:r>
          <a:endParaRPr lang="en-SG" sz="1700" b="1" kern="1200">
            <a:latin typeface="Times New Roman" panose="02020603050405020304" pitchFamily="18" charset="0"/>
            <a:cs typeface="Times New Roman" panose="02020603050405020304" pitchFamily="18" charset="0"/>
          </a:endParaRPr>
        </a:p>
        <a:p>
          <a:pPr lvl="0" algn="l" defTabSz="755650">
            <a:lnSpc>
              <a:spcPct val="90000"/>
            </a:lnSpc>
            <a:spcBef>
              <a:spcPct val="0"/>
            </a:spcBef>
            <a:spcAft>
              <a:spcPct val="35000"/>
            </a:spcAft>
          </a:pPr>
          <a:r>
            <a:rPr lang="en-US" sz="1700" b="1" kern="1200">
              <a:latin typeface="Times New Roman" panose="02020603050405020304" pitchFamily="18" charset="0"/>
              <a:cs typeface="Times New Roman" panose="02020603050405020304" pitchFamily="18" charset="0"/>
            </a:rPr>
            <a:t>- Trẻ có </a:t>
          </a:r>
          <a:r>
            <a:rPr lang="vi-VN" sz="1700" b="1" kern="1200">
              <a:latin typeface="Times New Roman" panose="02020603050405020304" pitchFamily="18" charset="0"/>
              <a:cs typeface="Times New Roman" panose="02020603050405020304" pitchFamily="18" charset="0"/>
            </a:rPr>
            <a:t>các </a:t>
          </a:r>
          <a:r>
            <a:rPr lang="en-US" sz="1700" b="1" kern="1200">
              <a:latin typeface="Times New Roman" panose="02020603050405020304" pitchFamily="18" charset="0"/>
              <a:cs typeface="Times New Roman" panose="02020603050405020304" pitchFamily="18" charset="0"/>
            </a:rPr>
            <a:t>kĩ năng tốt hơn</a:t>
          </a:r>
          <a:r>
            <a:rPr lang="vi-VN" sz="1700" b="1" kern="1200">
              <a:latin typeface="Times New Roman" panose="02020603050405020304" pitchFamily="18" charset="0"/>
              <a:cs typeface="Times New Roman" panose="02020603050405020304" pitchFamily="18" charset="0"/>
            </a:rPr>
            <a:t>: KN</a:t>
          </a:r>
          <a:r>
            <a:rPr lang="en-US" sz="1700" b="1" kern="1200">
              <a:latin typeface="Times New Roman" panose="02020603050405020304" pitchFamily="18" charset="0"/>
              <a:cs typeface="Times New Roman" panose="02020603050405020304" pitchFamily="18" charset="0"/>
            </a:rPr>
            <a:t> hoạt động nhóm </a:t>
          </a:r>
          <a:r>
            <a:rPr lang="vi-VN" sz="1700" b="1" kern="1200">
              <a:latin typeface="Times New Roman" panose="02020603050405020304" pitchFamily="18" charset="0"/>
              <a:cs typeface="Times New Roman" panose="02020603050405020304" pitchFamily="18" charset="0"/>
            </a:rPr>
            <a:t>, KN ứng dụng PP steam , KN thuyết trình</a:t>
          </a:r>
          <a:endParaRPr lang="en-US" sz="1700" b="1" kern="1200" dirty="0"/>
        </a:p>
      </dsp:txBody>
      <dsp:txXfrm>
        <a:off x="946230" y="685800"/>
        <a:ext cx="9700872" cy="1371600"/>
      </dsp:txXfrm>
    </dsp:sp>
    <dsp:sp modelId="{C4C27454-48C8-4022-AF8C-2762FF019E3B}">
      <dsp:nvSpPr>
        <dsp:cNvPr id="0" name=""/>
        <dsp:cNvSpPr/>
      </dsp:nvSpPr>
      <dsp:spPr>
        <a:xfrm>
          <a:off x="88980" y="514350"/>
          <a:ext cx="1714500" cy="17145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985CFDC-9021-4460-959A-BDBA142FB4FA}">
      <dsp:nvSpPr>
        <dsp:cNvPr id="0" name=""/>
        <dsp:cNvSpPr/>
      </dsp:nvSpPr>
      <dsp:spPr>
        <a:xfrm>
          <a:off x="1433488" y="2373087"/>
          <a:ext cx="9224933" cy="2111825"/>
        </a:xfrm>
        <a:prstGeom prst="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8708" tIns="45720" rIns="45720" bIns="45720" numCol="1" spcCol="1270" anchor="ctr" anchorCtr="0">
          <a:noAutofit/>
        </a:bodyPr>
        <a:lstStyle/>
        <a:p>
          <a:pPr lvl="0" algn="l" defTabSz="800100">
            <a:lnSpc>
              <a:spcPct val="90000"/>
            </a:lnSpc>
            <a:spcBef>
              <a:spcPct val="0"/>
            </a:spcBef>
            <a:spcAft>
              <a:spcPct val="35000"/>
            </a:spcAft>
          </a:pPr>
          <a:r>
            <a:rPr lang="en-US" sz="1800" b="1" i="1" kern="1200">
              <a:latin typeface="Times New Roman" panose="02020603050405020304" pitchFamily="18" charset="0"/>
              <a:cs typeface="Times New Roman" panose="02020603050405020304" pitchFamily="18" charset="0"/>
            </a:rPr>
            <a:t>* Với bản thân:</a:t>
          </a:r>
          <a:endParaRPr lang="en-SG" sz="1800" b="1" kern="120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 Bản thân tôi cũng rút ra được những kinh nghiệm trong việc tổ chức hoạt động STEAM cho trẻ.</a:t>
          </a:r>
          <a:endParaRPr lang="en-SG" sz="1800" b="1" kern="120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 Đưa kiến thức khoa học đến gần trẻ một cách tự nhiên.</a:t>
          </a:r>
          <a:endParaRPr lang="en-SG" sz="1800" b="1" kern="120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 Tích cực hơn trong việc nghiên cứu tài liệu mới để mang lại nhiều hoạt động ngoài trời thú vị hơn, phù hợp nội dung chương trình, phù hợp với nhu cầu tìm hiểu của trẻ.</a:t>
          </a:r>
          <a:endParaRPr lang="en-US" sz="1800" b="1" kern="1200" dirty="0"/>
        </a:p>
      </dsp:txBody>
      <dsp:txXfrm>
        <a:off x="1433488" y="2373087"/>
        <a:ext cx="9224933" cy="2111825"/>
      </dsp:txXfrm>
    </dsp:sp>
    <dsp:sp modelId="{BCBF6537-BEBA-4A42-A096-6FE5807BABF5}">
      <dsp:nvSpPr>
        <dsp:cNvPr id="0" name=""/>
        <dsp:cNvSpPr/>
      </dsp:nvSpPr>
      <dsp:spPr>
        <a:xfrm>
          <a:off x="587557" y="2571750"/>
          <a:ext cx="1714500" cy="17145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2">
          <a:scrgbClr r="0" g="0" b="0"/>
        </a:fillRef>
        <a:effectRef idx="0">
          <a:scrgbClr r="0" g="0" b="0"/>
        </a:effectRef>
        <a:fontRef idx="minor"/>
      </dsp:style>
    </dsp:sp>
    <dsp:sp modelId="{36608A9E-E317-4537-9C9A-FBDF821C10C7}">
      <dsp:nvSpPr>
        <dsp:cNvPr id="0" name=""/>
        <dsp:cNvSpPr/>
      </dsp:nvSpPr>
      <dsp:spPr>
        <a:xfrm>
          <a:off x="946230" y="4800600"/>
          <a:ext cx="9700872" cy="1371600"/>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8708" tIns="45720" rIns="45720" bIns="45720" numCol="1" spcCol="1270" anchor="ctr" anchorCtr="0">
          <a:noAutofit/>
        </a:bodyPr>
        <a:lstStyle/>
        <a:p>
          <a:pPr lvl="0" algn="l" defTabSz="800100">
            <a:lnSpc>
              <a:spcPct val="90000"/>
            </a:lnSpc>
            <a:spcBef>
              <a:spcPct val="0"/>
            </a:spcBef>
            <a:spcAft>
              <a:spcPct val="35000"/>
            </a:spcAft>
          </a:pPr>
          <a:r>
            <a:rPr lang="en-US" sz="1800" b="1" i="1" kern="1200">
              <a:latin typeface="Times New Roman" panose="02020603050405020304" pitchFamily="18" charset="0"/>
              <a:cs typeface="Times New Roman" panose="02020603050405020304" pitchFamily="18" charset="0"/>
            </a:rPr>
            <a:t>* Với phụ huynh:</a:t>
          </a:r>
          <a:endParaRPr lang="en-SG" sz="1800" b="1" kern="120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 Phụ huynh rất vui khi con được tiếp cận với chương trình giáo dục mới hiện đại, phù hợp với xu thế phát triển của thế giới.</a:t>
          </a:r>
          <a:endParaRPr lang="en-US" sz="1800" b="1" kern="1200" dirty="0"/>
        </a:p>
      </dsp:txBody>
      <dsp:txXfrm>
        <a:off x="946230" y="4800600"/>
        <a:ext cx="9700872" cy="1371600"/>
      </dsp:txXfrm>
    </dsp:sp>
    <dsp:sp modelId="{24A02EE5-D51B-4D08-BD2E-CFF4281BDBA1}">
      <dsp:nvSpPr>
        <dsp:cNvPr id="0" name=""/>
        <dsp:cNvSpPr/>
      </dsp:nvSpPr>
      <dsp:spPr>
        <a:xfrm>
          <a:off x="88980" y="4629150"/>
          <a:ext cx="1714500" cy="17145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CB06C-357E-4F14-B785-29BB72EA62D5}">
      <dsp:nvSpPr>
        <dsp:cNvPr id="0" name=""/>
        <dsp:cNvSpPr/>
      </dsp:nvSpPr>
      <dsp:spPr>
        <a:xfrm>
          <a:off x="0" y="0"/>
          <a:ext cx="7026341" cy="84519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a:latin typeface="Times New Roman" panose="02020603050405020304" pitchFamily="18" charset="0"/>
              <a:cs typeface="Times New Roman" panose="02020603050405020304" pitchFamily="18" charset="0"/>
            </a:rPr>
            <a:t>- Cô giáo phải là người kiên trì nghiên cứu, tìm tòi học hỏi, luôn có những biện pháp sáng tạo mới trong giảng dạy và chăm sóc giáo dục trẻ.</a:t>
          </a:r>
          <a:endParaRPr lang="en-US" sz="1600" b="1" kern="1200" dirty="0"/>
        </a:p>
      </dsp:txBody>
      <dsp:txXfrm>
        <a:off x="24755" y="24755"/>
        <a:ext cx="6015424" cy="795683"/>
      </dsp:txXfrm>
    </dsp:sp>
    <dsp:sp modelId="{21DAA270-46A0-4CD5-A064-FA144EE95630}">
      <dsp:nvSpPr>
        <dsp:cNvPr id="0" name=""/>
        <dsp:cNvSpPr/>
      </dsp:nvSpPr>
      <dsp:spPr>
        <a:xfrm>
          <a:off x="524694" y="962581"/>
          <a:ext cx="7026341" cy="845193"/>
        </a:xfrm>
        <a:prstGeom prst="roundRect">
          <a:avLst>
            <a:gd name="adj" fmla="val 10000"/>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b="1" kern="1200">
              <a:latin typeface="Times New Roman" panose="02020603050405020304" pitchFamily="18" charset="0"/>
              <a:cs typeface="Times New Roman" panose="02020603050405020304" pitchFamily="18" charset="0"/>
            </a:rPr>
            <a:t>- Thường xuyên nghiên cứu tài liệu trên sách báo, trên mạng internet để cập nhật đựoc các xu hướng mới về giáo dục.</a:t>
          </a:r>
          <a:endParaRPr lang="en-SG" sz="1600" b="1" kern="1200">
            <a:latin typeface="Times New Roman" panose="02020603050405020304" pitchFamily="18" charset="0"/>
            <a:cs typeface="Times New Roman" panose="02020603050405020304" pitchFamily="18" charset="0"/>
          </a:endParaRPr>
        </a:p>
        <a:p>
          <a:pPr lvl="0" algn="l" defTabSz="666750">
            <a:lnSpc>
              <a:spcPct val="90000"/>
            </a:lnSpc>
            <a:spcBef>
              <a:spcPct val="0"/>
            </a:spcBef>
            <a:spcAft>
              <a:spcPct val="35000"/>
            </a:spcAft>
          </a:pPr>
          <a:endParaRPr lang="en-US" sz="1400" kern="1200" dirty="0"/>
        </a:p>
      </dsp:txBody>
      <dsp:txXfrm>
        <a:off x="549449" y="987336"/>
        <a:ext cx="5902761" cy="795683"/>
      </dsp:txXfrm>
    </dsp:sp>
    <dsp:sp modelId="{7DD4F0D8-7D3D-4B26-AE05-9A2134C1A45F}">
      <dsp:nvSpPr>
        <dsp:cNvPr id="0" name=""/>
        <dsp:cNvSpPr/>
      </dsp:nvSpPr>
      <dsp:spPr>
        <a:xfrm>
          <a:off x="1049388" y="1925162"/>
          <a:ext cx="7026341" cy="845193"/>
        </a:xfrm>
        <a:prstGeom prst="roundRect">
          <a:avLst>
            <a:gd name="adj" fmla="val 1000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600" b="1" kern="1200">
              <a:latin typeface="Times New Roman" panose="02020603050405020304" pitchFamily="18" charset="0"/>
              <a:cs typeface="Times New Roman" panose="02020603050405020304" pitchFamily="18" charset="0"/>
            </a:rPr>
            <a:t>- Lựa chọn nội dung cho trẻ hoạt động với phương pháp STEAM phù hợp với nhận thức, nhu cầu khám phá của trẻ, phù hợp với hoạt động, với chủ đề.</a:t>
          </a:r>
          <a:endParaRPr lang="en-SG" sz="1600" b="1" kern="1200">
            <a:latin typeface="Times New Roman" panose="02020603050405020304" pitchFamily="18" charset="0"/>
            <a:cs typeface="Times New Roman" panose="02020603050405020304" pitchFamily="18" charset="0"/>
          </a:endParaRPr>
        </a:p>
        <a:p>
          <a:pPr lvl="0" defTabSz="622300">
            <a:lnSpc>
              <a:spcPct val="90000"/>
            </a:lnSpc>
            <a:spcBef>
              <a:spcPct val="0"/>
            </a:spcBef>
            <a:spcAft>
              <a:spcPct val="35000"/>
            </a:spcAft>
          </a:pPr>
          <a:endParaRPr lang="en-SG" sz="1400" kern="1200" dirty="0">
            <a:latin typeface="Times New Roman" panose="02020603050405020304" pitchFamily="18" charset="0"/>
            <a:cs typeface="Times New Roman" panose="02020603050405020304" pitchFamily="18" charset="0"/>
          </a:endParaRPr>
        </a:p>
      </dsp:txBody>
      <dsp:txXfrm>
        <a:off x="1074143" y="1949917"/>
        <a:ext cx="5902761" cy="795683"/>
      </dsp:txXfrm>
    </dsp:sp>
    <dsp:sp modelId="{15F36644-7EB0-4117-9FD7-4BFA4665B0D0}">
      <dsp:nvSpPr>
        <dsp:cNvPr id="0" name=""/>
        <dsp:cNvSpPr/>
      </dsp:nvSpPr>
      <dsp:spPr>
        <a:xfrm>
          <a:off x="1574083" y="2887743"/>
          <a:ext cx="7026341" cy="845193"/>
        </a:xfrm>
        <a:prstGeom prst="roundRect">
          <a:avLst>
            <a:gd name="adj" fmla="val 10000"/>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a:latin typeface="Times New Roman" panose="02020603050405020304" pitchFamily="18" charset="0"/>
              <a:cs typeface="Times New Roman" panose="02020603050405020304" pitchFamily="18" charset="0"/>
            </a:rPr>
            <a:t>- Để việc chăm sóc giáo dục trẻ đạt kết quả tốt, cần có sự thống nhất về phương pháp giáo dục của 2 cô giáo trong lớp cũng như phải có sự phối hợp chặt chẽ </a:t>
          </a:r>
          <a:endParaRPr lang="en-US" sz="1600" b="1" kern="1200" dirty="0"/>
        </a:p>
      </dsp:txBody>
      <dsp:txXfrm>
        <a:off x="1598838" y="2912498"/>
        <a:ext cx="5902761" cy="795683"/>
      </dsp:txXfrm>
    </dsp:sp>
    <dsp:sp modelId="{2C64E745-2524-4944-8A80-AAD95C7EE03E}">
      <dsp:nvSpPr>
        <dsp:cNvPr id="0" name=""/>
        <dsp:cNvSpPr/>
      </dsp:nvSpPr>
      <dsp:spPr>
        <a:xfrm>
          <a:off x="2098777" y="3850324"/>
          <a:ext cx="7026341" cy="845193"/>
        </a:xfrm>
        <a:prstGeom prst="roundRect">
          <a:avLst>
            <a:gd name="adj" fmla="val 1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600" b="1" kern="1200">
              <a:latin typeface="Times New Roman" panose="02020603050405020304" pitchFamily="18" charset="0"/>
              <a:cs typeface="Times New Roman" panose="02020603050405020304" pitchFamily="18" charset="0"/>
            </a:rPr>
            <a:t>- Tuyên truyền với các bậc phụ huynh về nội dung giáo dục, và các chương trình giáo dục tiên tiến mà nhà trường đã áp dụng thực hiện: steam, montesori, unit.</a:t>
          </a:r>
          <a:endParaRPr lang="en-SG" sz="1600" b="1" kern="1200">
            <a:latin typeface="Times New Roman" panose="02020603050405020304" pitchFamily="18" charset="0"/>
            <a:cs typeface="Times New Roman" panose="02020603050405020304" pitchFamily="18" charset="0"/>
          </a:endParaRPr>
        </a:p>
        <a:p>
          <a:pPr lvl="0" defTabSz="577850">
            <a:lnSpc>
              <a:spcPct val="90000"/>
            </a:lnSpc>
            <a:spcBef>
              <a:spcPct val="0"/>
            </a:spcBef>
            <a:spcAft>
              <a:spcPct val="35000"/>
            </a:spcAft>
          </a:pPr>
          <a:endParaRPr lang="en-US" sz="1400" b="1" kern="1200" dirty="0"/>
        </a:p>
      </dsp:txBody>
      <dsp:txXfrm>
        <a:off x="2123532" y="3875079"/>
        <a:ext cx="5902761" cy="795683"/>
      </dsp:txXfrm>
    </dsp:sp>
    <dsp:sp modelId="{FB867AAD-90E4-4AC0-B229-B5BBC864FD8F}">
      <dsp:nvSpPr>
        <dsp:cNvPr id="0" name=""/>
        <dsp:cNvSpPr/>
      </dsp:nvSpPr>
      <dsp:spPr>
        <a:xfrm>
          <a:off x="6476966" y="617460"/>
          <a:ext cx="549375" cy="549375"/>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6600575" y="617460"/>
        <a:ext cx="302157" cy="413405"/>
      </dsp:txXfrm>
    </dsp:sp>
    <dsp:sp modelId="{8FABEB6C-BD66-437C-B469-0467DD6F7DCA}">
      <dsp:nvSpPr>
        <dsp:cNvPr id="0" name=""/>
        <dsp:cNvSpPr/>
      </dsp:nvSpPr>
      <dsp:spPr>
        <a:xfrm>
          <a:off x="7001660" y="1580041"/>
          <a:ext cx="549375" cy="549375"/>
        </a:xfrm>
        <a:prstGeom prst="downArrow">
          <a:avLst>
            <a:gd name="adj1" fmla="val 55000"/>
            <a:gd name="adj2" fmla="val 45000"/>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7125269" y="1580041"/>
        <a:ext cx="302157" cy="413405"/>
      </dsp:txXfrm>
    </dsp:sp>
    <dsp:sp modelId="{1889D7F3-0D0B-475D-93C2-F154E94ABC89}">
      <dsp:nvSpPr>
        <dsp:cNvPr id="0" name=""/>
        <dsp:cNvSpPr/>
      </dsp:nvSpPr>
      <dsp:spPr>
        <a:xfrm>
          <a:off x="7526354" y="2528536"/>
          <a:ext cx="549375" cy="549375"/>
        </a:xfrm>
        <a:prstGeom prst="downArrow">
          <a:avLst>
            <a:gd name="adj1" fmla="val 55000"/>
            <a:gd name="adj2" fmla="val 45000"/>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7649963" y="2528536"/>
        <a:ext cx="302157" cy="413405"/>
      </dsp:txXfrm>
    </dsp:sp>
    <dsp:sp modelId="{7074DD94-A13D-4EFE-9975-2F6166549AC0}">
      <dsp:nvSpPr>
        <dsp:cNvPr id="0" name=""/>
        <dsp:cNvSpPr/>
      </dsp:nvSpPr>
      <dsp:spPr>
        <a:xfrm>
          <a:off x="8051049" y="3500508"/>
          <a:ext cx="549375" cy="549375"/>
        </a:xfrm>
        <a:prstGeom prst="downArrow">
          <a:avLst>
            <a:gd name="adj1" fmla="val 55000"/>
            <a:gd name="adj2" fmla="val 45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8174658" y="3500508"/>
        <a:ext cx="302157" cy="41340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10F6D-D2EF-4283-B5FC-58B0C48F6C3D}" type="datetimeFigureOut">
              <a:rPr lang="en-SG" smtClean="0"/>
              <a:t>29/11/2022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F65EA-6272-4FB3-AAB4-CC631812490E}" type="slidenum">
              <a:rPr lang="en-SG" smtClean="0"/>
              <a:t>‹#›</a:t>
            </a:fld>
            <a:endParaRPr lang="en-SG"/>
          </a:p>
        </p:txBody>
      </p:sp>
    </p:spTree>
    <p:extLst>
      <p:ext uri="{BB962C8B-B14F-4D97-AF65-F5344CB8AC3E}">
        <p14:creationId xmlns:p14="http://schemas.microsoft.com/office/powerpoint/2010/main" val="417072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29/11/2022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58139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29/11/2022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17696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29/11/2022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8290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FF5228-EC74-4884-84F8-7D397BA57DA2}"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763677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0663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FF5228-EC74-4884-84F8-7D397BA57DA2}"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645862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FF5228-EC74-4884-84F8-7D397BA57DA2}"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96238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FF5228-EC74-4884-84F8-7D397BA57DA2}"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47906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FF5228-EC74-4884-84F8-7D397BA57DA2}"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488753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5228-EC74-4884-84F8-7D397BA57DA2}"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860971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73371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29/11/2022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40064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94714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29502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80231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18060-48B3-4E99-B0CE-F6DB53D2FF34}" type="datetimeFigureOut">
              <a:rPr lang="en-SG" smtClean="0"/>
              <a:t>29/11/2022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120514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E1F18060-48B3-4E99-B0CE-F6DB53D2FF34}" type="datetimeFigureOut">
              <a:rPr lang="en-SG" smtClean="0"/>
              <a:t>29/11/2022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133955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E1F18060-48B3-4E99-B0CE-F6DB53D2FF34}" type="datetimeFigureOut">
              <a:rPr lang="en-SG" smtClean="0"/>
              <a:t>29/11/2022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52567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E1F18060-48B3-4E99-B0CE-F6DB53D2FF34}" type="datetimeFigureOut">
              <a:rPr lang="en-SG" smtClean="0"/>
              <a:t>29/11/2022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74958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18060-48B3-4E99-B0CE-F6DB53D2FF34}" type="datetimeFigureOut">
              <a:rPr lang="en-SG" smtClean="0"/>
              <a:t>29/11/2022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336838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18060-48B3-4E99-B0CE-F6DB53D2FF34}" type="datetimeFigureOut">
              <a:rPr lang="en-SG" smtClean="0"/>
              <a:t>29/11/2022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17351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18060-48B3-4E99-B0CE-F6DB53D2FF34}" type="datetimeFigureOut">
              <a:rPr lang="en-SG" smtClean="0"/>
              <a:t>29/11/2022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9302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18060-48B3-4E99-B0CE-F6DB53D2FF34}" type="datetimeFigureOut">
              <a:rPr lang="en-SG" smtClean="0"/>
              <a:t>29/11/2022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67778-AD23-4B10-A101-BE44B4F229DF}" type="slidenum">
              <a:rPr lang="en-SG" smtClean="0"/>
              <a:t>‹#›</a:t>
            </a:fld>
            <a:endParaRPr lang="en-SG"/>
          </a:p>
        </p:txBody>
      </p:sp>
    </p:spTree>
    <p:extLst>
      <p:ext uri="{BB962C8B-B14F-4D97-AF65-F5344CB8AC3E}">
        <p14:creationId xmlns:p14="http://schemas.microsoft.com/office/powerpoint/2010/main" val="75492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F5228-EC74-4884-84F8-7D397BA57DA2}" type="datetimeFigureOut">
              <a:rPr lang="en-US" smtClean="0"/>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FAC96-6E92-493C-9CA9-FCC1F94DB04C}" type="slidenum">
              <a:rPr lang="en-US" smtClean="0"/>
              <a:t>‹#›</a:t>
            </a:fld>
            <a:endParaRPr lang="en-US"/>
          </a:p>
        </p:txBody>
      </p:sp>
    </p:spTree>
    <p:extLst>
      <p:ext uri="{BB962C8B-B14F-4D97-AF65-F5344CB8AC3E}">
        <p14:creationId xmlns:p14="http://schemas.microsoft.com/office/powerpoint/2010/main" val="285846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3850"/>
            <a:ext cx="12192000" cy="7624535"/>
          </a:xfrm>
        </p:spPr>
      </p:pic>
      <p:sp>
        <p:nvSpPr>
          <p:cNvPr id="5" name="Rectangle 4"/>
          <p:cNvSpPr>
            <a:spLocks noChangeArrowheads="1"/>
          </p:cNvSpPr>
          <p:nvPr/>
        </p:nvSpPr>
        <p:spPr bwMode="auto">
          <a:xfrm>
            <a:off x="3289008" y="283130"/>
            <a:ext cx="745953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PHÒNG GIÁO DỤC VÀ ĐÀO TẠO QUẬN LONG BIÊN</a:t>
            </a:r>
            <a:br>
              <a:rPr kumimoji="0" lang="en-US" altLang="en-US" sz="2000" b="1"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br>
            <a:r>
              <a:rPr kumimoji="0" lang="en-US" altLang="en-US" sz="2000" b="1"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TRƯỜNG MẦM NON </a:t>
            </a:r>
            <a:r>
              <a:rPr lang="en-US" altLang="en-US" sz="2000" b="1" dirty="0">
                <a:latin typeface="Times New Roman" panose="02020603050405020304" pitchFamily="18" charset="0"/>
                <a:ea typeface="Arial" panose="020B0604020202020204" pitchFamily="34" charset="0"/>
                <a:cs typeface="Times New Roman" panose="02020603050405020304" pitchFamily="18" charset="0"/>
              </a:rPr>
              <a:t>HƯỚNG DƯƠNG</a:t>
            </a:r>
            <a:endParaRPr kumimoji="0" lang="vi-VN" altLang="en-US" sz="2000" b="0" i="0" u="none" strike="noStrike" cap="none" normalizeH="0" baseline="0" dirty="0">
              <a:ln>
                <a:noFill/>
              </a:ln>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vi-VN" altLang="en-US" sz="2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2837567" y="2521329"/>
            <a:ext cx="8772979" cy="1001813"/>
          </a:xfrm>
          <a:prstGeom prst="rect">
            <a:avLst/>
          </a:prstGeom>
        </p:spPr>
        <p:txBody>
          <a:bodyPr wrap="square">
            <a:spAutoFit/>
          </a:bodyPr>
          <a:lstStyle/>
          <a:p>
            <a:pPr algn="ctr">
              <a:lnSpc>
                <a:spcPct val="150000"/>
              </a:lnSpc>
              <a:spcBef>
                <a:spcPts val="1000"/>
              </a:spcBef>
              <a:spcAft>
                <a:spcPts val="0"/>
              </a:spcAft>
            </a:pPr>
            <a:r>
              <a:rPr lang="vi-VN" b="1" dirty="0">
                <a:solidFill>
                  <a:srgbClr val="FF0000"/>
                </a:solidFill>
                <a:latin typeface="Times New Roman" panose="02020603050405020304" pitchFamily="18" charset="0"/>
              </a:rPr>
              <a:t>ỨNG DỤNG PHƯƠNG PHÁP GIÁO DỤC STEAM TRONG CÁC HOẠT ĐỘNG </a:t>
            </a:r>
            <a:endParaRPr lang="en-US" b="1" dirty="0">
              <a:solidFill>
                <a:srgbClr val="FF0000"/>
              </a:solidFill>
              <a:latin typeface="Times New Roman" panose="02020603050405020304" pitchFamily="18" charset="0"/>
            </a:endParaRPr>
          </a:p>
          <a:p>
            <a:pPr algn="ctr">
              <a:lnSpc>
                <a:spcPct val="150000"/>
              </a:lnSpc>
              <a:spcBef>
                <a:spcPts val="1000"/>
              </a:spcBef>
              <a:spcAft>
                <a:spcPts val="0"/>
              </a:spcAft>
            </a:pPr>
            <a:r>
              <a:rPr lang="vi-VN" b="1" dirty="0">
                <a:solidFill>
                  <a:srgbClr val="FF0000"/>
                </a:solidFill>
                <a:latin typeface="Times New Roman" panose="02020603050405020304" pitchFamily="18" charset="0"/>
              </a:rPr>
              <a:t>CHO TRẺ </a:t>
            </a:r>
            <a:r>
              <a:rPr lang="en-US" b="1" dirty="0">
                <a:solidFill>
                  <a:srgbClr val="FF0000"/>
                </a:solidFill>
                <a:latin typeface="Times New Roman" panose="02020603050405020304" pitchFamily="18" charset="0"/>
              </a:rPr>
              <a:t>MẪU GIÁO </a:t>
            </a:r>
            <a:r>
              <a:rPr lang="vi-VN" b="1" dirty="0">
                <a:solidFill>
                  <a:srgbClr val="FF0000"/>
                </a:solidFill>
                <a:latin typeface="Times New Roman" panose="02020603050405020304" pitchFamily="18" charset="0"/>
              </a:rPr>
              <a:t>4-5 TUỔI</a:t>
            </a:r>
            <a:endParaRPr lang="en-SG" sz="1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018777" y="3680531"/>
            <a:ext cx="4629792" cy="2031325"/>
          </a:xfrm>
          <a:prstGeom prst="rect">
            <a:avLst/>
          </a:prstGeom>
        </p:spPr>
        <p:txBody>
          <a:bodyPr wrap="square">
            <a:spAutoFit/>
          </a:bodyPr>
          <a:lstStyle/>
          <a:p>
            <a:pPr>
              <a:lnSpc>
                <a:spcPct val="150000"/>
              </a:lnSpc>
              <a:spcAft>
                <a:spcPts val="0"/>
              </a:spcAft>
            </a:pPr>
            <a:r>
              <a:rPr lang="vi-VN" sz="1400" b="1" dirty="0">
                <a:solidFill>
                  <a:srgbClr val="0070C0"/>
                </a:solidFill>
                <a:latin typeface="Times New Roman" panose="02020603050405020304" pitchFamily="18" charset="0"/>
              </a:rPr>
              <a:t>      </a:t>
            </a:r>
            <a:r>
              <a:rPr lang="vi-VN" sz="1400" b="1" dirty="0">
                <a:latin typeface="Times New Roman" panose="02020603050405020304" pitchFamily="18" charset="0"/>
              </a:rPr>
              <a:t>L</a:t>
            </a:r>
            <a:r>
              <a:rPr lang="en-US" sz="1400" b="1" dirty="0" err="1">
                <a:latin typeface="Times New Roman" panose="02020603050405020304" pitchFamily="18" charset="0"/>
              </a:rPr>
              <a:t>ĩnh</a:t>
            </a:r>
            <a:r>
              <a:rPr lang="en-US" sz="1400" b="1" dirty="0">
                <a:latin typeface="Times New Roman" panose="02020603050405020304" pitchFamily="18" charset="0"/>
              </a:rPr>
              <a:t> </a:t>
            </a:r>
            <a:r>
              <a:rPr lang="en-US" sz="1400" b="1" dirty="0" err="1">
                <a:latin typeface="Times New Roman" panose="02020603050405020304" pitchFamily="18" charset="0"/>
              </a:rPr>
              <a:t>Vực</a:t>
            </a:r>
            <a:r>
              <a:rPr lang="en-US" sz="1400" b="1" dirty="0">
                <a:latin typeface="Times New Roman" panose="02020603050405020304" pitchFamily="18" charset="0"/>
              </a:rPr>
              <a:t>/</a:t>
            </a:r>
            <a:r>
              <a:rPr lang="en-US" sz="1400" b="1" dirty="0" err="1">
                <a:latin typeface="Times New Roman" panose="02020603050405020304" pitchFamily="18" charset="0"/>
              </a:rPr>
              <a:t>Môn</a:t>
            </a:r>
            <a:r>
              <a:rPr lang="en-US" sz="1400" b="1" dirty="0">
                <a:latin typeface="Times New Roman" panose="02020603050405020304" pitchFamily="18" charset="0"/>
              </a:rPr>
              <a:t>: </a:t>
            </a:r>
            <a:r>
              <a:rPr lang="en-US" sz="1400" b="1" dirty="0" err="1">
                <a:latin typeface="Times New Roman" panose="02020603050405020304" pitchFamily="18" charset="0"/>
              </a:rPr>
              <a:t>Giáo</a:t>
            </a:r>
            <a:r>
              <a:rPr lang="en-US" sz="1400" b="1" dirty="0">
                <a:latin typeface="Times New Roman" panose="02020603050405020304" pitchFamily="18" charset="0"/>
              </a:rPr>
              <a:t> </a:t>
            </a:r>
            <a:r>
              <a:rPr lang="en-US" sz="1400" b="1" dirty="0" err="1">
                <a:latin typeface="Times New Roman" panose="02020603050405020304" pitchFamily="18" charset="0"/>
              </a:rPr>
              <a:t>dục</a:t>
            </a:r>
            <a:r>
              <a:rPr lang="en-US" sz="1400" b="1" dirty="0">
                <a:latin typeface="Times New Roman" panose="02020603050405020304" pitchFamily="18" charset="0"/>
              </a:rPr>
              <a:t> </a:t>
            </a:r>
            <a:r>
              <a:rPr lang="en-US" sz="1400" b="1" dirty="0" err="1">
                <a:latin typeface="Times New Roman" panose="02020603050405020304" pitchFamily="18" charset="0"/>
              </a:rPr>
              <a:t>mẫu</a:t>
            </a:r>
            <a:r>
              <a:rPr lang="en-US" sz="1400" b="1" dirty="0">
                <a:latin typeface="Times New Roman" panose="02020603050405020304" pitchFamily="18" charset="0"/>
              </a:rPr>
              <a:t> </a:t>
            </a:r>
            <a:r>
              <a:rPr lang="en-US" sz="1400" b="1" dirty="0" err="1">
                <a:latin typeface="Times New Roman" panose="02020603050405020304" pitchFamily="18" charset="0"/>
              </a:rPr>
              <a:t>giáo</a:t>
            </a:r>
            <a:endParaRPr lang="en-SG" sz="1050" b="1"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400" b="1" dirty="0">
                <a:latin typeface="Times New Roman" panose="02020603050405020304" pitchFamily="18" charset="0"/>
              </a:rPr>
              <a:t>      </a:t>
            </a:r>
            <a:r>
              <a:rPr lang="en-US" sz="1400" b="1" dirty="0" err="1">
                <a:latin typeface="Times New Roman" panose="02020603050405020304" pitchFamily="18" charset="0"/>
              </a:rPr>
              <a:t>Cấp</a:t>
            </a:r>
            <a:r>
              <a:rPr lang="en-US" sz="1400" b="1" dirty="0">
                <a:latin typeface="Times New Roman" panose="02020603050405020304" pitchFamily="18" charset="0"/>
              </a:rPr>
              <a:t> </a:t>
            </a:r>
            <a:r>
              <a:rPr lang="en-US" sz="1400" b="1" dirty="0" err="1">
                <a:latin typeface="Times New Roman" panose="02020603050405020304" pitchFamily="18" charset="0"/>
              </a:rPr>
              <a:t>học</a:t>
            </a:r>
            <a:r>
              <a:rPr lang="en-US" sz="1400" b="1" dirty="0">
                <a:latin typeface="Times New Roman" panose="02020603050405020304" pitchFamily="18" charset="0"/>
              </a:rPr>
              <a:t>: </a:t>
            </a:r>
            <a:r>
              <a:rPr lang="en-US" sz="1400" b="1" dirty="0" err="1">
                <a:latin typeface="Times New Roman" panose="02020603050405020304" pitchFamily="18" charset="0"/>
              </a:rPr>
              <a:t>Mầm</a:t>
            </a:r>
            <a:r>
              <a:rPr lang="en-US" sz="1400" b="1" dirty="0">
                <a:latin typeface="Times New Roman" panose="02020603050405020304" pitchFamily="18" charset="0"/>
              </a:rPr>
              <a:t> non</a:t>
            </a:r>
            <a:endParaRPr lang="en-SG" sz="1050" b="1"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400" b="1" dirty="0">
                <a:latin typeface="Times New Roman" panose="02020603050405020304" pitchFamily="18" charset="0"/>
              </a:rPr>
              <a:t>      </a:t>
            </a:r>
            <a:r>
              <a:rPr lang="en-US" sz="1400" b="1" dirty="0" err="1">
                <a:latin typeface="Times New Roman" panose="02020603050405020304" pitchFamily="18" charset="0"/>
              </a:rPr>
              <a:t>Họ</a:t>
            </a:r>
            <a:r>
              <a:rPr lang="en-US" sz="1400" b="1" dirty="0">
                <a:latin typeface="Times New Roman" panose="02020603050405020304" pitchFamily="18" charset="0"/>
              </a:rPr>
              <a:t> </a:t>
            </a:r>
            <a:r>
              <a:rPr lang="en-US" sz="1400" b="1" dirty="0" err="1">
                <a:latin typeface="Times New Roman" panose="02020603050405020304" pitchFamily="18" charset="0"/>
              </a:rPr>
              <a:t>và</a:t>
            </a:r>
            <a:r>
              <a:rPr lang="en-US" sz="1400" b="1" dirty="0">
                <a:latin typeface="Times New Roman" panose="02020603050405020304" pitchFamily="18" charset="0"/>
              </a:rPr>
              <a:t> </a:t>
            </a:r>
            <a:r>
              <a:rPr lang="en-US" sz="1400" b="1" dirty="0" err="1">
                <a:latin typeface="Times New Roman" panose="02020603050405020304" pitchFamily="18" charset="0"/>
              </a:rPr>
              <a:t>tên</a:t>
            </a:r>
            <a:r>
              <a:rPr lang="en-US" sz="1400" b="1" dirty="0">
                <a:latin typeface="Times New Roman" panose="02020603050405020304" pitchFamily="18" charset="0"/>
              </a:rPr>
              <a:t> </a:t>
            </a:r>
            <a:r>
              <a:rPr lang="en-US" sz="1400" b="1" dirty="0" err="1">
                <a:latin typeface="Times New Roman" panose="02020603050405020304" pitchFamily="18" charset="0"/>
              </a:rPr>
              <a:t>tác</a:t>
            </a:r>
            <a:r>
              <a:rPr lang="en-US" sz="1400" b="1" dirty="0">
                <a:latin typeface="Times New Roman" panose="02020603050405020304" pitchFamily="18" charset="0"/>
              </a:rPr>
              <a:t> </a:t>
            </a:r>
            <a:r>
              <a:rPr lang="en-US" sz="1400" b="1" dirty="0" err="1">
                <a:latin typeface="Times New Roman" panose="02020603050405020304" pitchFamily="18" charset="0"/>
              </a:rPr>
              <a:t>giả</a:t>
            </a:r>
            <a:r>
              <a:rPr lang="en-US" sz="1400" b="1" dirty="0">
                <a:latin typeface="Times New Roman" panose="02020603050405020304" pitchFamily="18" charset="0"/>
              </a:rPr>
              <a:t>: </a:t>
            </a:r>
            <a:r>
              <a:rPr lang="en-US" sz="1400" b="1" dirty="0" err="1">
                <a:latin typeface="Times New Roman" panose="02020603050405020304" pitchFamily="18" charset="0"/>
              </a:rPr>
              <a:t>Phạm</a:t>
            </a:r>
            <a:r>
              <a:rPr lang="en-US" sz="1400" b="1" dirty="0">
                <a:latin typeface="Times New Roman" panose="02020603050405020304" pitchFamily="18" charset="0"/>
              </a:rPr>
              <a:t> </a:t>
            </a:r>
            <a:r>
              <a:rPr lang="en-US" sz="1400" b="1" dirty="0" err="1">
                <a:latin typeface="Times New Roman" panose="02020603050405020304" pitchFamily="18" charset="0"/>
              </a:rPr>
              <a:t>Thị</a:t>
            </a:r>
            <a:r>
              <a:rPr lang="en-US" sz="1400" b="1" dirty="0">
                <a:latin typeface="Times New Roman" panose="02020603050405020304" pitchFamily="18" charset="0"/>
              </a:rPr>
              <a:t> </a:t>
            </a:r>
            <a:r>
              <a:rPr lang="en-US" sz="1400" b="1" dirty="0" err="1">
                <a:latin typeface="Times New Roman" panose="02020603050405020304" pitchFamily="18" charset="0"/>
              </a:rPr>
              <a:t>Duyên</a:t>
            </a:r>
            <a:endParaRPr lang="en-SG" sz="1050" b="1"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400" b="1" dirty="0">
                <a:latin typeface="Times New Roman" panose="02020603050405020304" pitchFamily="18" charset="0"/>
              </a:rPr>
              <a:t>      </a:t>
            </a:r>
            <a:r>
              <a:rPr lang="en-US" sz="1400" b="1" dirty="0" err="1">
                <a:latin typeface="Times New Roman" panose="02020603050405020304" pitchFamily="18" charset="0"/>
              </a:rPr>
              <a:t>Chức</a:t>
            </a:r>
            <a:r>
              <a:rPr lang="en-US" sz="1400" b="1" dirty="0">
                <a:latin typeface="Times New Roman" panose="02020603050405020304" pitchFamily="18" charset="0"/>
              </a:rPr>
              <a:t> </a:t>
            </a:r>
            <a:r>
              <a:rPr lang="en-US" sz="1400" b="1" dirty="0" err="1">
                <a:latin typeface="Times New Roman" panose="02020603050405020304" pitchFamily="18" charset="0"/>
              </a:rPr>
              <a:t>vụ</a:t>
            </a:r>
            <a:r>
              <a:rPr lang="en-US" sz="1400" b="1" dirty="0">
                <a:latin typeface="Times New Roman" panose="02020603050405020304" pitchFamily="18" charset="0"/>
              </a:rPr>
              <a:t>: </a:t>
            </a:r>
            <a:r>
              <a:rPr lang="vi-VN" sz="1400" b="1" dirty="0">
                <a:latin typeface="Times New Roman" panose="02020603050405020304" pitchFamily="18" charset="0"/>
              </a:rPr>
              <a:t>Giáo viên - </a:t>
            </a:r>
            <a:r>
              <a:rPr lang="en-US" sz="1400" b="1" dirty="0">
                <a:latin typeface="Times New Roman" panose="02020603050405020304" pitchFamily="18" charset="0"/>
              </a:rPr>
              <a:t>  ĐT:</a:t>
            </a:r>
            <a:r>
              <a:rPr lang="vi-VN" sz="1400" b="1" dirty="0">
                <a:latin typeface="Times New Roman" panose="02020603050405020304" pitchFamily="18" charset="0"/>
              </a:rPr>
              <a:t> </a:t>
            </a:r>
            <a:r>
              <a:rPr lang="en-US" sz="1400" b="1" dirty="0">
                <a:latin typeface="Times New Roman" panose="02020603050405020304" pitchFamily="18" charset="0"/>
              </a:rPr>
              <a:t>0349627528</a:t>
            </a:r>
            <a:endParaRPr lang="en-SG" sz="1050" b="1"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400" b="1" dirty="0">
                <a:latin typeface="Times New Roman" panose="02020603050405020304" pitchFamily="18" charset="0"/>
              </a:rPr>
              <a:t>      </a:t>
            </a:r>
            <a:r>
              <a:rPr lang="en-US" sz="1400" b="1" dirty="0" err="1">
                <a:latin typeface="Times New Roman" panose="02020603050405020304" pitchFamily="18" charset="0"/>
              </a:rPr>
              <a:t>Đơn</a:t>
            </a:r>
            <a:r>
              <a:rPr lang="en-US" sz="1400" b="1" dirty="0">
                <a:latin typeface="Times New Roman" panose="02020603050405020304" pitchFamily="18" charset="0"/>
              </a:rPr>
              <a:t> </a:t>
            </a:r>
            <a:r>
              <a:rPr lang="en-US" sz="1400" b="1" dirty="0" err="1">
                <a:latin typeface="Times New Roman" panose="02020603050405020304" pitchFamily="18" charset="0"/>
              </a:rPr>
              <a:t>vị</a:t>
            </a:r>
            <a:r>
              <a:rPr lang="en-US" sz="1400" b="1" dirty="0">
                <a:latin typeface="Times New Roman" panose="02020603050405020304" pitchFamily="18" charset="0"/>
              </a:rPr>
              <a:t> </a:t>
            </a:r>
            <a:r>
              <a:rPr lang="en-US" sz="1400" b="1" dirty="0" err="1">
                <a:latin typeface="Times New Roman" panose="02020603050405020304" pitchFamily="18" charset="0"/>
              </a:rPr>
              <a:t>công</a:t>
            </a:r>
            <a:r>
              <a:rPr lang="en-US" sz="1400" b="1" dirty="0">
                <a:latin typeface="Times New Roman" panose="02020603050405020304" pitchFamily="18" charset="0"/>
              </a:rPr>
              <a:t> </a:t>
            </a:r>
            <a:r>
              <a:rPr lang="en-US" sz="1400" b="1" dirty="0" err="1">
                <a:latin typeface="Times New Roman" panose="02020603050405020304" pitchFamily="18" charset="0"/>
              </a:rPr>
              <a:t>tác</a:t>
            </a:r>
            <a:r>
              <a:rPr lang="en-US" sz="1400" b="1" dirty="0">
                <a:latin typeface="Times New Roman" panose="02020603050405020304" pitchFamily="18" charset="0"/>
              </a:rPr>
              <a:t>: </a:t>
            </a:r>
            <a:r>
              <a:rPr lang="en-US" sz="1400" b="1" dirty="0" err="1">
                <a:latin typeface="Times New Roman" panose="02020603050405020304" pitchFamily="18" charset="0"/>
              </a:rPr>
              <a:t>Trường</a:t>
            </a:r>
            <a:r>
              <a:rPr lang="en-US" sz="1400" b="1" dirty="0">
                <a:latin typeface="Times New Roman" panose="02020603050405020304" pitchFamily="18" charset="0"/>
              </a:rPr>
              <a:t> </a:t>
            </a:r>
            <a:r>
              <a:rPr lang="en-US" sz="1400" b="1" dirty="0" err="1">
                <a:latin typeface="Times New Roman" panose="02020603050405020304" pitchFamily="18" charset="0"/>
              </a:rPr>
              <a:t>mầm</a:t>
            </a:r>
            <a:r>
              <a:rPr lang="en-US" sz="1400" b="1" dirty="0">
                <a:latin typeface="Times New Roman" panose="02020603050405020304" pitchFamily="18" charset="0"/>
              </a:rPr>
              <a:t> non </a:t>
            </a:r>
            <a:r>
              <a:rPr lang="en-US" sz="1400" b="1" dirty="0" err="1" smtClean="0">
                <a:latin typeface="Times New Roman" panose="02020603050405020304" pitchFamily="18" charset="0"/>
              </a:rPr>
              <a:t>Hoa</a:t>
            </a:r>
            <a:r>
              <a:rPr lang="en-US" sz="1400" b="1" dirty="0" smtClean="0">
                <a:latin typeface="Times New Roman" panose="02020603050405020304" pitchFamily="18" charset="0"/>
              </a:rPr>
              <a:t> </a:t>
            </a:r>
            <a:r>
              <a:rPr lang="vi-VN" sz="1400" b="1" dirty="0" smtClean="0">
                <a:latin typeface="Times New Roman" panose="02020603050405020304" pitchFamily="18" charset="0"/>
              </a:rPr>
              <a:t>Hướ</a:t>
            </a:r>
            <a:r>
              <a:rPr lang="en-US" sz="1400" b="1" dirty="0">
                <a:latin typeface="Times New Roman" panose="02020603050405020304" pitchFamily="18" charset="0"/>
              </a:rPr>
              <a:t>n</a:t>
            </a:r>
            <a:r>
              <a:rPr lang="en-US" sz="1400" b="1" smtClean="0">
                <a:latin typeface="Times New Roman" panose="02020603050405020304" pitchFamily="18" charset="0"/>
              </a:rPr>
              <a:t>g </a:t>
            </a:r>
            <a:r>
              <a:rPr lang="en-US" sz="1400" b="1" dirty="0" err="1" smtClean="0">
                <a:latin typeface="Times New Roman" panose="02020603050405020304" pitchFamily="18" charset="0"/>
              </a:rPr>
              <a:t>Dương</a:t>
            </a:r>
            <a:endParaRPr lang="en-US" sz="1050" b="1" dirty="0">
              <a:latin typeface="Times New Roman" panose="02020603050405020304" pitchFamily="18" charset="0"/>
            </a:endParaRPr>
          </a:p>
          <a:p>
            <a:pPr>
              <a:lnSpc>
                <a:spcPct val="150000"/>
              </a:lnSpc>
              <a:spcAft>
                <a:spcPts val="0"/>
              </a:spcAft>
            </a:pPr>
            <a:r>
              <a:rPr lang="en-US" sz="1050" b="1" dirty="0">
                <a:latin typeface="Times New Roman" panose="02020603050405020304" pitchFamily="18" charset="0"/>
              </a:rPr>
              <a:t>                                              </a:t>
            </a:r>
            <a:r>
              <a:rPr lang="en-US" sz="1400" b="1" dirty="0">
                <a:latin typeface="Times New Roman" panose="02020603050405020304" pitchFamily="18" charset="0"/>
              </a:rPr>
              <a:t> </a:t>
            </a:r>
            <a:r>
              <a:rPr lang="en-US" sz="1400" b="1" dirty="0" err="1">
                <a:latin typeface="Times New Roman" panose="02020603050405020304" pitchFamily="18" charset="0"/>
              </a:rPr>
              <a:t>Quận</a:t>
            </a:r>
            <a:r>
              <a:rPr lang="en-US" sz="1400" b="1" dirty="0">
                <a:latin typeface="Times New Roman" panose="02020603050405020304" pitchFamily="18" charset="0"/>
              </a:rPr>
              <a:t> Long </a:t>
            </a:r>
            <a:r>
              <a:rPr lang="en-US" sz="1400" b="1" dirty="0" err="1">
                <a:latin typeface="Times New Roman" panose="02020603050405020304" pitchFamily="18" charset="0"/>
              </a:rPr>
              <a:t>Biên</a:t>
            </a:r>
            <a:r>
              <a:rPr lang="en-US" sz="1400" b="1" dirty="0">
                <a:latin typeface="Times New Roman" panose="02020603050405020304" pitchFamily="18" charset="0"/>
              </a:rPr>
              <a:t> – </a:t>
            </a:r>
            <a:r>
              <a:rPr lang="en-US" sz="1400" b="1" dirty="0" err="1">
                <a:latin typeface="Times New Roman" panose="02020603050405020304" pitchFamily="18" charset="0"/>
              </a:rPr>
              <a:t>Hà</a:t>
            </a:r>
            <a:r>
              <a:rPr lang="vi-VN" sz="1400" b="1" dirty="0">
                <a:latin typeface="Times New Roman" panose="02020603050405020304" pitchFamily="18" charset="0"/>
              </a:rPr>
              <a:t> Nội</a:t>
            </a:r>
            <a:r>
              <a:rPr lang="en-US" sz="1400" b="1" dirty="0">
                <a:latin typeface="Times New Roman" panose="02020603050405020304" pitchFamily="18" charset="0"/>
              </a:rPr>
              <a:t> </a:t>
            </a:r>
            <a:endParaRPr lang="en-SG" sz="1400" b="1" dirty="0">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5834743" y="6384042"/>
            <a:ext cx="2017485" cy="338554"/>
          </a:xfrm>
          <a:prstGeom prst="rect">
            <a:avLst/>
          </a:prstGeom>
          <a:noFill/>
        </p:spPr>
        <p:txBody>
          <a:bodyPr wrap="square" rtlCol="0">
            <a:spAutoFit/>
          </a:bodyPr>
          <a:lstStyle/>
          <a:p>
            <a:r>
              <a:rPr lang="vi-VN" sz="1600" b="1" dirty="0">
                <a:solidFill>
                  <a:srgbClr val="FF0000"/>
                </a:solidFill>
                <a:latin typeface="+mj-lt"/>
              </a:rPr>
              <a:t>Năm học 2020 - 2021</a:t>
            </a:r>
            <a:endParaRPr lang="en-US" sz="1600" b="1" dirty="0">
              <a:solidFill>
                <a:srgbClr val="FF0000"/>
              </a:solidFill>
              <a:latin typeface="+mj-lt"/>
            </a:endParaRPr>
          </a:p>
        </p:txBody>
      </p:sp>
      <p:pic>
        <p:nvPicPr>
          <p:cNvPr id="10" name="Picture 9">
            <a:extLst>
              <a:ext uri="{FF2B5EF4-FFF2-40B4-BE49-F238E27FC236}">
                <a16:creationId xmlns:a16="http://schemas.microsoft.com/office/drawing/2014/main" id="{4FEC755F-2086-7072-5EE6-D520A361C4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759" y="1283686"/>
            <a:ext cx="1056033" cy="1056033"/>
          </a:xfrm>
          <a:prstGeom prst="rect">
            <a:avLst/>
          </a:prstGeom>
        </p:spPr>
      </p:pic>
    </p:spTree>
    <p:extLst>
      <p:ext uri="{BB962C8B-B14F-4D97-AF65-F5344CB8AC3E}">
        <p14:creationId xmlns:p14="http://schemas.microsoft.com/office/powerpoint/2010/main" val="3453201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1FF1-932D-DC68-B6F6-7821FE7358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42088E7-AE26-B02D-F2E3-73DDD250AB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hought Bubble: Cloud 5">
            <a:extLst>
              <a:ext uri="{FF2B5EF4-FFF2-40B4-BE49-F238E27FC236}">
                <a16:creationId xmlns:a16="http://schemas.microsoft.com/office/drawing/2014/main" id="{EA327D37-12FE-3AFC-771F-7C201B2D4EDE}"/>
              </a:ext>
            </a:extLst>
          </p:cNvPr>
          <p:cNvSpPr/>
          <p:nvPr/>
        </p:nvSpPr>
        <p:spPr>
          <a:xfrm>
            <a:off x="208722" y="1027906"/>
            <a:ext cx="3687417" cy="2213113"/>
          </a:xfrm>
          <a:prstGeom prst="cloudCallout">
            <a:avLst>
              <a:gd name="adj1" fmla="val 66229"/>
              <a:gd name="adj2" fmla="val 75075"/>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b="1" i="1" dirty="0">
                <a:solidFill>
                  <a:srgbClr val="FF0000"/>
                </a:solidFill>
                <a:latin typeface="Times New Roman" panose="02020603050405020304" pitchFamily="18" charset="0"/>
                <a:cs typeface="Times New Roman" panose="02020603050405020304" pitchFamily="18" charset="0"/>
              </a:rPr>
              <a:t>T</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ích</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giáo</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dục</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STEAM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1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ngày</a:t>
            </a:r>
            <a:endParaRPr lang="en-US" dirty="0"/>
          </a:p>
        </p:txBody>
      </p:sp>
      <p:sp>
        <p:nvSpPr>
          <p:cNvPr id="7" name="Teardrop 6">
            <a:extLst>
              <a:ext uri="{FF2B5EF4-FFF2-40B4-BE49-F238E27FC236}">
                <a16:creationId xmlns:a16="http://schemas.microsoft.com/office/drawing/2014/main" id="{A4A4F738-0EA3-15BF-28EF-1F03B8420AE1}"/>
              </a:ext>
            </a:extLst>
          </p:cNvPr>
          <p:cNvSpPr/>
          <p:nvPr/>
        </p:nvSpPr>
        <p:spPr>
          <a:xfrm rot="5400000">
            <a:off x="5800310" y="481566"/>
            <a:ext cx="2001078" cy="2204830"/>
          </a:xfrm>
          <a:prstGeom prst="teardrop">
            <a:avLst/>
          </a:prstGeom>
          <a:solidFill>
            <a:schemeClr val="accent1">
              <a:lumMod val="60000"/>
              <a:lumOff val="4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ardrop 7">
            <a:extLst>
              <a:ext uri="{FF2B5EF4-FFF2-40B4-BE49-F238E27FC236}">
                <a16:creationId xmlns:a16="http://schemas.microsoft.com/office/drawing/2014/main" id="{6B429673-A76B-AE59-9B3D-FBE3572CDC28}"/>
              </a:ext>
            </a:extLst>
          </p:cNvPr>
          <p:cNvSpPr/>
          <p:nvPr/>
        </p:nvSpPr>
        <p:spPr>
          <a:xfrm rot="16200000">
            <a:off x="7938879" y="2548905"/>
            <a:ext cx="2001078" cy="2072307"/>
          </a:xfrm>
          <a:prstGeom prst="teardrop">
            <a:avLst/>
          </a:prstGeom>
          <a:solidFill>
            <a:schemeClr val="accent6">
              <a:lumMod val="60000"/>
              <a:lumOff val="4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ardrop 8">
            <a:extLst>
              <a:ext uri="{FF2B5EF4-FFF2-40B4-BE49-F238E27FC236}">
                <a16:creationId xmlns:a16="http://schemas.microsoft.com/office/drawing/2014/main" id="{DBEC31EA-5AAA-07AF-F85B-1AB6569BD544}"/>
              </a:ext>
            </a:extLst>
          </p:cNvPr>
          <p:cNvSpPr/>
          <p:nvPr/>
        </p:nvSpPr>
        <p:spPr>
          <a:xfrm rot="10800000">
            <a:off x="7903264" y="534087"/>
            <a:ext cx="1995279" cy="2035865"/>
          </a:xfrm>
          <a:prstGeom prst="teardrop">
            <a:avLst/>
          </a:prstGeom>
          <a:solidFill>
            <a:schemeClr val="accent2">
              <a:lumMod val="40000"/>
              <a:lumOff val="6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ardrop 9">
            <a:extLst>
              <a:ext uri="{FF2B5EF4-FFF2-40B4-BE49-F238E27FC236}">
                <a16:creationId xmlns:a16="http://schemas.microsoft.com/office/drawing/2014/main" id="{BFDB5852-CF39-AD44-A7AD-215E96FF3FE8}"/>
              </a:ext>
            </a:extLst>
          </p:cNvPr>
          <p:cNvSpPr/>
          <p:nvPr/>
        </p:nvSpPr>
        <p:spPr>
          <a:xfrm>
            <a:off x="5902186" y="2619307"/>
            <a:ext cx="2001078" cy="2001078"/>
          </a:xfrm>
          <a:prstGeom prst="teardrop">
            <a:avLst/>
          </a:prstGeom>
          <a:solidFill>
            <a:schemeClr val="accent4">
              <a:lumMod val="60000"/>
              <a:lumOff val="4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51A2E75-6F18-AD4A-DC13-B477F8FB0D30}"/>
              </a:ext>
            </a:extLst>
          </p:cNvPr>
          <p:cNvSpPr txBox="1"/>
          <p:nvPr/>
        </p:nvSpPr>
        <p:spPr>
          <a:xfrm>
            <a:off x="5803622" y="1353148"/>
            <a:ext cx="200107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BCF0F9F-824B-B378-9379-D503CFAEEFEE}"/>
              </a:ext>
            </a:extLst>
          </p:cNvPr>
          <p:cNvSpPr txBox="1"/>
          <p:nvPr/>
        </p:nvSpPr>
        <p:spPr>
          <a:xfrm>
            <a:off x="7974493" y="1353147"/>
            <a:ext cx="200107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BA808A2-5CF2-1A3E-AC69-DCD9C6EF19A4}"/>
              </a:ext>
            </a:extLst>
          </p:cNvPr>
          <p:cNvSpPr txBox="1"/>
          <p:nvPr/>
        </p:nvSpPr>
        <p:spPr>
          <a:xfrm>
            <a:off x="8046554" y="3027848"/>
            <a:ext cx="2001078"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7383BEE-CF38-ECB1-7491-B1C74E95F8F6}"/>
              </a:ext>
            </a:extLst>
          </p:cNvPr>
          <p:cNvSpPr txBox="1"/>
          <p:nvPr/>
        </p:nvSpPr>
        <p:spPr>
          <a:xfrm>
            <a:off x="6200771" y="3013501"/>
            <a:ext cx="1659421"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828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C7476-065F-9205-5158-2E680EEDF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a:extLst>
              <a:ext uri="{FF2B5EF4-FFF2-40B4-BE49-F238E27FC236}">
                <a16:creationId xmlns:a16="http://schemas.microsoft.com/office/drawing/2014/main" id="{B1EEC4EE-DE68-65B0-5AAE-5F7AC233EBB7}"/>
              </a:ext>
            </a:extLst>
          </p:cNvPr>
          <p:cNvSpPr/>
          <p:nvPr/>
        </p:nvSpPr>
        <p:spPr>
          <a:xfrm>
            <a:off x="1577009" y="3917674"/>
            <a:ext cx="2604052" cy="2448339"/>
          </a:xfrm>
          <a:prstGeom prst="cloud">
            <a:avLst/>
          </a:prstGeom>
          <a:solidFill>
            <a:schemeClr val="accent6">
              <a:lumMod val="60000"/>
              <a:lumOff val="4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Cloud 12">
            <a:extLst>
              <a:ext uri="{FF2B5EF4-FFF2-40B4-BE49-F238E27FC236}">
                <a16:creationId xmlns:a16="http://schemas.microsoft.com/office/drawing/2014/main" id="{DD7F4980-8517-89A1-6144-F50B044072E6}"/>
              </a:ext>
            </a:extLst>
          </p:cNvPr>
          <p:cNvSpPr/>
          <p:nvPr/>
        </p:nvSpPr>
        <p:spPr>
          <a:xfrm>
            <a:off x="653499" y="539521"/>
            <a:ext cx="3505200" cy="2620616"/>
          </a:xfrm>
          <a:prstGeom prst="cloud">
            <a:avLst/>
          </a:prstGeom>
          <a:solidFill>
            <a:srgbClr val="00B0F0"/>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Cloud 14">
            <a:extLst>
              <a:ext uri="{FF2B5EF4-FFF2-40B4-BE49-F238E27FC236}">
                <a16:creationId xmlns:a16="http://schemas.microsoft.com/office/drawing/2014/main" id="{9112371E-A56F-9705-68B9-3D7F2C0DE871}"/>
              </a:ext>
            </a:extLst>
          </p:cNvPr>
          <p:cNvSpPr/>
          <p:nvPr/>
        </p:nvSpPr>
        <p:spPr>
          <a:xfrm>
            <a:off x="6708914" y="419099"/>
            <a:ext cx="3816625" cy="2448339"/>
          </a:xfrm>
          <a:prstGeom prst="cloud">
            <a:avLst/>
          </a:prstGeom>
          <a:solidFill>
            <a:schemeClr val="accent4">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Khám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a:t>
            </a:r>
            <a:r>
              <a:rPr lang="en-US" sz="2000" dirty="0">
                <a:latin typeface="Times New Roman" panose="02020603050405020304" pitchFamily="18" charset="0"/>
                <a:cs typeface="Times New Roman" panose="02020603050405020304" pitchFamily="18" charset="0"/>
              </a:rPr>
              <a:t> khoa </a:t>
            </a:r>
            <a:r>
              <a:rPr lang="en-US" sz="2000" dirty="0" err="1">
                <a:latin typeface="Times New Roman" panose="02020603050405020304" pitchFamily="18" charset="0"/>
                <a:cs typeface="Times New Roman" panose="02020603050405020304" pitchFamily="18" charset="0"/>
              </a:rPr>
              <a:t>học</a:t>
            </a:r>
            <a:endParaRPr lang="en-US" sz="2000" dirty="0">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52B9F7F8-5DF5-5FAC-ED7D-9792F91F5CA3}"/>
              </a:ext>
            </a:extLst>
          </p:cNvPr>
          <p:cNvSpPr/>
          <p:nvPr/>
        </p:nvSpPr>
        <p:spPr>
          <a:xfrm>
            <a:off x="4591879" y="3917673"/>
            <a:ext cx="2604052" cy="2448339"/>
          </a:xfrm>
          <a:prstGeom prst="cloud">
            <a:avLst/>
          </a:prstGeom>
          <a:solidFill>
            <a:srgbClr val="92D050"/>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Cloud 18">
            <a:extLst>
              <a:ext uri="{FF2B5EF4-FFF2-40B4-BE49-F238E27FC236}">
                <a16:creationId xmlns:a16="http://schemas.microsoft.com/office/drawing/2014/main" id="{EAAA536A-5328-AA3E-7ADF-346C1A632067}"/>
              </a:ext>
            </a:extLst>
          </p:cNvPr>
          <p:cNvSpPr/>
          <p:nvPr/>
        </p:nvSpPr>
        <p:spPr>
          <a:xfrm>
            <a:off x="7921487" y="3917673"/>
            <a:ext cx="2604052" cy="2448339"/>
          </a:xfrm>
          <a:prstGeom prst="cloud">
            <a:avLst/>
          </a:prstGeom>
          <a:solidFill>
            <a:schemeClr val="accent4">
              <a:lumMod val="60000"/>
              <a:lumOff val="4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TextBox 19">
            <a:extLst>
              <a:ext uri="{FF2B5EF4-FFF2-40B4-BE49-F238E27FC236}">
                <a16:creationId xmlns:a16="http://schemas.microsoft.com/office/drawing/2014/main" id="{06B79456-77B1-B643-DB9B-C1F2AD673DF2}"/>
              </a:ext>
            </a:extLst>
          </p:cNvPr>
          <p:cNvSpPr txBox="1"/>
          <p:nvPr/>
        </p:nvSpPr>
        <p:spPr>
          <a:xfrm>
            <a:off x="1206777" y="1425113"/>
            <a:ext cx="2650434"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08578FAC-77C2-92F7-423B-5B8C7587B30C}"/>
              </a:ext>
            </a:extLst>
          </p:cNvPr>
          <p:cNvCxnSpPr>
            <a:cxnSpLocks/>
          </p:cNvCxnSpPr>
          <p:nvPr/>
        </p:nvCxnSpPr>
        <p:spPr>
          <a:xfrm>
            <a:off x="2908852" y="2940326"/>
            <a:ext cx="510209" cy="9773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A0C5EF-F416-73CC-D55E-E7AB6DE49C7E}"/>
              </a:ext>
            </a:extLst>
          </p:cNvPr>
          <p:cNvCxnSpPr>
            <a:cxnSpLocks/>
            <a:endCxn id="18" idx="3"/>
          </p:cNvCxnSpPr>
          <p:nvPr/>
        </p:nvCxnSpPr>
        <p:spPr>
          <a:xfrm>
            <a:off x="2902226" y="2958548"/>
            <a:ext cx="2991679" cy="10991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614D11C-1CFC-E1E5-3ADF-F071302854FA}"/>
              </a:ext>
            </a:extLst>
          </p:cNvPr>
          <p:cNvCxnSpPr>
            <a:cxnSpLocks/>
          </p:cNvCxnSpPr>
          <p:nvPr/>
        </p:nvCxnSpPr>
        <p:spPr>
          <a:xfrm>
            <a:off x="2981739" y="2958548"/>
            <a:ext cx="6241774" cy="10796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1146388-BB93-DF68-35FC-2CB328169B44}"/>
              </a:ext>
            </a:extLst>
          </p:cNvPr>
          <p:cNvSpPr txBox="1"/>
          <p:nvPr/>
        </p:nvSpPr>
        <p:spPr>
          <a:xfrm>
            <a:off x="2163417" y="4813851"/>
            <a:ext cx="157369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C6556E7-0EBB-1607-F661-1776CF5AE264}"/>
              </a:ext>
            </a:extLst>
          </p:cNvPr>
          <p:cNvSpPr txBox="1"/>
          <p:nvPr/>
        </p:nvSpPr>
        <p:spPr>
          <a:xfrm>
            <a:off x="5520360" y="4785951"/>
            <a:ext cx="106182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Toán</a:t>
            </a:r>
            <a:endParaRPr lang="en-US" sz="2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671DFD1-0FD9-9752-FCFE-76CF0603CD34}"/>
              </a:ext>
            </a:extLst>
          </p:cNvPr>
          <p:cNvSpPr txBox="1"/>
          <p:nvPr/>
        </p:nvSpPr>
        <p:spPr>
          <a:xfrm>
            <a:off x="8617226" y="4785951"/>
            <a:ext cx="133680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4ACEAA32-9D6A-686C-E598-F7C86F5BF837}"/>
              </a:ext>
            </a:extLst>
          </p:cNvPr>
          <p:cNvCxnSpPr>
            <a:cxnSpLocks/>
          </p:cNvCxnSpPr>
          <p:nvPr/>
        </p:nvCxnSpPr>
        <p:spPr>
          <a:xfrm>
            <a:off x="4198455" y="1881809"/>
            <a:ext cx="2643809"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310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2000"/>
                                        <p:tgtEl>
                                          <p:spTgt spid="2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ircle(in)">
                                      <p:cBhvr>
                                        <p:cTn id="1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45CE42-4622-1850-A8AE-1E64C4225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965" y="0"/>
            <a:ext cx="13513579" cy="7595398"/>
          </a:xfrm>
          <a:prstGeom prst="rect">
            <a:avLst/>
          </a:prstGeom>
        </p:spPr>
      </p:pic>
      <p:sp>
        <p:nvSpPr>
          <p:cNvPr id="6" name="TextBox 5">
            <a:extLst>
              <a:ext uri="{FF2B5EF4-FFF2-40B4-BE49-F238E27FC236}">
                <a16:creationId xmlns:a16="http://schemas.microsoft.com/office/drawing/2014/main" id="{1394497D-34AB-21E9-B767-98FF90A2C817}"/>
              </a:ext>
            </a:extLst>
          </p:cNvPr>
          <p:cNvSpPr txBox="1"/>
          <p:nvPr/>
        </p:nvSpPr>
        <p:spPr>
          <a:xfrm>
            <a:off x="5551003" y="505009"/>
            <a:ext cx="307782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góc</a:t>
            </a:r>
            <a:endParaRPr lang="en-US" sz="3200" b="1" dirty="0">
              <a:latin typeface="Times New Roman" panose="02020603050405020304" pitchFamily="18" charset="0"/>
              <a:cs typeface="Times New Roman" panose="02020603050405020304" pitchFamily="18" charset="0"/>
            </a:endParaRPr>
          </a:p>
        </p:txBody>
      </p:sp>
      <p:sp>
        <p:nvSpPr>
          <p:cNvPr id="7" name="Wave 6">
            <a:extLst>
              <a:ext uri="{FF2B5EF4-FFF2-40B4-BE49-F238E27FC236}">
                <a16:creationId xmlns:a16="http://schemas.microsoft.com/office/drawing/2014/main" id="{C2352528-8D8B-EA6D-9725-A6047D9F8F08}"/>
              </a:ext>
            </a:extLst>
          </p:cNvPr>
          <p:cNvSpPr/>
          <p:nvPr/>
        </p:nvSpPr>
        <p:spPr>
          <a:xfrm>
            <a:off x="1608809" y="1259924"/>
            <a:ext cx="2305878" cy="914400"/>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Góc</a:t>
            </a:r>
            <a:r>
              <a:rPr lang="en-US" sz="2400" b="1" dirty="0">
                <a:solidFill>
                  <a:schemeClr val="tx1"/>
                </a:solidFill>
                <a:latin typeface="Times New Roman" panose="02020603050405020304" pitchFamily="18" charset="0"/>
                <a:cs typeface="Times New Roman" panose="02020603050405020304" pitchFamily="18" charset="0"/>
              </a:rPr>
              <a:t> STEAM </a:t>
            </a:r>
          </a:p>
        </p:txBody>
      </p:sp>
      <p:pic>
        <p:nvPicPr>
          <p:cNvPr id="9" name="Picture 8">
            <a:extLst>
              <a:ext uri="{FF2B5EF4-FFF2-40B4-BE49-F238E27FC236}">
                <a16:creationId xmlns:a16="http://schemas.microsoft.com/office/drawing/2014/main" id="{8982249C-CB29-85BC-674C-BF666610D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0223" y="1259924"/>
            <a:ext cx="6310172" cy="4732628"/>
          </a:xfrm>
          <a:prstGeom prst="rect">
            <a:avLst/>
          </a:prstGeom>
        </p:spPr>
      </p:pic>
    </p:spTree>
    <p:extLst>
      <p:ext uri="{BB962C8B-B14F-4D97-AF65-F5344CB8AC3E}">
        <p14:creationId xmlns:p14="http://schemas.microsoft.com/office/powerpoint/2010/main" val="2814568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45CE42-4622-1850-A8AE-1E64C4225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965" y="0"/>
            <a:ext cx="13513579" cy="7595398"/>
          </a:xfrm>
          <a:prstGeom prst="rect">
            <a:avLst/>
          </a:prstGeom>
        </p:spPr>
      </p:pic>
      <p:sp>
        <p:nvSpPr>
          <p:cNvPr id="6" name="TextBox 5">
            <a:extLst>
              <a:ext uri="{FF2B5EF4-FFF2-40B4-BE49-F238E27FC236}">
                <a16:creationId xmlns:a16="http://schemas.microsoft.com/office/drawing/2014/main" id="{1394497D-34AB-21E9-B767-98FF90A2C817}"/>
              </a:ext>
            </a:extLst>
          </p:cNvPr>
          <p:cNvSpPr txBox="1"/>
          <p:nvPr/>
        </p:nvSpPr>
        <p:spPr>
          <a:xfrm>
            <a:off x="5551003" y="505009"/>
            <a:ext cx="307782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góc</a:t>
            </a:r>
            <a:endParaRPr lang="en-US" sz="3200" b="1" dirty="0">
              <a:latin typeface="Times New Roman" panose="02020603050405020304" pitchFamily="18" charset="0"/>
              <a:cs typeface="Times New Roman" panose="02020603050405020304" pitchFamily="18" charset="0"/>
            </a:endParaRPr>
          </a:p>
        </p:txBody>
      </p:sp>
      <p:sp>
        <p:nvSpPr>
          <p:cNvPr id="7" name="Wave 6">
            <a:extLst>
              <a:ext uri="{FF2B5EF4-FFF2-40B4-BE49-F238E27FC236}">
                <a16:creationId xmlns:a16="http://schemas.microsoft.com/office/drawing/2014/main" id="{C2352528-8D8B-EA6D-9725-A6047D9F8F08}"/>
              </a:ext>
            </a:extLst>
          </p:cNvPr>
          <p:cNvSpPr/>
          <p:nvPr/>
        </p:nvSpPr>
        <p:spPr>
          <a:xfrm>
            <a:off x="1608809" y="1259924"/>
            <a:ext cx="2305878" cy="914400"/>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Góc</a:t>
            </a:r>
            <a:r>
              <a:rPr lang="en-US" sz="2400" b="1" dirty="0">
                <a:solidFill>
                  <a:schemeClr val="tx1"/>
                </a:solidFill>
                <a:latin typeface="Times New Roman" panose="02020603050405020304" pitchFamily="18" charset="0"/>
                <a:cs typeface="Times New Roman" panose="02020603050405020304" pitchFamily="18" charset="0"/>
              </a:rPr>
              <a:t> TOÁN</a:t>
            </a:r>
          </a:p>
        </p:txBody>
      </p:sp>
      <p:pic>
        <p:nvPicPr>
          <p:cNvPr id="3" name="Picture 2">
            <a:extLst>
              <a:ext uri="{FF2B5EF4-FFF2-40B4-BE49-F238E27FC236}">
                <a16:creationId xmlns:a16="http://schemas.microsoft.com/office/drawing/2014/main" id="{CE60BB14-01BE-D7A1-9024-56C9A09E4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375" y="1089784"/>
            <a:ext cx="6662824" cy="4997118"/>
          </a:xfrm>
          <a:prstGeom prst="rect">
            <a:avLst/>
          </a:prstGeom>
        </p:spPr>
      </p:pic>
    </p:spTree>
    <p:extLst>
      <p:ext uri="{BB962C8B-B14F-4D97-AF65-F5344CB8AC3E}">
        <p14:creationId xmlns:p14="http://schemas.microsoft.com/office/powerpoint/2010/main" val="5944306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45CE42-4622-1850-A8AE-1E64C4225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965" y="0"/>
            <a:ext cx="13513579" cy="7595398"/>
          </a:xfrm>
          <a:prstGeom prst="rect">
            <a:avLst/>
          </a:prstGeom>
        </p:spPr>
      </p:pic>
      <p:sp>
        <p:nvSpPr>
          <p:cNvPr id="6" name="TextBox 5">
            <a:extLst>
              <a:ext uri="{FF2B5EF4-FFF2-40B4-BE49-F238E27FC236}">
                <a16:creationId xmlns:a16="http://schemas.microsoft.com/office/drawing/2014/main" id="{1394497D-34AB-21E9-B767-98FF90A2C817}"/>
              </a:ext>
            </a:extLst>
          </p:cNvPr>
          <p:cNvSpPr txBox="1"/>
          <p:nvPr/>
        </p:nvSpPr>
        <p:spPr>
          <a:xfrm>
            <a:off x="5551003" y="505009"/>
            <a:ext cx="307782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góc</a:t>
            </a:r>
            <a:endParaRPr lang="en-US" sz="3200" b="1" dirty="0">
              <a:latin typeface="Times New Roman" panose="02020603050405020304" pitchFamily="18" charset="0"/>
              <a:cs typeface="Times New Roman" panose="02020603050405020304" pitchFamily="18" charset="0"/>
            </a:endParaRPr>
          </a:p>
        </p:txBody>
      </p:sp>
      <p:sp>
        <p:nvSpPr>
          <p:cNvPr id="7" name="Wave 6">
            <a:extLst>
              <a:ext uri="{FF2B5EF4-FFF2-40B4-BE49-F238E27FC236}">
                <a16:creationId xmlns:a16="http://schemas.microsoft.com/office/drawing/2014/main" id="{C2352528-8D8B-EA6D-9725-A6047D9F8F08}"/>
              </a:ext>
            </a:extLst>
          </p:cNvPr>
          <p:cNvSpPr/>
          <p:nvPr/>
        </p:nvSpPr>
        <p:spPr>
          <a:xfrm>
            <a:off x="1608809" y="1259924"/>
            <a:ext cx="2305878" cy="914400"/>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Góc</a:t>
            </a:r>
            <a:r>
              <a:rPr lang="en-US" sz="2400" b="1" dirty="0">
                <a:solidFill>
                  <a:schemeClr val="tx1"/>
                </a:solidFill>
                <a:latin typeface="Times New Roman" panose="02020603050405020304" pitchFamily="18" charset="0"/>
                <a:cs typeface="Times New Roman" panose="02020603050405020304" pitchFamily="18" charset="0"/>
              </a:rPr>
              <a:t> VĂN HỌC </a:t>
            </a:r>
          </a:p>
        </p:txBody>
      </p:sp>
      <p:pic>
        <p:nvPicPr>
          <p:cNvPr id="3" name="Picture 2">
            <a:extLst>
              <a:ext uri="{FF2B5EF4-FFF2-40B4-BE49-F238E27FC236}">
                <a16:creationId xmlns:a16="http://schemas.microsoft.com/office/drawing/2014/main" id="{CCF01491-9676-CD5A-FA69-73A811657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4655" y="1089783"/>
            <a:ext cx="6836545" cy="4789951"/>
          </a:xfrm>
          <a:prstGeom prst="rect">
            <a:avLst/>
          </a:prstGeom>
        </p:spPr>
      </p:pic>
    </p:spTree>
    <p:extLst>
      <p:ext uri="{BB962C8B-B14F-4D97-AF65-F5344CB8AC3E}">
        <p14:creationId xmlns:p14="http://schemas.microsoft.com/office/powerpoint/2010/main" val="2806150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ABC3F-8AD9-6E11-E2B2-170567676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CB9A032-6288-73DF-6314-777214CFEA38}"/>
              </a:ext>
            </a:extLst>
          </p:cNvPr>
          <p:cNvSpPr txBox="1"/>
          <p:nvPr/>
        </p:nvSpPr>
        <p:spPr>
          <a:xfrm>
            <a:off x="3940430" y="633744"/>
            <a:ext cx="4311139"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endParaRPr lang="en-US" sz="32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3E067D6-AAD7-0B7D-5191-5C3905455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600" y="2017478"/>
            <a:ext cx="5186448" cy="4206778"/>
          </a:xfrm>
          <a:prstGeom prst="rect">
            <a:avLst/>
          </a:prstGeom>
        </p:spPr>
      </p:pic>
      <p:pic>
        <p:nvPicPr>
          <p:cNvPr id="10" name="Picture 9">
            <a:extLst>
              <a:ext uri="{FF2B5EF4-FFF2-40B4-BE49-F238E27FC236}">
                <a16:creationId xmlns:a16="http://schemas.microsoft.com/office/drawing/2014/main" id="{93712ACA-8F03-D9C1-2C49-23BAF1491E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2017478"/>
            <a:ext cx="5128401" cy="4206778"/>
          </a:xfrm>
          <a:prstGeom prst="rect">
            <a:avLst/>
          </a:prstGeom>
        </p:spPr>
      </p:pic>
    </p:spTree>
    <p:extLst>
      <p:ext uri="{BB962C8B-B14F-4D97-AF65-F5344CB8AC3E}">
        <p14:creationId xmlns:p14="http://schemas.microsoft.com/office/powerpoint/2010/main" val="207377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35626B-696F-C39E-7DC0-C2A9EF1A8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814865A4-B5B8-F7F8-1F20-9895CF612706}"/>
              </a:ext>
            </a:extLst>
          </p:cNvPr>
          <p:cNvSpPr txBox="1"/>
          <p:nvPr/>
        </p:nvSpPr>
        <p:spPr>
          <a:xfrm>
            <a:off x="4230716" y="778887"/>
            <a:ext cx="3418313"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chiều</a:t>
            </a:r>
            <a:endParaRPr lang="en-US" sz="3200" b="1" dirty="0">
              <a:latin typeface="Times New Roman" panose="02020603050405020304" pitchFamily="18" charset="0"/>
              <a:cs typeface="Times New Roman" panose="02020603050405020304" pitchFamily="18" charset="0"/>
            </a:endParaRPr>
          </a:p>
        </p:txBody>
      </p:sp>
      <p:sp>
        <p:nvSpPr>
          <p:cNvPr id="11" name="AutoShape 2" descr="Có thể là hình ảnh về 12 người, trẻ em, mọi người đang ngồi, mọi người đang đứng và trong nhà">
            <a:extLst>
              <a:ext uri="{FF2B5EF4-FFF2-40B4-BE49-F238E27FC236}">
                <a16:creationId xmlns:a16="http://schemas.microsoft.com/office/drawing/2014/main" id="{43DA6DC8-AB1E-1E55-FAD6-7087684BA4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ACC79748-1C94-5E01-C135-568481AE0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257" y="1810656"/>
            <a:ext cx="5520268" cy="4140201"/>
          </a:xfrm>
          <a:prstGeom prst="rect">
            <a:avLst/>
          </a:prstGeom>
        </p:spPr>
      </p:pic>
    </p:spTree>
    <p:extLst>
      <p:ext uri="{BB962C8B-B14F-4D97-AF65-F5344CB8AC3E}">
        <p14:creationId xmlns:p14="http://schemas.microsoft.com/office/powerpoint/2010/main" val="1718548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301173" y="740376"/>
            <a:ext cx="8854832" cy="369332"/>
          </a:xfrm>
          <a:prstGeom prst="rect">
            <a:avLst/>
          </a:prstGeom>
        </p:spPr>
        <p:txBody>
          <a:bodyPr wrap="square">
            <a:spAutoFit/>
          </a:bodyPr>
          <a:lstStyle/>
          <a:p>
            <a:pPr algn="just"/>
            <a:r>
              <a:rPr lang="en-US" dirty="0"/>
              <a:t> </a:t>
            </a:r>
            <a:endParaRPr lang="en-SG" dirty="0">
              <a:latin typeface="Times New Roman" panose="02020603050405020304" pitchFamily="18" charset="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3274748378"/>
              </p:ext>
            </p:extLst>
          </p:nvPr>
        </p:nvGraphicFramePr>
        <p:xfrm>
          <a:off x="617283" y="0"/>
          <a:ext cx="107474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Káº¿t quáº£ hÃ¬nh áº£nh cho má»¥c tiÃªu"/>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04602" y="898281"/>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Káº¿t quáº£ hÃ¬nh áº£nh cho má»¥c tiÃªu"/>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301173" y="2955921"/>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Káº¿t quáº£ hÃ¬nh áº£nh cho má»¥c tiÃªu"/>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04602" y="5021186"/>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9388395-9C03-51CA-2244-8021773075C9}"/>
              </a:ext>
            </a:extLst>
          </p:cNvPr>
          <p:cNvSpPr/>
          <p:nvPr/>
        </p:nvSpPr>
        <p:spPr>
          <a:xfrm>
            <a:off x="4051316" y="139356"/>
            <a:ext cx="5530006" cy="461665"/>
          </a:xfrm>
          <a:prstGeom prst="rect">
            <a:avLst/>
          </a:prstGeom>
        </p:spPr>
        <p:txBody>
          <a:bodyPr wrap="square">
            <a:spAutoFit/>
          </a:bodyPr>
          <a:lstStyle/>
          <a:p>
            <a:r>
              <a:rPr lang="vi-VN" sz="2400" b="1" dirty="0">
                <a:solidFill>
                  <a:srgbClr val="FF0000"/>
                </a:solidFill>
                <a:latin typeface="+mj-lt"/>
              </a:rPr>
              <a:t>Hiệu quả sáng kiến kinh nghiệm  </a:t>
            </a:r>
            <a:r>
              <a:rPr lang="vi-VN" b="1" dirty="0">
                <a:solidFill>
                  <a:srgbClr val="0070C0"/>
                </a:solidFill>
                <a:latin typeface="+mj-lt"/>
              </a:rPr>
              <a:t>:</a:t>
            </a:r>
          </a:p>
        </p:txBody>
      </p:sp>
    </p:spTree>
    <p:extLst>
      <p:ext uri="{BB962C8B-B14F-4D97-AF65-F5344CB8AC3E}">
        <p14:creationId xmlns:p14="http://schemas.microsoft.com/office/powerpoint/2010/main" val="1016983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11979" y="1332147"/>
            <a:ext cx="4139050" cy="400110"/>
          </a:xfrm>
          <a:prstGeom prst="rect">
            <a:avLst/>
          </a:prstGeom>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II</a:t>
            </a:r>
            <a:r>
              <a:rPr lang="vi-VN" sz="2000" b="1" dirty="0">
                <a:solidFill>
                  <a:srgbClr val="FF0000"/>
                </a:solidFill>
                <a:latin typeface="Times New Roman" panose="02020603050405020304" pitchFamily="18" charset="0"/>
                <a:cs typeface="Times New Roman" panose="02020603050405020304" pitchFamily="18" charset="0"/>
              </a:rPr>
              <a:t>I . KẾT LUẬN VÀ KIẾN NGHỊ </a:t>
            </a:r>
            <a:r>
              <a:rPr lang="en-US" sz="2000" b="1" dirty="0">
                <a:solidFill>
                  <a:srgbClr val="FF0000"/>
                </a:solidFill>
                <a:latin typeface="Times New Roman" panose="02020603050405020304" pitchFamily="18" charset="0"/>
                <a:cs typeface="Times New Roman" panose="02020603050405020304" pitchFamily="18" charset="0"/>
              </a:rPr>
              <a:t>:</a:t>
            </a:r>
            <a:endParaRPr lang="en-SG"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44952" y="2991046"/>
            <a:ext cx="8542097" cy="2031325"/>
          </a:xfrm>
          <a:prstGeom prst="rect">
            <a:avLst/>
          </a:prstGeom>
        </p:spPr>
        <p:txBody>
          <a:bodyPr wrap="square">
            <a:spAutoFit/>
          </a:bodyPr>
          <a:lstStyle/>
          <a:p>
            <a:pPr algn="just"/>
            <a:r>
              <a:rPr lang="en-US" dirty="0"/>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khả quan </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r>
              <a:rPr lang="en-US" b="1" dirty="0">
                <a:latin typeface="Times New Roman" panose="02020603050405020304" pitchFamily="18" charset="0"/>
                <a:cs typeface="Times New Roman" panose="02020603050405020304" pitchFamily="18" charset="0"/>
              </a:rPr>
              <a:t> m</a:t>
            </a:r>
            <a:r>
              <a:rPr lang="vi-VN" b="1" dirty="0">
                <a:latin typeface="Times New Roman" panose="02020603050405020304" pitchFamily="18" charset="0"/>
                <a:cs typeface="Times New Roman" panose="02020603050405020304" pitchFamily="18" charset="0"/>
              </a:rPr>
              <a:t>ầ</a:t>
            </a:r>
            <a:r>
              <a:rPr lang="en-US" b="1" dirty="0">
                <a:latin typeface="Times New Roman" panose="02020603050405020304" pitchFamily="18" charset="0"/>
                <a:cs typeface="Times New Roman" panose="02020603050405020304" pitchFamily="18" charset="0"/>
              </a:rPr>
              <a:t>m non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nay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tốt</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4-5 </a:t>
            </a:r>
            <a:r>
              <a:rPr lang="en-US" b="1" dirty="0" err="1">
                <a:latin typeface="Times New Roman" panose="02020603050405020304" pitchFamily="18" charset="0"/>
                <a:cs typeface="Times New Roman" panose="02020603050405020304" pitchFamily="18" charset="0"/>
              </a:rPr>
              <a:t>tuổi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còn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đựoc</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tất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mầm</a:t>
            </a:r>
            <a:r>
              <a:rPr lang="en-US" b="1" dirty="0">
                <a:latin typeface="Times New Roman" panose="02020603050405020304" pitchFamily="18" charset="0"/>
                <a:cs typeface="Times New Roman" panose="02020603050405020304" pitchFamily="18" charset="0"/>
              </a:rPr>
              <a:t> non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tôi</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rằng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nghiệp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ngừng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r>
              <a:rPr lang="en-US" b="1" dirty="0">
                <a:latin typeface="Times New Roman" panose="02020603050405020304" pitchFamily="18" charset="0"/>
                <a:cs typeface="Times New Roman" panose="02020603050405020304" pitchFamily="18" charset="0"/>
              </a:rPr>
              <a:t> STEAM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cs typeface="Times New Roman" panose="02020603050405020304" pitchFamily="18" charset="0"/>
              </a:rPr>
              <a:t>.</a:t>
            </a:r>
            <a:endParaRPr lang="en-SG"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4067818" y="2319485"/>
            <a:ext cx="3827373" cy="35362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70C0"/>
              </a:solidFill>
            </a:endParaRPr>
          </a:p>
          <a:p>
            <a:pPr algn="ctr"/>
            <a:r>
              <a:rPr lang="vi-VN" b="1" dirty="0">
                <a:solidFill>
                  <a:srgbClr val="0070C0"/>
                </a:solidFill>
                <a:latin typeface="+mj-lt"/>
              </a:rPr>
              <a:t>1 . Ý nghĩa của SKKN :</a:t>
            </a:r>
          </a:p>
          <a:p>
            <a:pPr algn="ctr"/>
            <a:endParaRPr lang="en-US" dirty="0"/>
          </a:p>
        </p:txBody>
      </p:sp>
    </p:spTree>
    <p:extLst>
      <p:ext uri="{BB962C8B-B14F-4D97-AF65-F5344CB8AC3E}">
        <p14:creationId xmlns:p14="http://schemas.microsoft.com/office/powerpoint/2010/main" val="3769537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aphicFrame>
        <p:nvGraphicFramePr>
          <p:cNvPr id="8" name="Diagram 7"/>
          <p:cNvGraphicFramePr/>
          <p:nvPr>
            <p:extLst>
              <p:ext uri="{D42A27DB-BD31-4B8C-83A1-F6EECF244321}">
                <p14:modId xmlns:p14="http://schemas.microsoft.com/office/powerpoint/2010/main" val="1976480306"/>
              </p:ext>
            </p:extLst>
          </p:nvPr>
        </p:nvGraphicFramePr>
        <p:xfrm>
          <a:off x="2647781" y="1427956"/>
          <a:ext cx="9125119" cy="4695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1612878" y="701987"/>
            <a:ext cx="3709481" cy="38910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0070C0"/>
                </a:solidFill>
                <a:latin typeface="+mj-lt"/>
              </a:rPr>
              <a:t>2. Bài học kinh nghiệm</a:t>
            </a:r>
            <a:endParaRPr lang="en-SG" dirty="0">
              <a:latin typeface="+mj-lt"/>
            </a:endParaRPr>
          </a:p>
        </p:txBody>
      </p:sp>
    </p:spTree>
    <p:extLst>
      <p:ext uri="{BB962C8B-B14F-4D97-AF65-F5344CB8AC3E}">
        <p14:creationId xmlns:p14="http://schemas.microsoft.com/office/powerpoint/2010/main" val="130316415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6493005" y="1186445"/>
            <a:ext cx="3629803" cy="3778897"/>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rgbClr val="002060"/>
              </a:solidFill>
              <a:latin typeface="Times New Roman" panose="02020603050405020304" pitchFamily="18" charset="0"/>
              <a:cs typeface="Times New Roman" panose="02020603050405020304" pitchFamily="18" charset="0"/>
            </a:endParaRPr>
          </a:p>
          <a:p>
            <a:pPr algn="ctr"/>
            <a:r>
              <a:rPr lang="en-US" sz="1600" b="1" dirty="0">
                <a:solidFill>
                  <a:srgbClr val="002060"/>
                </a:solidFill>
                <a:latin typeface="Times New Roman" panose="02020603050405020304" pitchFamily="18" charset="0"/>
                <a:cs typeface="Times New Roman" panose="02020603050405020304" pitchFamily="18" charset="0"/>
              </a:rPr>
              <a:t> </a:t>
            </a:r>
            <a:r>
              <a:rPr lang="vi-VN"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Giáo</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viên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đóng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vai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trò</a:t>
            </a:r>
            <a:r>
              <a:rPr lang="en-US" sz="1600" b="1" dirty="0">
                <a:solidFill>
                  <a:srgbClr val="002060"/>
                </a:solidFill>
                <a:latin typeface="Times New Roman" panose="02020603050405020304" pitchFamily="18" charset="0"/>
                <a:cs typeface="Times New Roman" panose="02020603050405020304" pitchFamily="18" charset="0"/>
              </a:rPr>
              <a:t> </a:t>
            </a:r>
            <a:endParaRPr lang="vi-VN" sz="1600" b="1" dirty="0">
              <a:solidFill>
                <a:srgbClr val="002060"/>
              </a:solidFill>
              <a:latin typeface="Times New Roman" panose="02020603050405020304" pitchFamily="18" charset="0"/>
              <a:cs typeface="Times New Roman" panose="02020603050405020304" pitchFamily="18" charset="0"/>
            </a:endParaRPr>
          </a:p>
          <a:p>
            <a:pPr algn="ctr"/>
            <a:r>
              <a:rPr lang="en-US" sz="1600" b="1" dirty="0" err="1">
                <a:solidFill>
                  <a:srgbClr val="002060"/>
                </a:solidFill>
                <a:latin typeface="Times New Roman" panose="02020603050405020304" pitchFamily="18" charset="0"/>
                <a:cs typeface="Times New Roman" panose="02020603050405020304" pitchFamily="18" charset="0"/>
              </a:rPr>
              <a:t>là</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người</a:t>
            </a:r>
            <a:r>
              <a:rPr lang="en-US" sz="1600" b="1" dirty="0">
                <a:solidFill>
                  <a:srgbClr val="002060"/>
                </a:solidFill>
                <a:latin typeface="Times New Roman" panose="02020603050405020304" pitchFamily="18" charset="0"/>
                <a:cs typeface="Times New Roman" panose="02020603050405020304" pitchFamily="18" charset="0"/>
              </a:rPr>
              <a:t> </a:t>
            </a:r>
            <a:r>
              <a:rPr lang="vi-VN" sz="1600" b="1" dirty="0">
                <a:solidFill>
                  <a:srgbClr val="002060"/>
                </a:solidFill>
                <a:latin typeface="Times New Roman" panose="02020603050405020304" pitchFamily="18" charset="0"/>
                <a:cs typeface="Times New Roman" panose="02020603050405020304" pitchFamily="18" charset="0"/>
              </a:rPr>
              <a:t>hướng dấn</a:t>
            </a:r>
            <a:r>
              <a:rPr lang="vi-VN" sz="1600" b="1" dirty="0">
                <a:solidFill>
                  <a:srgbClr val="002060"/>
                </a:solidFill>
                <a:latin typeface="+mj-lt"/>
              </a:rPr>
              <a:t>, giúp đỡ, tạo môi trường, tạo vai trò cho trẻ trong dự án.</a:t>
            </a:r>
          </a:p>
          <a:p>
            <a:pPr algn="ctr"/>
            <a:r>
              <a:rPr lang="vi-VN" sz="1600" b="1" dirty="0">
                <a:solidFill>
                  <a:srgbClr val="002060"/>
                </a:solidFill>
                <a:latin typeface="+mj-lt"/>
              </a:rPr>
              <a:t>*  Trẻ nâng cao tính tự lực,</a:t>
            </a:r>
          </a:p>
          <a:p>
            <a:pPr algn="ctr"/>
            <a:r>
              <a:rPr lang="vi-VN" sz="1600" b="1" dirty="0">
                <a:solidFill>
                  <a:srgbClr val="002060"/>
                </a:solidFill>
                <a:latin typeface="+mj-lt"/>
              </a:rPr>
              <a:t> tích cực tham gia vào các hoạt động; đòi hỏi, khuyến khích và phát triển sự sáng tạo, tính trách nhiệm, kĩ năng làm việc nhóm và đặc biệt phát triển ở trẻ kỹ năng tư duy.</a:t>
            </a:r>
            <a:endParaRPr lang="en-US" sz="1600" b="1" dirty="0">
              <a:solidFill>
                <a:srgbClr val="002060"/>
              </a:solidFill>
              <a:latin typeface="+mj-lt"/>
            </a:endParaRPr>
          </a:p>
          <a:p>
            <a:pPr algn="ctr"/>
            <a:endParaRPr lang="en-US" sz="1600" dirty="0"/>
          </a:p>
        </p:txBody>
      </p:sp>
      <p:sp>
        <p:nvSpPr>
          <p:cNvPr id="9" name="Oval 8"/>
          <p:cNvSpPr/>
          <p:nvPr/>
        </p:nvSpPr>
        <p:spPr>
          <a:xfrm>
            <a:off x="3392229" y="3590502"/>
            <a:ext cx="3488049" cy="2882034"/>
          </a:xfrm>
          <a:prstGeom prst="ellipse">
            <a:avLst/>
          </a:prstGeom>
          <a:solidFill>
            <a:schemeClr val="bg1"/>
          </a:solidFill>
          <a:ln w="76200">
            <a:solidFill>
              <a:srgbClr val="05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rgbClr val="002060"/>
              </a:solidFill>
              <a:latin typeface="Times New Roman" panose="02020603050405020304" pitchFamily="18" charset="0"/>
              <a:cs typeface="Times New Roman" panose="02020603050405020304" pitchFamily="18" charset="0"/>
            </a:endParaRPr>
          </a:p>
          <a:p>
            <a:pPr algn="ctr"/>
            <a:r>
              <a:rPr lang="en-US" sz="1600" b="1" dirty="0" err="1">
                <a:solidFill>
                  <a:srgbClr val="008000"/>
                </a:solidFill>
                <a:latin typeface="Times New Roman" panose="02020603050405020304" pitchFamily="18" charset="0"/>
                <a:cs typeface="Times New Roman" panose="02020603050405020304" pitchFamily="18" charset="0"/>
              </a:rPr>
              <a:t>Bản</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thân</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tôi</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trong</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các</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năm</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học</a:t>
            </a:r>
            <a:r>
              <a:rPr lang="en-US" sz="1600" b="1" dirty="0">
                <a:solidFill>
                  <a:srgbClr val="008000"/>
                </a:solidFill>
                <a:latin typeface="Times New Roman" panose="02020603050405020304" pitchFamily="18" charset="0"/>
                <a:cs typeface="Times New Roman" panose="02020603050405020304" pitchFamily="18" charset="0"/>
              </a:rPr>
              <a:t> 2016-2017, 2018- 2019 </a:t>
            </a:r>
            <a:r>
              <a:rPr lang="en-US" sz="1600" b="1" dirty="0" err="1">
                <a:solidFill>
                  <a:srgbClr val="008000"/>
                </a:solidFill>
                <a:latin typeface="Times New Roman" panose="02020603050405020304" pitchFamily="18" charset="0"/>
                <a:cs typeface="Times New Roman" panose="02020603050405020304" pitchFamily="18" charset="0"/>
              </a:rPr>
              <a:t>đã</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được</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tham</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gia</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tập</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huấn</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phương</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pháp</a:t>
            </a:r>
            <a:r>
              <a:rPr lang="en-US" sz="1600" b="1" dirty="0">
                <a:solidFill>
                  <a:srgbClr val="008000"/>
                </a:solidFill>
                <a:latin typeface="Times New Roman" panose="02020603050405020304" pitchFamily="18" charset="0"/>
                <a:cs typeface="Times New Roman" panose="02020603050405020304" pitchFamily="18" charset="0"/>
              </a:rPr>
              <a:t> Steam </a:t>
            </a:r>
            <a:r>
              <a:rPr lang="en-US" sz="1600" b="1" dirty="0" err="1">
                <a:solidFill>
                  <a:srgbClr val="008000"/>
                </a:solidFill>
                <a:latin typeface="Times New Roman" panose="02020603050405020304" pitchFamily="18" charset="0"/>
                <a:cs typeface="Times New Roman" panose="02020603050405020304" pitchFamily="18" charset="0"/>
              </a:rPr>
              <a:t>nên</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đã</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hiểu</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được</a:t>
            </a:r>
            <a:r>
              <a:rPr lang="en-US" sz="1600" b="1" dirty="0">
                <a:solidFill>
                  <a:srgbClr val="008000"/>
                </a:solidFill>
                <a:latin typeface="Times New Roman" panose="02020603050405020304" pitchFamily="18" charset="0"/>
                <a:cs typeface="Times New Roman" panose="02020603050405020304" pitchFamily="18" charset="0"/>
              </a:rPr>
              <a:t> ý </a:t>
            </a:r>
            <a:r>
              <a:rPr lang="en-US" sz="1600" b="1" dirty="0" err="1">
                <a:solidFill>
                  <a:srgbClr val="008000"/>
                </a:solidFill>
                <a:latin typeface="Times New Roman" panose="02020603050405020304" pitchFamily="18" charset="0"/>
                <a:cs typeface="Times New Roman" panose="02020603050405020304" pitchFamily="18" charset="0"/>
              </a:rPr>
              <a:t>nghĩa</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và</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tầm</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quan</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trọng</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của</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phương</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pháp</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hiện</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đại</a:t>
            </a:r>
            <a:r>
              <a:rPr lang="en-US" sz="1600" b="1" dirty="0">
                <a:solidFill>
                  <a:srgbClr val="008000"/>
                </a:solidFill>
                <a:latin typeface="Times New Roman" panose="02020603050405020304" pitchFamily="18" charset="0"/>
                <a:cs typeface="Times New Roman" panose="02020603050405020304" pitchFamily="18" charset="0"/>
              </a:rPr>
              <a:t> </a:t>
            </a:r>
            <a:r>
              <a:rPr lang="en-US" sz="1600" b="1" dirty="0" err="1">
                <a:solidFill>
                  <a:srgbClr val="008000"/>
                </a:solidFill>
                <a:latin typeface="Times New Roman" panose="02020603050405020304" pitchFamily="18" charset="0"/>
                <a:cs typeface="Times New Roman" panose="02020603050405020304" pitchFamily="18" charset="0"/>
              </a:rPr>
              <a:t>này</a:t>
            </a:r>
            <a:r>
              <a:rPr lang="en-US" sz="1600" b="1" dirty="0">
                <a:solidFill>
                  <a:srgbClr val="008000"/>
                </a:solidFill>
                <a:latin typeface="Times New Roman" panose="02020603050405020304" pitchFamily="18" charset="0"/>
                <a:cs typeface="Times New Roman" panose="02020603050405020304" pitchFamily="18" charset="0"/>
              </a:rPr>
              <a:t>.</a:t>
            </a:r>
            <a:endParaRPr lang="en-US" sz="1600" b="1" dirty="0">
              <a:solidFill>
                <a:srgbClr val="008000"/>
              </a:solidFill>
            </a:endParaRPr>
          </a:p>
          <a:p>
            <a:pPr algn="ctr"/>
            <a:endParaRPr lang="en-US" sz="1600" dirty="0"/>
          </a:p>
        </p:txBody>
      </p:sp>
      <p:sp>
        <p:nvSpPr>
          <p:cNvPr id="10" name="Oval 9"/>
          <p:cNvSpPr/>
          <p:nvPr/>
        </p:nvSpPr>
        <p:spPr>
          <a:xfrm>
            <a:off x="277288" y="2418414"/>
            <a:ext cx="2987352" cy="2833913"/>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b="1" dirty="0">
              <a:solidFill>
                <a:srgbClr val="002060"/>
              </a:solidFill>
              <a:latin typeface="Times New Roman" panose="02020603050405020304" pitchFamily="18" charset="0"/>
              <a:cs typeface="Times New Roman" panose="02020603050405020304" pitchFamily="18" charset="0"/>
            </a:endParaRPr>
          </a:p>
          <a:p>
            <a:pPr algn="ctr"/>
            <a:r>
              <a:rPr lang="en-US" sz="1600" b="1" dirty="0" err="1">
                <a:solidFill>
                  <a:srgbClr val="C00000"/>
                </a:solidFill>
                <a:latin typeface="Times New Roman" panose="02020603050405020304" pitchFamily="18" charset="0"/>
                <a:cs typeface="Times New Roman" panose="02020603050405020304" pitchFamily="18" charset="0"/>
              </a:rPr>
              <a:t>Tính</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đến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năm</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học</a:t>
            </a:r>
            <a:r>
              <a:rPr lang="en-US" sz="1600" b="1" dirty="0">
                <a:solidFill>
                  <a:srgbClr val="C00000"/>
                </a:solidFill>
                <a:latin typeface="Times New Roman" panose="02020603050405020304" pitchFamily="18" charset="0"/>
                <a:cs typeface="Times New Roman" panose="02020603050405020304" pitchFamily="18" charset="0"/>
              </a:rPr>
              <a:t> 2022- 2023 </a:t>
            </a:r>
            <a:r>
              <a:rPr lang="en-US" sz="1600" b="1" dirty="0" err="1">
                <a:solidFill>
                  <a:srgbClr val="C00000"/>
                </a:solidFill>
                <a:latin typeface="Times New Roman" panose="02020603050405020304" pitchFamily="18" charset="0"/>
                <a:cs typeface="Times New Roman" panose="02020603050405020304" pitchFamily="18" charset="0"/>
              </a:rPr>
              <a:t>được</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sự</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quan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tâm</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của</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Sở</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giáo</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dục</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giáo</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viên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mầm</a:t>
            </a:r>
            <a:r>
              <a:rPr lang="en-US" sz="1600" b="1" dirty="0">
                <a:solidFill>
                  <a:srgbClr val="C00000"/>
                </a:solidFill>
                <a:latin typeface="Times New Roman" panose="02020603050405020304" pitchFamily="18" charset="0"/>
                <a:cs typeface="Times New Roman" panose="02020603050405020304" pitchFamily="18" charset="0"/>
              </a:rPr>
              <a:t> non ở </a:t>
            </a:r>
            <a:r>
              <a:rPr lang="en-US" sz="1600" b="1" dirty="0" err="1">
                <a:solidFill>
                  <a:srgbClr val="C00000"/>
                </a:solidFill>
                <a:latin typeface="Times New Roman" panose="02020603050405020304" pitchFamily="18" charset="0"/>
                <a:cs typeface="Times New Roman" panose="02020603050405020304" pitchFamily="18" charset="0"/>
              </a:rPr>
              <a:t>các</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trường</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trong</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thành</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phố</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Hà</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Nội</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đã</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được</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tiếp</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cận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với</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phương</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pháp</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giáo</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dục</a:t>
            </a:r>
            <a:r>
              <a:rPr lang="en-US" sz="1600" b="1" dirty="0">
                <a:solidFill>
                  <a:srgbClr val="C00000"/>
                </a:solidFill>
                <a:latin typeface="Times New Roman" panose="02020603050405020304" pitchFamily="18" charset="0"/>
                <a:cs typeface="Times New Roman" panose="02020603050405020304" pitchFamily="18" charset="0"/>
              </a:rPr>
              <a:t> STEAM</a:t>
            </a:r>
            <a:endParaRPr lang="en-SG" sz="1600" b="1" dirty="0">
              <a:solidFill>
                <a:srgbClr val="C00000"/>
              </a:solidFill>
              <a:latin typeface="Times New Roman" panose="02020603050405020304" pitchFamily="18" charset="0"/>
              <a:cs typeface="Times New Roman" panose="02020603050405020304" pitchFamily="18" charset="0"/>
            </a:endParaRPr>
          </a:p>
          <a:p>
            <a:pPr algn="ctr"/>
            <a:endParaRPr lang="en-US" dirty="0"/>
          </a:p>
        </p:txBody>
      </p:sp>
      <p:sp>
        <p:nvSpPr>
          <p:cNvPr id="18" name="Oval 17"/>
          <p:cNvSpPr/>
          <p:nvPr/>
        </p:nvSpPr>
        <p:spPr>
          <a:xfrm>
            <a:off x="1538384" y="2388637"/>
            <a:ext cx="355341" cy="3219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58584" y="3635376"/>
            <a:ext cx="355341" cy="321907"/>
          </a:xfrm>
          <a:prstGeom prst="ellipse">
            <a:avLst/>
          </a:prstGeom>
          <a:solidFill>
            <a:srgbClr val="05AB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80484" y="1186445"/>
            <a:ext cx="355341" cy="3219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1" idx="0"/>
          </p:cNvCxnSpPr>
          <p:nvPr/>
        </p:nvCxnSpPr>
        <p:spPr>
          <a:xfrm>
            <a:off x="8358154" y="10788"/>
            <a:ext cx="1" cy="1175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24995" y="941903"/>
            <a:ext cx="52038" cy="144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36255" y="56716"/>
            <a:ext cx="1" cy="3645937"/>
          </a:xfrm>
          <a:prstGeom prst="line">
            <a:avLst/>
          </a:prstGeom>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806889" y="56716"/>
            <a:ext cx="5505061" cy="65241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mj-lt"/>
              </a:rPr>
              <a:t>I . ĐẶT VẤN ĐỀ</a:t>
            </a:r>
            <a:endParaRPr lang="en-US" sz="2000" b="1" dirty="0">
              <a:solidFill>
                <a:srgbClr val="FF0000"/>
              </a:solidFill>
              <a:latin typeface="+mj-lt"/>
            </a:endParaRPr>
          </a:p>
        </p:txBody>
      </p:sp>
    </p:spTree>
    <p:extLst>
      <p:ext uri="{BB962C8B-B14F-4D97-AF65-F5344CB8AC3E}">
        <p14:creationId xmlns:p14="http://schemas.microsoft.com/office/powerpoint/2010/main" val="709614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50" cy="6975566"/>
          </a:xfrm>
          <a:prstGeom prst="rect">
            <a:avLst/>
          </a:prstGeom>
        </p:spPr>
      </p:pic>
      <p:sp>
        <p:nvSpPr>
          <p:cNvPr id="2" name="Cloud 1"/>
          <p:cNvSpPr/>
          <p:nvPr/>
        </p:nvSpPr>
        <p:spPr>
          <a:xfrm>
            <a:off x="3209692" y="2236636"/>
            <a:ext cx="5872766" cy="2502293"/>
          </a:xfrm>
          <a:prstGeom prst="cloud">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40C6F0"/>
              </a:solidFill>
            </a:endParaRPr>
          </a:p>
        </p:txBody>
      </p:sp>
      <p:sp>
        <p:nvSpPr>
          <p:cNvPr id="5" name="Rectangle 4"/>
          <p:cNvSpPr/>
          <p:nvPr/>
        </p:nvSpPr>
        <p:spPr>
          <a:xfrm>
            <a:off x="3661505" y="2700771"/>
            <a:ext cx="5324043" cy="1754326"/>
          </a:xfrm>
          <a:prstGeom prst="rect">
            <a:avLst/>
          </a:prstGeom>
          <a:noFill/>
        </p:spPr>
        <p:txBody>
          <a:bodyPr wrap="square" lIns="91440" tIns="45720" rIns="91440" bIns="45720">
            <a:spAutoFit/>
          </a:bodyPr>
          <a:lstStyle/>
          <a:p>
            <a:pPr algn="ctr"/>
            <a:r>
              <a:rPr lang="en-US" sz="5400" b="1" cap="none" spc="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Xin chân thành </a:t>
            </a:r>
          </a:p>
          <a:p>
            <a:pPr algn="ctr"/>
            <a:r>
              <a:rPr lang="en-US" sz="5400" b="1" cap="none" spc="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cảm ơn</a:t>
            </a:r>
          </a:p>
        </p:txBody>
      </p:sp>
    </p:spTree>
    <p:extLst>
      <p:ext uri="{BB962C8B-B14F-4D97-AF65-F5344CB8AC3E}">
        <p14:creationId xmlns:p14="http://schemas.microsoft.com/office/powerpoint/2010/main" val="40523249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150" cy="6975566"/>
          </a:xfrm>
          <a:prstGeom prst="rect">
            <a:avLst/>
          </a:prstGeom>
        </p:spPr>
      </p:pic>
      <p:sp>
        <p:nvSpPr>
          <p:cNvPr id="4" name="Rectangle 3"/>
          <p:cNvSpPr/>
          <p:nvPr/>
        </p:nvSpPr>
        <p:spPr>
          <a:xfrm>
            <a:off x="2701834" y="2381573"/>
            <a:ext cx="7134497" cy="1815882"/>
          </a:xfrm>
          <a:prstGeom prst="rect">
            <a:avLst/>
          </a:prstGeom>
        </p:spPr>
        <p:txBody>
          <a:bodyPr wrap="square">
            <a:spAutoFit/>
          </a:bodyPr>
          <a:lstStyle/>
          <a:p>
            <a:pPr lvl="0" algn="just">
              <a:defRPr/>
            </a:pP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ưu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Steam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Steam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7702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0"/>
            <a:ext cx="12283440" cy="6819658"/>
          </a:xfrm>
          <a:prstGeom prst="rect">
            <a:avLst/>
          </a:prstGeom>
        </p:spPr>
      </p:pic>
      <p:sp>
        <p:nvSpPr>
          <p:cNvPr id="5" name="Rectangle 4"/>
          <p:cNvSpPr/>
          <p:nvPr/>
        </p:nvSpPr>
        <p:spPr>
          <a:xfrm>
            <a:off x="3543091" y="322462"/>
            <a:ext cx="5287009" cy="689909"/>
          </a:xfrm>
          <a:prstGeom prst="rect">
            <a:avLst/>
          </a:prstGeom>
          <a:solidFill>
            <a:schemeClr val="accent4">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srgbClr val="000099"/>
                  </a:solidFill>
                </a:ln>
                <a:solidFill>
                  <a:srgbClr val="006600"/>
                </a:solidFill>
                <a:effectLst/>
                <a:uLnTx/>
                <a:uFillTx/>
                <a:latin typeface="Calibri" panose="020F0502020204030204"/>
                <a:ea typeface="+mn-ea"/>
                <a:cs typeface="+mn-cs"/>
              </a:rPr>
              <a:t> </a:t>
            </a:r>
            <a:r>
              <a:rPr kumimoji="0" lang="en-US" sz="2800" b="1" i="0" u="none" strike="noStrike" kern="1200" cap="none" spc="0" normalizeH="0" baseline="0" noProof="0" dirty="0">
                <a:ln>
                  <a:solidFill>
                    <a:srgbClr val="000099"/>
                  </a:solidFill>
                </a:ln>
                <a:solidFill>
                  <a:srgbClr val="006600"/>
                </a:solidFill>
                <a:effectLst/>
                <a:uLnTx/>
                <a:uFillTx/>
                <a:latin typeface="Times New Roman" panose="02020603050405020304" pitchFamily="18" charset="0"/>
                <a:cs typeface="Times New Roman" panose="02020603050405020304" pitchFamily="18" charset="0"/>
              </a:rPr>
              <a:t>THỰC</a:t>
            </a:r>
            <a:r>
              <a:rPr kumimoji="0" lang="en-US" sz="2800" b="1" i="0" u="none" strike="noStrike" kern="1200" cap="none" spc="0" normalizeH="0" noProof="0" dirty="0">
                <a:ln>
                  <a:solidFill>
                    <a:srgbClr val="000099"/>
                  </a:solidFill>
                </a:ln>
                <a:solidFill>
                  <a:srgbClr val="006600"/>
                </a:solidFill>
                <a:effectLst/>
                <a:uLnTx/>
                <a:uFillTx/>
                <a:latin typeface="Times New Roman" panose="02020603050405020304" pitchFamily="18" charset="0"/>
                <a:cs typeface="Times New Roman" panose="02020603050405020304" pitchFamily="18" charset="0"/>
              </a:rPr>
              <a:t> TRẠNG VẤN ĐỀ</a:t>
            </a:r>
            <a:endParaRPr kumimoji="0" lang="en-US" sz="4400" b="1" i="0" u="none" strike="noStrike" kern="1200" cap="none" spc="0" normalizeH="0" baseline="0" noProof="0" dirty="0">
              <a:ln>
                <a:solidFill>
                  <a:srgbClr val="000099"/>
                </a:solidFill>
              </a:ln>
              <a:solidFill>
                <a:srgbClr val="006600"/>
              </a:solidFill>
              <a:effectLst/>
              <a:uLnTx/>
              <a:uFillTx/>
              <a:latin typeface="Times New Roman" panose="02020603050405020304" pitchFamily="18" charset="0"/>
              <a:cs typeface="Times New Roman" panose="02020603050405020304" pitchFamily="18" charset="0"/>
            </a:endParaRPr>
          </a:p>
        </p:txBody>
      </p:sp>
      <p:sp>
        <p:nvSpPr>
          <p:cNvPr id="9" name="Rounded Rectangle 8"/>
          <p:cNvSpPr/>
          <p:nvPr/>
        </p:nvSpPr>
        <p:spPr>
          <a:xfrm>
            <a:off x="414580" y="2017486"/>
            <a:ext cx="5254178" cy="39803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99"/>
                </a:solidFill>
                <a:latin typeface="Times New Roman" panose="02020603050405020304" pitchFamily="18" charset="0"/>
                <a:cs typeface="Times New Roman" panose="02020603050405020304" pitchFamily="18" charset="0"/>
              </a:rPr>
              <a:t>THUẬN LỢI</a:t>
            </a:r>
            <a:endParaRPr lang="vi-VN" b="1" dirty="0">
              <a:solidFill>
                <a:srgbClr val="000099"/>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dirty="0">
              <a:ln>
                <a:noFill/>
              </a:ln>
              <a:solidFill>
                <a:srgbClr val="000099"/>
              </a:solidFill>
              <a:effectLst/>
              <a:uLnTx/>
              <a:uFillTx/>
              <a:latin typeface="Times New Roman" panose="02020603050405020304" pitchFamily="18" charset="0"/>
              <a:cs typeface="Times New Roman" panose="02020603050405020304" pitchFamily="18" charset="0"/>
            </a:endParaRPr>
          </a:p>
          <a:p>
            <a:pPr marL="285750" indent="-285750" algn="ctr">
              <a:buFontTx/>
              <a:buChar char="-"/>
              <a:defRPr/>
            </a:pPr>
            <a:r>
              <a:rPr lang="en-US" b="1" dirty="0" err="1">
                <a:solidFill>
                  <a:schemeClr val="tx1"/>
                </a:solidFill>
                <a:latin typeface="Times New Roman" panose="02020603050405020304" pitchFamily="18" charset="0"/>
                <a:cs typeface="Times New Roman" panose="02020603050405020304" pitchFamily="18" charset="0"/>
              </a:rPr>
              <a:t>Nhà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trường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được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đầu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tư</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về</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cơ</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sở</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vật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chất</a:t>
            </a:r>
            <a:r>
              <a:rPr lang="en-US" b="1" dirty="0">
                <a:solidFill>
                  <a:schemeClr val="tx1"/>
                </a:solidFill>
                <a:latin typeface="Times New Roman" panose="02020603050405020304" pitchFamily="18" charset="0"/>
                <a:cs typeface="Times New Roman" panose="02020603050405020304" pitchFamily="18" charset="0"/>
              </a:rPr>
              <a:t>, </a:t>
            </a:r>
          </a:p>
          <a:p>
            <a:pPr>
              <a:defRPr/>
            </a:pP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kỹ</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thuật</a:t>
            </a:r>
            <a:r>
              <a:rPr lang="en-US" b="1" dirty="0">
                <a:solidFill>
                  <a:schemeClr val="tx1"/>
                </a:solidFill>
                <a:latin typeface="Times New Roman" panose="02020603050405020304" pitchFamily="18" charset="0"/>
                <a:cs typeface="Times New Roman" panose="02020603050405020304" pitchFamily="18" charset="0"/>
              </a:rPr>
              <a:t>.</a:t>
            </a:r>
          </a:p>
          <a:p>
            <a:pPr marL="285750" lvl="0" indent="-285750" algn="just">
              <a:buFontTx/>
              <a:buChar char="-"/>
              <a:defRPr/>
            </a:pPr>
            <a:r>
              <a:rPr lang="en-US" b="1" dirty="0" err="1">
                <a:solidFill>
                  <a:schemeClr val="tx1"/>
                </a:solidFill>
                <a:latin typeface="Times New Roman" panose="02020603050405020304" pitchFamily="18" charset="0"/>
                <a:cs typeface="Times New Roman" panose="02020603050405020304" pitchFamily="18" charset="0"/>
              </a:rPr>
              <a:t>Bản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có</a:t>
            </a:r>
            <a:r>
              <a:rPr lang="en-US" b="1" dirty="0">
                <a:solidFill>
                  <a:schemeClr val="tx1"/>
                </a:solidFill>
                <a:latin typeface="Times New Roman" panose="02020603050405020304" pitchFamily="18" charset="0"/>
                <a:cs typeface="Times New Roman" panose="02020603050405020304" pitchFamily="18" charset="0"/>
              </a:rPr>
              <a:t> 9 </a:t>
            </a:r>
            <a:r>
              <a:rPr lang="en-US" b="1" dirty="0" err="1">
                <a:solidFill>
                  <a:schemeClr val="tx1"/>
                </a:solidFill>
                <a:latin typeface="Times New Roman" panose="02020603050405020304" pitchFamily="18" charset="0"/>
                <a:cs typeface="Times New Roman" panose="02020603050405020304" pitchFamily="18" charset="0"/>
              </a:rPr>
              <a:t>năm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nghiệm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dạy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yêu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nghề</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mến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tích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cực</a:t>
            </a:r>
            <a:r>
              <a:rPr lang="en-US" b="1" dirty="0">
                <a:solidFill>
                  <a:schemeClr val="tx1"/>
                </a:solidFill>
                <a:latin typeface="Times New Roman" panose="02020603050405020304" pitchFamily="18" charset="0"/>
                <a:cs typeface="Times New Roman" panose="02020603050405020304" pitchFamily="18" charset="0"/>
              </a:rPr>
              <a:t> sang </a:t>
            </a:r>
            <a:r>
              <a:rPr lang="en-US" b="1" dirty="0" err="1">
                <a:solidFill>
                  <a:schemeClr val="tx1"/>
                </a:solidFill>
                <a:latin typeface="Times New Roman" panose="02020603050405020304" pitchFamily="18" charset="0"/>
                <a:cs typeface="Times New Roman" panose="02020603050405020304" pitchFamily="18" charset="0"/>
              </a:rPr>
              <a:t>tạo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được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tham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lớp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tập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huấn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tham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quan</a:t>
            </a:r>
            <a:r>
              <a:rPr lang="en-US" b="1" dirty="0">
                <a:solidFill>
                  <a:schemeClr val="tx1"/>
                </a:solidFill>
                <a:latin typeface="Times New Roman" panose="02020603050405020304" pitchFamily="18" charset="0"/>
                <a:cs typeface="Times New Roman" panose="02020603050405020304" pitchFamily="18" charset="0"/>
              </a:rPr>
              <a:t> do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cấp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tổ</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chức</a:t>
            </a:r>
            <a:r>
              <a:rPr lang="en-US" b="1" dirty="0">
                <a:solidFill>
                  <a:schemeClr val="tx1"/>
                </a:solidFill>
                <a:latin typeface="Times New Roman" panose="02020603050405020304" pitchFamily="18" charset="0"/>
                <a:cs typeface="Times New Roman" panose="02020603050405020304" pitchFamily="18" charset="0"/>
              </a:rPr>
              <a:t>.</a:t>
            </a:r>
          </a:p>
          <a:p>
            <a:pPr marL="285750" lvl="0" indent="-285750" algn="just">
              <a:buFontTx/>
              <a:buChar char="-"/>
              <a:defRPr/>
            </a:pPr>
            <a:r>
              <a:rPr lang="en-US" b="1" dirty="0" err="1">
                <a:solidFill>
                  <a:schemeClr val="tx1"/>
                </a:solidFill>
                <a:latin typeface="Times New Roman" panose="02020603050405020304" pitchFamily="18" charset="0"/>
                <a:cs typeface="Times New Roman" panose="02020603050405020304" pitchFamily="18" charset="0"/>
              </a:rPr>
              <a:t>Giáo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viên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cùng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lớp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trình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độ</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chuẩn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cùng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tư</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tưởng</a:t>
            </a:r>
            <a:r>
              <a:rPr lang="en-US" b="1" dirty="0">
                <a:solidFill>
                  <a:schemeClr val="tx1"/>
                </a:solidFill>
                <a:latin typeface="Times New Roman" panose="02020603050405020304" pitchFamily="18" charset="0"/>
                <a:cs typeface="Times New Roman" panose="02020603050405020304" pitchFamily="18" charset="0"/>
              </a:rPr>
              <a:t>.</a:t>
            </a:r>
          </a:p>
          <a:p>
            <a:pPr marL="285750" lvl="0" indent="-285750" algn="just">
              <a:buFontTx/>
              <a:buChar char="-"/>
              <a:defRPr/>
            </a:pPr>
            <a:r>
              <a:rPr lang="en-US" b="1" dirty="0" err="1">
                <a:solidFill>
                  <a:schemeClr val="tx1"/>
                </a:solidFill>
                <a:latin typeface="Times New Roman" panose="02020603050405020304" pitchFamily="18" charset="0"/>
                <a:cs typeface="Times New Roman" panose="02020603050405020304" pitchFamily="18" charset="0"/>
              </a:rPr>
              <a:t>Phụ</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huynh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nhiệt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tình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ủng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hộ</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việc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hiện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phương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pháp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giáo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dục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tiên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tiến</a:t>
            </a:r>
            <a:endParaRPr lang="en-US" b="1" dirty="0">
              <a:solidFill>
                <a:schemeClr val="tx1"/>
              </a:solidFill>
              <a:latin typeface="Times New Roman" panose="02020603050405020304" pitchFamily="18" charset="0"/>
              <a:cs typeface="Times New Roman" panose="02020603050405020304" pitchFamily="18" charset="0"/>
            </a:endParaRPr>
          </a:p>
          <a:p>
            <a:pPr marL="285750" lvl="0" indent="-285750" algn="just">
              <a:buFontTx/>
              <a:buChar char="-"/>
              <a:defRPr/>
            </a:pP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đúng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độ</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tuổi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nề</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nếp</a:t>
            </a:r>
            <a:r>
              <a:rPr lang="en-US" b="1" dirty="0">
                <a:solidFill>
                  <a:schemeClr val="tx1"/>
                </a:solidFill>
                <a:latin typeface="Times New Roman" panose="02020603050405020304" pitchFamily="18" charset="0"/>
                <a:cs typeface="Times New Roman" panose="02020603050405020304" pitchFamily="18" charset="0"/>
              </a:rPr>
              <a:t>. </a:t>
            </a:r>
          </a:p>
        </p:txBody>
      </p:sp>
      <p:sp>
        <p:nvSpPr>
          <p:cNvPr id="10" name="Rounded Rectangle 9"/>
          <p:cNvSpPr/>
          <p:nvPr/>
        </p:nvSpPr>
        <p:spPr>
          <a:xfrm>
            <a:off x="6299201" y="2024743"/>
            <a:ext cx="5262356" cy="39803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KHÓ</a:t>
            </a:r>
            <a:r>
              <a:rPr kumimoji="0" lang="en-US" sz="1800" b="1" i="0"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KHĂN</a:t>
            </a:r>
          </a:p>
          <a:p>
            <a:pPr lvl="0" algn="just">
              <a:defRPr/>
            </a:pP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Về</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phía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giáo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viên</a:t>
            </a:r>
            <a:r>
              <a:rPr lang="en-US" b="1" dirty="0">
                <a:solidFill>
                  <a:schemeClr val="tx1"/>
                </a:solidFill>
                <a:latin typeface="Times New Roman" panose="02020603050405020304" pitchFamily="18" charset="0"/>
                <a:cs typeface="Times New Roman" panose="02020603050405020304" pitchFamily="18" charset="0"/>
              </a:rPr>
              <a:t>:</a:t>
            </a:r>
          </a:p>
          <a:p>
            <a:pPr marL="285750" lvl="0" indent="-285750" algn="just">
              <a:buFontTx/>
              <a:buChar char="-"/>
              <a:defRPr/>
            </a:pPr>
            <a:r>
              <a:rPr lang="en-US" b="1" dirty="0" err="1">
                <a:solidFill>
                  <a:schemeClr val="tx1"/>
                </a:solidFill>
                <a:latin typeface="Times New Roman" panose="02020603050405020304" pitchFamily="18" charset="0"/>
                <a:cs typeface="Times New Roman" panose="02020603050405020304" pitchFamily="18" charset="0"/>
              </a:rPr>
              <a:t>Kinh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phí</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chuẩn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bị</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dự</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án</a:t>
            </a:r>
            <a:r>
              <a:rPr lang="en-US" b="1" dirty="0">
                <a:solidFill>
                  <a:schemeClr val="tx1"/>
                </a:solidFill>
                <a:latin typeface="Times New Roman" panose="02020603050405020304" pitchFamily="18" charset="0"/>
                <a:cs typeface="Times New Roman" panose="02020603050405020304" pitchFamily="18" charset="0"/>
              </a:rPr>
              <a:t> Steam </a:t>
            </a:r>
            <a:r>
              <a:rPr lang="en-US" b="1" dirty="0" err="1">
                <a:solidFill>
                  <a:schemeClr val="tx1"/>
                </a:solidFill>
                <a:latin typeface="Times New Roman" panose="02020603050405020304" pitchFamily="18" charset="0"/>
                <a:cs typeface="Times New Roman" panose="02020603050405020304" pitchFamily="18" charset="0"/>
              </a:rPr>
              <a:t>còn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hạn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chế</a:t>
            </a:r>
            <a:r>
              <a:rPr lang="en-US" b="1" dirty="0">
                <a:solidFill>
                  <a:schemeClr val="tx1"/>
                </a:solidFill>
                <a:latin typeface="Times New Roman" panose="02020603050405020304" pitchFamily="18" charset="0"/>
                <a:cs typeface="Times New Roman" panose="02020603050405020304" pitchFamily="18" charset="0"/>
              </a:rPr>
              <a:t>.</a:t>
            </a:r>
          </a:p>
          <a:p>
            <a:pPr lvl="0" algn="just">
              <a:defRPr/>
            </a:pP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Về</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phía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a:t>
            </a:r>
          </a:p>
          <a:p>
            <a:pPr marL="285750" lvl="0" indent="-285750" algn="just">
              <a:buFontTx/>
              <a:buChar char="-"/>
              <a:defRPr/>
            </a:pP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đang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quen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với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phương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pháp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giáo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dục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truyền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thống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thời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gian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đầu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chưa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chủ</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động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tham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hoạt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động</a:t>
            </a:r>
            <a:r>
              <a:rPr lang="en-US" b="1" dirty="0">
                <a:solidFill>
                  <a:schemeClr val="tx1"/>
                </a:solidFill>
                <a:latin typeface="Times New Roman" panose="02020603050405020304" pitchFamily="18" charset="0"/>
                <a:cs typeface="Times New Roman" panose="02020603050405020304" pitchFamily="18" charset="0"/>
              </a:rPr>
              <a:t>.</a:t>
            </a:r>
          </a:p>
          <a:p>
            <a:pPr marL="285750" lvl="0" indent="-285750" algn="just">
              <a:buFont typeface="Arial" panose="020B0604020202020204" pitchFamily="34" charset="0"/>
              <a:buChar char="•"/>
              <a:defRPr/>
            </a:pPr>
            <a:r>
              <a:rPr lang="en-US" b="1" dirty="0" err="1">
                <a:solidFill>
                  <a:schemeClr val="tx1"/>
                </a:solidFill>
                <a:latin typeface="Times New Roman" panose="02020603050405020304" pitchFamily="18" charset="0"/>
                <a:cs typeface="Times New Roman" panose="02020603050405020304" pitchFamily="18" charset="0"/>
              </a:rPr>
              <a:t>Về</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phía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phụ</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huynh</a:t>
            </a:r>
            <a:r>
              <a:rPr lang="en-US" b="1" dirty="0">
                <a:solidFill>
                  <a:schemeClr val="tx1"/>
                </a:solidFill>
                <a:latin typeface="Times New Roman" panose="02020603050405020304" pitchFamily="18" charset="0"/>
                <a:cs typeface="Times New Roman" panose="02020603050405020304" pitchFamily="18" charset="0"/>
              </a:rPr>
              <a:t>:</a:t>
            </a:r>
          </a:p>
          <a:p>
            <a:pPr lvl="0" algn="just">
              <a:defRPr/>
            </a:pP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Phụ</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huynh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sự</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hiểu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rõ</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về</a:t>
            </a:r>
            <a:r>
              <a:rPr lang="en-US" b="1" dirty="0">
                <a:solidFill>
                  <a:schemeClr val="tx1"/>
                </a:solidFill>
                <a:latin typeface="Times New Roman" panose="02020603050405020304" pitchFamily="18" charset="0"/>
                <a:cs typeface="Times New Roman" panose="02020603050405020304" pitchFamily="18" charset="0"/>
              </a:rPr>
              <a:t> Steam </a:t>
            </a:r>
            <a:r>
              <a:rPr lang="en-US" b="1" dirty="0" err="1">
                <a:solidFill>
                  <a:schemeClr val="tx1"/>
                </a:solidFill>
                <a:latin typeface="Times New Roman" panose="02020603050405020304" pitchFamily="18" charset="0"/>
                <a:cs typeface="Times New Roman" panose="02020603050405020304" pitchFamily="18" charset="0"/>
              </a:rPr>
              <a:t>và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học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của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trẻ</a:t>
            </a:r>
            <a:r>
              <a:rPr lang="en-US" b="1" dirty="0">
                <a:solidFill>
                  <a:schemeClr val="tx1"/>
                </a:solidFill>
                <a:latin typeface="Times New Roman" panose="02020603050405020304" pitchFamily="18" charset="0"/>
                <a:cs typeface="Times New Roman" panose="02020603050405020304" pitchFamily="18" charset="0"/>
              </a:rPr>
              <a:t> ở </a:t>
            </a:r>
            <a:r>
              <a:rPr lang="en-US" b="1" dirty="0" err="1">
                <a:solidFill>
                  <a:schemeClr val="tx1"/>
                </a:solidFill>
                <a:latin typeface="Times New Roman" panose="02020603050405020304" pitchFamily="18" charset="0"/>
                <a:cs typeface="Times New Roman" panose="02020603050405020304" pitchFamily="18" charset="0"/>
              </a:rPr>
              <a:t>độ</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tuổi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mầm</a:t>
            </a:r>
            <a:r>
              <a:rPr lang="en-US" b="1" dirty="0">
                <a:solidFill>
                  <a:schemeClr val="tx1"/>
                </a:solidFill>
                <a:latin typeface="Times New Roman" panose="02020603050405020304" pitchFamily="18" charset="0"/>
                <a:cs typeface="Times New Roman" panose="02020603050405020304" pitchFamily="18" charset="0"/>
              </a:rPr>
              <a:t> non </a:t>
            </a:r>
            <a:r>
              <a:rPr lang="en-US" b="1" dirty="0" err="1">
                <a:solidFill>
                  <a:schemeClr val="tx1"/>
                </a:solidFill>
                <a:latin typeface="Times New Roman" panose="02020603050405020304" pitchFamily="18" charset="0"/>
                <a:cs typeface="Times New Roman" panose="02020603050405020304" pitchFamily="18" charset="0"/>
              </a:rPr>
              <a:t>để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hỗ</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trợ</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tốt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nhất</a:t>
            </a:r>
            <a:r>
              <a:rPr lang="en-US"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01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5A2719-0990-0631-44EC-E16BD9683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01615" cy="6858000"/>
          </a:xfrm>
          <a:prstGeom prst="rect">
            <a:avLst/>
          </a:prstGeom>
        </p:spPr>
      </p:pic>
      <p:pic>
        <p:nvPicPr>
          <p:cNvPr id="4" name="Picture 3">
            <a:extLst>
              <a:ext uri="{FF2B5EF4-FFF2-40B4-BE49-F238E27FC236}">
                <a16:creationId xmlns:a16="http://schemas.microsoft.com/office/drawing/2014/main" id="{715A1264-0CA8-0649-8C4A-0BE60D90F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761" y="482123"/>
            <a:ext cx="8991753" cy="5017529"/>
          </a:xfrm>
          <a:prstGeom prst="rect">
            <a:avLst/>
          </a:prstGeom>
        </p:spPr>
      </p:pic>
    </p:spTree>
    <p:extLst>
      <p:ext uri="{BB962C8B-B14F-4D97-AF65-F5344CB8AC3E}">
        <p14:creationId xmlns:p14="http://schemas.microsoft.com/office/powerpoint/2010/main" val="2703562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sp>
        <p:nvSpPr>
          <p:cNvPr id="3" name="Right Arrow 2"/>
          <p:cNvSpPr/>
          <p:nvPr/>
        </p:nvSpPr>
        <p:spPr>
          <a:xfrm>
            <a:off x="0" y="2479299"/>
            <a:ext cx="2633618" cy="16485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BIỆN</a:t>
            </a:r>
            <a:r>
              <a:rPr kumimoji="0" lang="nl-NL" sz="2000" b="1" i="0"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PHÁP THỰC HIỆN</a:t>
            </a:r>
            <a:endParaRPr kumimoji="0" lang="nl-NL" sz="2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4818903" y="97258"/>
            <a:ext cx="6905810" cy="11467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E80C8A"/>
                </a:solidFill>
                <a:effectLst/>
                <a:uLnTx/>
                <a:uFillTx/>
                <a:latin typeface="Times New Roman" panose="02020603050405020304" pitchFamily="18" charset="0"/>
                <a:cs typeface="Times New Roman" panose="02020603050405020304" pitchFamily="18" charset="0"/>
              </a:rPr>
              <a:t>1</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Nâng</a:t>
            </a:r>
            <a:r>
              <a:rPr lang="en-US" sz="2400" b="1" i="1" noProof="0" dirty="0">
                <a:solidFill>
                  <a:srgbClr val="C00000"/>
                </a:solidFill>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cao</a:t>
            </a:r>
            <a:r>
              <a:rPr lang="en-US" sz="2400" b="1" i="1" noProof="0" dirty="0">
                <a:solidFill>
                  <a:srgbClr val="C00000"/>
                </a:solidFill>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kiến</a:t>
            </a:r>
            <a:r>
              <a:rPr lang="en-US" sz="2400" b="1" i="1" noProof="0" dirty="0">
                <a:solidFill>
                  <a:srgbClr val="C00000"/>
                </a:solidFill>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thức</a:t>
            </a:r>
            <a:r>
              <a:rPr lang="en-US" sz="2400" b="1" i="1" noProof="0" dirty="0">
                <a:solidFill>
                  <a:srgbClr val="C00000"/>
                </a:solidFill>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hiểu</a:t>
            </a:r>
            <a:r>
              <a:rPr lang="en-US" sz="2400" b="1" i="1" noProof="0" dirty="0">
                <a:solidFill>
                  <a:srgbClr val="C00000"/>
                </a:solidFill>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biết</a:t>
            </a:r>
            <a:r>
              <a:rPr lang="en-US" sz="2400" b="1" i="1" noProof="0" dirty="0">
                <a:solidFill>
                  <a:srgbClr val="C00000"/>
                </a:solidFill>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của</a:t>
            </a:r>
            <a:r>
              <a:rPr lang="en-US" sz="2400" b="1" i="1" noProof="0" dirty="0">
                <a:solidFill>
                  <a:srgbClr val="C00000"/>
                </a:solidFill>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bản</a:t>
            </a:r>
            <a:r>
              <a:rPr lang="en-US" sz="2400" b="1" i="1" noProof="0" dirty="0">
                <a:solidFill>
                  <a:srgbClr val="C00000"/>
                </a:solidFill>
                <a:latin typeface="Times New Roman" panose="02020603050405020304" pitchFamily="18" charset="0"/>
                <a:cs typeface="Times New Roman" panose="02020603050405020304" pitchFamily="18" charset="0"/>
              </a:rPr>
              <a:t> </a:t>
            </a:r>
            <a:r>
              <a:rPr lang="en-US" sz="2400" b="1" i="1" noProof="0" dirty="0" err="1">
                <a:solidFill>
                  <a:srgbClr val="C00000"/>
                </a:solidFill>
                <a:latin typeface="Times New Roman" panose="02020603050405020304" pitchFamily="18" charset="0"/>
                <a:cs typeface="Times New Roman" panose="02020603050405020304" pitchFamily="18" charset="0"/>
              </a:rPr>
              <a:t>thân</a:t>
            </a:r>
            <a:endPar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5" name="Rounded Rectangle 4"/>
          <p:cNvSpPr/>
          <p:nvPr/>
        </p:nvSpPr>
        <p:spPr>
          <a:xfrm>
            <a:off x="4818903" y="1785164"/>
            <a:ext cx="6932705" cy="115345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rPr>
              <a:t>2. </a:t>
            </a:r>
            <a:r>
              <a:rPr lang="en-US" sz="2400" b="1" i="1" dirty="0" err="1">
                <a:solidFill>
                  <a:srgbClr val="006600"/>
                </a:solidFill>
                <a:latin typeface="Times New Roman" panose="02020603050405020304" pitchFamily="18" charset="0"/>
                <a:cs typeface="Times New Roman" panose="02020603050405020304" pitchFamily="18" charset="0"/>
              </a:rPr>
              <a:t>Xây</a:t>
            </a:r>
            <a:r>
              <a:rPr lang="en-US" sz="2400" b="1" i="1" dirty="0">
                <a:solidFill>
                  <a:srgbClr val="006600"/>
                </a:solidFill>
                <a:latin typeface="Times New Roman" panose="02020603050405020304" pitchFamily="18" charset="0"/>
                <a:cs typeface="Times New Roman" panose="02020603050405020304" pitchFamily="18" charset="0"/>
              </a:rPr>
              <a:t> </a:t>
            </a:r>
            <a:r>
              <a:rPr lang="en-US" sz="2400" b="1" i="1" dirty="0" err="1">
                <a:solidFill>
                  <a:srgbClr val="006600"/>
                </a:solidFill>
                <a:latin typeface="Times New Roman" panose="02020603050405020304" pitchFamily="18" charset="0"/>
                <a:cs typeface="Times New Roman" panose="02020603050405020304" pitchFamily="18" charset="0"/>
              </a:rPr>
              <a:t>dựng</a:t>
            </a:r>
            <a:r>
              <a:rPr lang="en-US" sz="2400" b="1" i="1" dirty="0">
                <a:solidFill>
                  <a:srgbClr val="006600"/>
                </a:solidFill>
                <a:latin typeface="Times New Roman" panose="02020603050405020304" pitchFamily="18" charset="0"/>
                <a:cs typeface="Times New Roman" panose="02020603050405020304" pitchFamily="18" charset="0"/>
              </a:rPr>
              <a:t> </a:t>
            </a:r>
            <a:r>
              <a:rPr lang="en-US" sz="2400" b="1" i="1" dirty="0" err="1">
                <a:solidFill>
                  <a:srgbClr val="006600"/>
                </a:solidFill>
                <a:latin typeface="Times New Roman" panose="02020603050405020304" pitchFamily="18" charset="0"/>
                <a:cs typeface="Times New Roman" panose="02020603050405020304" pitchFamily="18" charset="0"/>
              </a:rPr>
              <a:t>kế</a:t>
            </a:r>
            <a:r>
              <a:rPr lang="en-US" sz="2400" b="1" i="1" dirty="0">
                <a:solidFill>
                  <a:srgbClr val="006600"/>
                </a:solidFill>
                <a:latin typeface="Times New Roman" panose="02020603050405020304" pitchFamily="18" charset="0"/>
                <a:cs typeface="Times New Roman" panose="02020603050405020304" pitchFamily="18" charset="0"/>
              </a:rPr>
              <a:t> </a:t>
            </a:r>
            <a:r>
              <a:rPr lang="en-US" sz="2400" b="1" i="1" dirty="0" err="1">
                <a:solidFill>
                  <a:srgbClr val="006600"/>
                </a:solidFill>
                <a:latin typeface="Times New Roman" panose="02020603050405020304" pitchFamily="18" charset="0"/>
                <a:cs typeface="Times New Roman" panose="02020603050405020304" pitchFamily="18" charset="0"/>
              </a:rPr>
              <a:t>hoạch</a:t>
            </a:r>
            <a:r>
              <a:rPr lang="en-US" sz="2400" b="1" i="1" dirty="0">
                <a:solidFill>
                  <a:srgbClr val="006600"/>
                </a:solidFill>
                <a:latin typeface="Times New Roman" panose="02020603050405020304" pitchFamily="18" charset="0"/>
                <a:cs typeface="Times New Roman" panose="02020603050405020304" pitchFamily="18" charset="0"/>
              </a:rPr>
              <a:t> </a:t>
            </a:r>
            <a:r>
              <a:rPr lang="en-US" sz="2400" b="1" i="1" dirty="0" err="1">
                <a:solidFill>
                  <a:srgbClr val="006600"/>
                </a:solidFill>
                <a:latin typeface="Times New Roman" panose="02020603050405020304" pitchFamily="18" charset="0"/>
                <a:cs typeface="Times New Roman" panose="02020603050405020304" pitchFamily="18" charset="0"/>
              </a:rPr>
              <a:t>giáo</a:t>
            </a:r>
            <a:r>
              <a:rPr lang="en-US" sz="2400" b="1" i="1" dirty="0">
                <a:solidFill>
                  <a:srgbClr val="006600"/>
                </a:solidFill>
                <a:latin typeface="Times New Roman" panose="02020603050405020304" pitchFamily="18" charset="0"/>
                <a:cs typeface="Times New Roman" panose="02020603050405020304" pitchFamily="18" charset="0"/>
              </a:rPr>
              <a:t> </a:t>
            </a:r>
            <a:r>
              <a:rPr lang="en-US" sz="2400" b="1" i="1" dirty="0" err="1">
                <a:solidFill>
                  <a:srgbClr val="006600"/>
                </a:solidFill>
                <a:latin typeface="Times New Roman" panose="02020603050405020304" pitchFamily="18" charset="0"/>
                <a:cs typeface="Times New Roman" panose="02020603050405020304" pitchFamily="18" charset="0"/>
              </a:rPr>
              <a:t>dục</a:t>
            </a:r>
            <a:r>
              <a:rPr lang="vi-VN" sz="2400" b="1" i="1" dirty="0">
                <a:solidFill>
                  <a:srgbClr val="006600"/>
                </a:solidFill>
                <a:latin typeface="Times New Roman" panose="02020603050405020304" pitchFamily="18" charset="0"/>
                <a:cs typeface="Times New Roman" panose="02020603050405020304" pitchFamily="18" charset="0"/>
              </a:rPr>
              <a:t> theo dự án</a:t>
            </a:r>
            <a:endParaRPr kumimoji="0" lang="en-US" sz="2400" b="0" i="0" u="none" strike="noStrike" kern="120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4845798" y="3479794"/>
            <a:ext cx="6919259" cy="10137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Xây</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dựng</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môi</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trường</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trẻ</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tích</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giáo</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dục</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STEAM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24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ngày</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Rounded Rectangle 6"/>
          <p:cNvSpPr/>
          <p:nvPr/>
        </p:nvSpPr>
        <p:spPr>
          <a:xfrm>
            <a:off x="4832350" y="4840187"/>
            <a:ext cx="6932707" cy="111984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4. </a:t>
            </a:r>
            <a:r>
              <a:rPr kumimoji="0" lang="en-US" sz="2400" b="1" i="1"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Phối</a:t>
            </a:r>
            <a:r>
              <a:rPr kumimoji="0" lang="en-US" sz="2400" b="1" i="1"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000099"/>
                </a:solidFill>
                <a:effectLst/>
                <a:uLnTx/>
                <a:uFillTx/>
                <a:latin typeface="Times New Roman" panose="02020603050405020304" pitchFamily="18" charset="0"/>
                <a:cs typeface="Times New Roman" panose="02020603050405020304" pitchFamily="18" charset="0"/>
              </a:rPr>
              <a:t>hợp</a:t>
            </a:r>
            <a:r>
              <a:rPr kumimoji="0" lang="en-US" sz="2400" b="1" i="1"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000099"/>
                </a:solidFill>
                <a:effectLst/>
                <a:uLnTx/>
                <a:uFillTx/>
                <a:latin typeface="Times New Roman" panose="02020603050405020304" pitchFamily="18" charset="0"/>
                <a:cs typeface="Times New Roman" panose="02020603050405020304" pitchFamily="18" charset="0"/>
              </a:rPr>
              <a:t>với</a:t>
            </a:r>
            <a:r>
              <a:rPr kumimoji="0" lang="en-US" sz="2400" b="1" i="1"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000099"/>
                </a:solidFill>
                <a:effectLst/>
                <a:uLnTx/>
                <a:uFillTx/>
                <a:latin typeface="Times New Roman" panose="02020603050405020304" pitchFamily="18" charset="0"/>
                <a:cs typeface="Times New Roman" panose="02020603050405020304" pitchFamily="18" charset="0"/>
              </a:rPr>
              <a:t>phụ</a:t>
            </a:r>
            <a:r>
              <a:rPr kumimoji="0" lang="en-US" sz="2400" b="1" i="1"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srgbClr val="000099"/>
                </a:solidFill>
                <a:effectLst/>
                <a:uLnTx/>
                <a:uFillTx/>
                <a:latin typeface="Times New Roman" panose="02020603050405020304" pitchFamily="18" charset="0"/>
                <a:cs typeface="Times New Roman" panose="02020603050405020304" pitchFamily="18" charset="0"/>
              </a:rPr>
              <a:t>huynh</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8"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52244" y="331143"/>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52244" y="1811423"/>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52244" y="3479794"/>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Káº¿t quáº£ hÃ¬nh áº£nh cho má»¥c tiÃªu"/>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52244" y="4864037"/>
            <a:ext cx="1380106" cy="11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725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EF7AE6-63E9-EF66-4516-82B22A9C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3" name="Picture 2" descr="Káº¿t quáº£ hÃ¬nh áº£nh cho má»¥c tiÃªu">
            <a:extLst>
              <a:ext uri="{FF2B5EF4-FFF2-40B4-BE49-F238E27FC236}">
                <a16:creationId xmlns:a16="http://schemas.microsoft.com/office/drawing/2014/main" id="{8D39B2D0-DF7A-3AC0-22C8-6F31DECD9452}"/>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72779" y="2412660"/>
            <a:ext cx="2565507" cy="210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5">
            <a:extLst>
              <a:ext uri="{FF2B5EF4-FFF2-40B4-BE49-F238E27FC236}">
                <a16:creationId xmlns:a16="http://schemas.microsoft.com/office/drawing/2014/main" id="{8D756E5D-6D48-C14A-B63D-3545B9FEF763}"/>
              </a:ext>
            </a:extLst>
          </p:cNvPr>
          <p:cNvSpPr/>
          <p:nvPr/>
        </p:nvSpPr>
        <p:spPr>
          <a:xfrm>
            <a:off x="3338286" y="2496256"/>
            <a:ext cx="7775951" cy="19401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Xây</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dựng</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môi</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trường</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trẻ</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tích</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giáo</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dục</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STEAM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ngày</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866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2866571" y="899886"/>
            <a:ext cx="6037943" cy="1146628"/>
          </a:xfrm>
          <a:prstGeom prst="roundRect">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2605EF"/>
                </a:solidFill>
                <a:latin typeface="+mj-lt"/>
              </a:rPr>
              <a:t>Xây dựng môi trườn</a:t>
            </a:r>
            <a:r>
              <a:rPr lang="en-US" sz="2800" dirty="0">
                <a:solidFill>
                  <a:srgbClr val="2605EF"/>
                </a:solidFill>
                <a:latin typeface="Times New Roman" panose="02020603050405020304" pitchFamily="18" charset="0"/>
                <a:cs typeface="Times New Roman" panose="02020603050405020304" pitchFamily="18" charset="0"/>
              </a:rPr>
              <a:t>g </a:t>
            </a:r>
            <a:r>
              <a:rPr lang="en-US" sz="2800" dirty="0" err="1">
                <a:solidFill>
                  <a:srgbClr val="2605EF"/>
                </a:solidFill>
                <a:latin typeface="Times New Roman" panose="02020603050405020304" pitchFamily="18" charset="0"/>
                <a:cs typeface="Times New Roman" panose="02020603050405020304" pitchFamily="18" charset="0"/>
              </a:rPr>
              <a:t>lớp</a:t>
            </a:r>
            <a:r>
              <a:rPr lang="en-US" sz="2800" dirty="0">
                <a:solidFill>
                  <a:srgbClr val="2605EF"/>
                </a:solidFill>
                <a:latin typeface="Times New Roman" panose="02020603050405020304" pitchFamily="18" charset="0"/>
                <a:cs typeface="Times New Roman" panose="02020603050405020304" pitchFamily="18" charset="0"/>
              </a:rPr>
              <a:t> </a:t>
            </a:r>
            <a:r>
              <a:rPr lang="en-US" sz="2800" dirty="0" err="1">
                <a:solidFill>
                  <a:srgbClr val="2605EF"/>
                </a:solidFill>
                <a:latin typeface="Times New Roman" panose="02020603050405020304" pitchFamily="18" charset="0"/>
                <a:cs typeface="Times New Roman" panose="02020603050405020304" pitchFamily="18" charset="0"/>
              </a:rPr>
              <a:t>học</a:t>
            </a:r>
            <a:endParaRPr lang="en-US" sz="2800" dirty="0">
              <a:solidFill>
                <a:srgbClr val="2605EF"/>
              </a:solidFill>
              <a:latin typeface="Times New Roman" panose="02020603050405020304" pitchFamily="18" charset="0"/>
              <a:cs typeface="Times New Roman" panose="02020603050405020304" pitchFamily="18" charset="0"/>
            </a:endParaRPr>
          </a:p>
        </p:txBody>
      </p:sp>
      <p:sp>
        <p:nvSpPr>
          <p:cNvPr id="7" name="Oval 6"/>
          <p:cNvSpPr/>
          <p:nvPr/>
        </p:nvSpPr>
        <p:spPr>
          <a:xfrm>
            <a:off x="1966686" y="2989943"/>
            <a:ext cx="3585028" cy="2975428"/>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8000"/>
                </a:solidFill>
                <a:latin typeface="+mj-lt"/>
              </a:rPr>
              <a:t>Xây dựng môi trường lấy trẻ làm trung tâm</a:t>
            </a:r>
            <a:endParaRPr lang="en-US" sz="2800" dirty="0">
              <a:solidFill>
                <a:srgbClr val="008000"/>
              </a:solidFill>
              <a:latin typeface="+mj-lt"/>
            </a:endParaRPr>
          </a:p>
        </p:txBody>
      </p:sp>
      <p:cxnSp>
        <p:nvCxnSpPr>
          <p:cNvPr id="10" name="Straight Arrow Connector 9"/>
          <p:cNvCxnSpPr/>
          <p:nvPr/>
        </p:nvCxnSpPr>
        <p:spPr>
          <a:xfrm>
            <a:off x="3759200" y="2046514"/>
            <a:ext cx="29029" cy="943429"/>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sp>
        <p:nvSpPr>
          <p:cNvPr id="11" name="Oval 10"/>
          <p:cNvSpPr/>
          <p:nvPr/>
        </p:nvSpPr>
        <p:spPr>
          <a:xfrm>
            <a:off x="6117771" y="2989943"/>
            <a:ext cx="3585028" cy="2975428"/>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8000"/>
                </a:solidFill>
                <a:latin typeface="Times New Roman" panose="02020603050405020304" pitchFamily="18" charset="0"/>
                <a:cs typeface="Times New Roman" panose="02020603050405020304" pitchFamily="18" charset="0"/>
              </a:rPr>
              <a:t>Xây dựng lớp học hạnh phúc</a:t>
            </a:r>
            <a:endParaRPr lang="en-US" sz="2800" dirty="0">
              <a:solidFill>
                <a:srgbClr val="008000"/>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7866742" y="2046514"/>
            <a:ext cx="29029" cy="94342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8678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3954133" y="206040"/>
            <a:ext cx="3811641" cy="642100"/>
          </a:xfrm>
          <a:prstGeom prst="roundRect">
            <a:avLst/>
          </a:prstGeom>
          <a:solidFill>
            <a:schemeClr val="accent2">
              <a:lumMod val="20000"/>
              <a:lumOff val="80000"/>
            </a:schemeClr>
          </a:solid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2000" dirty="0">
                <a:solidFill>
                  <a:srgbClr val="FF0000"/>
                </a:solidFill>
                <a:latin typeface="+mj-lt"/>
              </a:rPr>
              <a:t>XÂY DỰNG GÓC STEAM</a:t>
            </a:r>
            <a:endParaRPr lang="en-US" sz="2000" dirty="0">
              <a:solidFill>
                <a:srgbClr val="FF0000"/>
              </a:solidFill>
              <a:latin typeface="+mj-lt"/>
            </a:endParaRPr>
          </a:p>
        </p:txBody>
      </p:sp>
      <p:pic>
        <p:nvPicPr>
          <p:cNvPr id="3" name="Picture 2">
            <a:extLst>
              <a:ext uri="{FF2B5EF4-FFF2-40B4-BE49-F238E27FC236}">
                <a16:creationId xmlns:a16="http://schemas.microsoft.com/office/drawing/2014/main" id="{54B75E91-B89E-4B75-14C5-0DE8EB3EBB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1236" y="848140"/>
            <a:ext cx="9104458" cy="5803820"/>
          </a:xfrm>
          <a:prstGeom prst="rect">
            <a:avLst/>
          </a:prstGeom>
        </p:spPr>
      </p:pic>
    </p:spTree>
    <p:extLst>
      <p:ext uri="{BB962C8B-B14F-4D97-AF65-F5344CB8AC3E}">
        <p14:creationId xmlns:p14="http://schemas.microsoft.com/office/powerpoint/2010/main" val="2607481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880</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162</cp:revision>
  <dcterms:created xsi:type="dcterms:W3CDTF">2020-11-08T10:42:03Z</dcterms:created>
  <dcterms:modified xsi:type="dcterms:W3CDTF">2022-11-29T05:49:55Z</dcterms:modified>
</cp:coreProperties>
</file>