
<file path=[Content_Types].xml><?xml version="1.0" encoding="utf-8"?>
<Types xmlns="http://schemas.openxmlformats.org/package/2006/content-types">
  <Default Extension="png" ContentType="image/png"/>
  <Default Extension="jfif" ContentType="image/jpe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77" r:id="rId5"/>
    <p:sldId id="276" r:id="rId6"/>
    <p:sldId id="274" r:id="rId7"/>
    <p:sldId id="260" r:id="rId8"/>
    <p:sldId id="262" r:id="rId9"/>
    <p:sldId id="273" r:id="rId10"/>
    <p:sldId id="275" r:id="rId11"/>
    <p:sldId id="278" r:id="rId12"/>
    <p:sldId id="27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12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97" autoAdjust="0"/>
    <p:restoredTop sz="94660"/>
  </p:normalViewPr>
  <p:slideViewPr>
    <p:cSldViewPr snapToGrid="0" showGuides="1">
      <p:cViewPr varScale="1">
        <p:scale>
          <a:sx n="91" d="100"/>
          <a:sy n="91" d="100"/>
        </p:scale>
        <p:origin x="390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7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00DB75-9A11-4564-ABED-24B3DFEC5F6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CC2A15-0EC6-4EC4-A797-6AED9FB8C4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DD6AE1-ACFF-456D-87B1-F94A7E961F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EF76B-CC65-45CF-831F-D630709DE5C8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2B8D8F-FC0D-4836-ABE4-89524A8A6C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9602BB-F277-4233-8A2C-1CFE8E46D5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3CE76-27B7-43AC-9619-B0AAD10BC9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8705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A9D532-7A6F-4316-A858-25A4E582DA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DB150F3-39E7-4EDB-AEC3-F16DA88BB8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E10245-F0FC-4B55-AB28-875243E77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EF76B-CC65-45CF-831F-D630709DE5C8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06E622-BB87-40AE-9781-B66417B4D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664ED0-386E-4C9B-8512-03F935AA5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3CE76-27B7-43AC-9619-B0AAD10BC9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727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499B1AE-31A3-4412-9BCD-103D788A3DF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016933-8B67-4CCD-97BC-FE8E484618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F9B932-89EB-46AA-B93C-A8152AFFE4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EF76B-CC65-45CF-831F-D630709DE5C8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3195A2F-67DA-46DB-BF86-06B2F45C7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94F53A-6F85-4CA6-802B-0B6332B692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3CE76-27B7-43AC-9619-B0AAD10BC9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2823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E9F8BF-B5A4-4264-890B-B830EB2E41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05A421-F979-4853-9ECC-8E30CBBC11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BA5110-562F-4879-87EB-16B2BBE4E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EF76B-CC65-45CF-831F-D630709DE5C8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6A6933-BF97-4DBF-A0FA-9F5C6D025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9EAECA-D68D-47D2-9197-4CA4D8BB4E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3CE76-27B7-43AC-9619-B0AAD10BC9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3719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22F391-0757-4750-90BC-0A0E62A7C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051217-28B9-4372-8517-F57534BA53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AC8B303-1939-4F2E-B84C-BDD2C8A6F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EF76B-CC65-45CF-831F-D630709DE5C8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F37BC2-6589-4A7B-99CC-DA85D3362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ABA92A-883D-41A8-9D7A-43D2CE5262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3CE76-27B7-43AC-9619-B0AAD10BC9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4899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586DDC-5F6F-40D4-A4B9-0FD27E8C98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396E6F-54FB-4476-A7B1-BD7B4FB6DB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C1E10B-4243-45B2-8595-0AA4C18D22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B01070-7AFE-4240-8721-23DE5EE39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EF76B-CC65-45CF-831F-D630709DE5C8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E12687F-BD19-4B7E-B5C6-42FB4CE46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3FED72-431E-4711-87C4-BFB1E022FF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3CE76-27B7-43AC-9619-B0AAD10BC9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2969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F5A1C8-4A08-486B-8B2B-13B22E92C6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C8FAD44-C671-4702-88B0-0FD6162BBE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4A6CB63-9CD6-482C-8CB7-A98E9F0B4F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878429-7656-46B5-BB61-F8FD7C71B0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F279254-3635-45AC-AB75-CE86CD3B508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1BD770C-CDA7-4D06-9059-6AB5E1338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EF76B-CC65-45CF-831F-D630709DE5C8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E80D3F3-A300-4D4E-AF5E-63BBC7BA9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A228968-51DA-4CB9-B2D0-E5A3FA6FF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3CE76-27B7-43AC-9619-B0AAD10BC9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1211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2F364-6E5B-4E8A-BEC4-89649C331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4BBCF3-8FFB-4FDF-AA41-72D5D17459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EF76B-CC65-45CF-831F-D630709DE5C8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64F07CF-DB77-4DC7-BC14-F41AAB665C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FE01337-8CF0-4BD4-99F6-4EC97ED098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3CE76-27B7-43AC-9619-B0AAD10BC9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3746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B8FDFB-65D3-4946-A69F-148318F669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EF76B-CC65-45CF-831F-D630709DE5C8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EDBE9B5-85C8-4F50-A6EC-D93EB080D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75106D0-6D9A-41C3-B2F5-35ADAE51F2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3CE76-27B7-43AC-9619-B0AAD10BC9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3215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8BB8C9-AFE2-4339-B0B2-9D508A819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84960F-4D7F-493D-9701-B45A3F9F85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9D0C4B-7B92-43AD-9893-86D3F765E26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733203-2BD4-462D-A22C-A8C9923B05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EF76B-CC65-45CF-831F-D630709DE5C8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ABB4180-4C99-490F-91D4-D4021A0666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31F76E-55D3-4916-8F3C-E0DF6512B9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3CE76-27B7-43AC-9619-B0AAD10BC9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340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6453D0-201A-4B7A-9B0D-3F9A8EBDFE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F226B08-5F09-4631-83D2-B02EE9481D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8997B7-9173-4AC4-97B7-BC045BE634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9A3BA9-C4AC-4F19-A076-B26C345A39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5EF76B-CC65-45CF-831F-D630709DE5C8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CE6F22-FDCF-414E-B6DF-8F11DF139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19F4FC-D82D-463F-9843-20AA94881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F3CE76-27B7-43AC-9619-B0AAD10BC9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26612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301D318-CE01-4F95-B0A7-0EF3D6B2AD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D68F38-7A5F-4A35-82C6-FA8F8211AF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CD16CE-A179-4484-9F61-01468F48616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EF76B-CC65-45CF-831F-D630709DE5C8}" type="datetimeFigureOut">
              <a:rPr lang="en-US" smtClean="0"/>
              <a:t>7/19/2023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E0212F-8D71-43B2-B755-BA0B006738A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03BDBE-EB4B-4E0E-9940-3136920581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F3CE76-27B7-43AC-9619-B0AAD10BC9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734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fi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audio" Target="../media/audio3.wav"/><Relationship Id="rId7" Type="http://schemas.openxmlformats.org/officeDocument/2006/relationships/image" Target="../media/image13.png"/><Relationship Id="rId12" Type="http://schemas.openxmlformats.org/officeDocument/2006/relationships/image" Target="../media/image1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8.gif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7.png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8.gif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7.png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8.gif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7.png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1D9046-9E5C-4EE0-88EC-A8B23F8C2B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12259" y="253720"/>
            <a:ext cx="9144000" cy="787119"/>
          </a:xfrm>
        </p:spPr>
        <p:txBody>
          <a:bodyPr>
            <a:normAutofit fontScale="90000"/>
          </a:bodyPr>
          <a:lstStyle/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</a:t>
            </a:r>
            <a:r>
              <a:rPr lang="en-US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 ANH ĐÀO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>
              <a:solidFill>
                <a:srgbClr val="0070C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7AA1922-13BF-49BE-B55F-073FD0073E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39137" y="2303041"/>
            <a:ext cx="9144000" cy="1655762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2812A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DẠY TRẺ KỸ NĂNG CẦM BÚT</a:t>
            </a:r>
            <a:endParaRPr lang="en-US" sz="3600" b="1" dirty="0">
              <a:solidFill>
                <a:srgbClr val="2812A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A67F85-E4BE-424A-B75B-FB43BB62C6C7}"/>
              </a:ext>
            </a:extLst>
          </p:cNvPr>
          <p:cNvSpPr txBox="1"/>
          <p:nvPr/>
        </p:nvSpPr>
        <p:spPr>
          <a:xfrm>
            <a:off x="3322320" y="4042787"/>
            <a:ext cx="9144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b="1" dirty="0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200" b="1" dirty="0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b="1" dirty="0" smtClean="0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VŨ BÍCH HẢO</a:t>
            </a:r>
            <a:endParaRPr lang="en-US" sz="3200" b="1" dirty="0">
              <a:solidFill>
                <a:srgbClr val="2812A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808F4A2-575A-4A42-BEBF-1D53AA80426D}"/>
              </a:ext>
            </a:extLst>
          </p:cNvPr>
          <p:cNvSpPr txBox="1"/>
          <p:nvPr/>
        </p:nvSpPr>
        <p:spPr>
          <a:xfrm flipH="1">
            <a:off x="4785359" y="5687501"/>
            <a:ext cx="436880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b="1" dirty="0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800" b="1" dirty="0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smtClean="0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</a:t>
            </a:r>
            <a:r>
              <a:rPr lang="en-US" sz="2800" b="1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800" b="1" smtClean="0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</a:t>
            </a:r>
            <a:endParaRPr lang="en-US" sz="2800" b="1" dirty="0">
              <a:solidFill>
                <a:srgbClr val="2812A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18604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0000BD-60D9-4F46-85F0-94D843433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6885" y="1714953"/>
            <a:ext cx="10515600" cy="3045732"/>
          </a:xfrm>
        </p:spPr>
        <p:txBody>
          <a:bodyPr>
            <a:normAutofit/>
          </a:bodyPr>
          <a:lstStyle/>
          <a:p>
            <a:pPr algn="ctr"/>
            <a:r>
              <a:rPr lang="en-US" sz="6600" b="1" dirty="0" err="1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6600" b="1" dirty="0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sz="6600" b="1" dirty="0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sz="6600" b="1" dirty="0" err="1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6600" b="1" dirty="0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6600" b="1" dirty="0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6600" b="1" dirty="0" err="1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6600" b="1" dirty="0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6600" b="1" dirty="0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6600" b="1" dirty="0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endParaRPr lang="en-US" sz="6600" b="1" dirty="0">
              <a:solidFill>
                <a:srgbClr val="2812A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83402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27CEFF-11FD-4061-B123-1959C3FB1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3596" y="-958055"/>
            <a:ext cx="10515600" cy="13255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2651C2-0DD8-424E-873C-0FAE7A3759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903" y="4704614"/>
            <a:ext cx="2552700" cy="17907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769A7A21-0715-4168-92A3-06B8F06DA9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3531508" y="4704614"/>
            <a:ext cx="3028949" cy="18478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6320DC1-1AB3-4C9B-9CC9-E02B99F7D4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70082" y="4704615"/>
            <a:ext cx="3028950" cy="18478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352F318-0E7B-4790-B469-8788F0D7E74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3908" y="2780847"/>
            <a:ext cx="2619375" cy="17430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2016496-3E37-4D7D-B376-A08CB074DB7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509781" y="2576085"/>
            <a:ext cx="3259820" cy="17823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6222417-935F-4662-8530-C04FDA049CD9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736294" y="2813504"/>
            <a:ext cx="2619375" cy="16013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6F8773B9-DF9B-4990-BB82-7CDFE275F98B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04371" y="597413"/>
            <a:ext cx="2838450" cy="16097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6874A562-8239-4BB3-AB5F-7508896A21FA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907516" y="597413"/>
            <a:ext cx="3095625" cy="17393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5BCFFCA-20E6-4B0D-B83E-A272FB70AA0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162922" y="585916"/>
            <a:ext cx="2466975" cy="16440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974961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1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1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3" fill="hold">
                      <p:stCondLst>
                        <p:cond delay="0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7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646EE9-E337-45B3-87C9-C50600AAB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A5006F-2B18-412B-8F58-9ACF2E64CE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64D1423-B5AD-4586-AABE-84ED85535A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0686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436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3D68F3-81E2-4597-BF39-6A9281E43A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7580" y="95885"/>
            <a:ext cx="10515600" cy="1325563"/>
          </a:xfrm>
        </p:spPr>
        <p:txBody>
          <a:bodyPr/>
          <a:lstStyle/>
          <a:p>
            <a:r>
              <a:rPr lang="en-US" b="1" dirty="0" err="1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b="1" dirty="0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b="1" dirty="0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b="1" dirty="0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b="1" dirty="0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3200" b="1" dirty="0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b="1" dirty="0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vi-VN" sz="3200" b="1" dirty="0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endParaRPr lang="en-US" sz="3200" b="1" dirty="0">
              <a:solidFill>
                <a:srgbClr val="2812A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7F1F892-17D3-45CE-8846-AC3EE01DBE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560" y="1749109"/>
            <a:ext cx="11010330" cy="5108891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8A59249-A733-4C63-99B2-3F426EB068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48508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FB7927-8AAF-41BA-A9DF-BA3A290975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solidFill>
                  <a:srgbClr val="FF0000"/>
                </a:solidFill>
              </a:rPr>
              <a:t>Xem</a:t>
            </a:r>
            <a:r>
              <a:rPr lang="en-US" b="1" dirty="0">
                <a:solidFill>
                  <a:srgbClr val="FF0000"/>
                </a:solidFill>
              </a:rPr>
              <a:t> video: </a:t>
            </a:r>
            <a:r>
              <a:rPr lang="en-US" b="1" dirty="0" err="1">
                <a:solidFill>
                  <a:srgbClr val="FF0000"/>
                </a:solidFill>
              </a:rPr>
              <a:t>cách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cầm</a:t>
            </a:r>
            <a:r>
              <a:rPr lang="en-US" b="1" dirty="0">
                <a:solidFill>
                  <a:srgbClr val="FF0000"/>
                </a:solidFill>
              </a:rPr>
              <a:t> </a:t>
            </a:r>
            <a:r>
              <a:rPr lang="en-US" b="1" dirty="0" err="1">
                <a:solidFill>
                  <a:srgbClr val="FF0000"/>
                </a:solidFill>
              </a:rPr>
              <a:t>bút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6" name="Hướng dẫn cách cầm bút đúng cách ❤️ (1)">
            <a:hlinkClick r:id="" action="ppaction://media"/>
            <a:extLst>
              <a:ext uri="{FF2B5EF4-FFF2-40B4-BE49-F238E27FC236}">
                <a16:creationId xmlns:a16="http://schemas.microsoft.com/office/drawing/2014/main" id="{42BB002A-D792-4404-8CD1-3343FDB7846C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8392" y="1325880"/>
            <a:ext cx="12015216" cy="54589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72176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08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DCE36F-1BB1-4E69-829C-7BD192F96F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D0FAB7-4E8F-487B-86CA-B3280612E1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FD5E3F-FE78-4015-8D7A-4E7EFFC962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2469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E33ADD-9019-41C2-AF8A-AC55688752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E5B341-C970-482C-86A2-6D1DA17E16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EF496B-4C64-4283-B482-EF9DA92241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858" y="0"/>
            <a:ext cx="11829142" cy="6291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1403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0C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0000BD-60D9-4F46-85F0-94D843433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17057" y="2455182"/>
            <a:ext cx="10515600" cy="1325563"/>
          </a:xfrm>
        </p:spPr>
        <p:txBody>
          <a:bodyPr/>
          <a:lstStyle/>
          <a:p>
            <a:r>
              <a:rPr lang="en-US" b="1" dirty="0" err="1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b="1" dirty="0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</a:t>
            </a:r>
            <a:r>
              <a:rPr lang="vi-VN" b="1" dirty="0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ơ</a:t>
            </a:r>
            <a:r>
              <a:rPr lang="en-US" b="1" dirty="0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i: </a:t>
            </a:r>
            <a:r>
              <a:rPr lang="en-US" b="1" dirty="0" err="1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Thử</a:t>
            </a:r>
            <a:r>
              <a:rPr lang="en-US" b="1" dirty="0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b="1" dirty="0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b="1" dirty="0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endParaRPr lang="en-US" b="1" dirty="0">
              <a:solidFill>
                <a:srgbClr val="2812A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EC46D2-71D3-40FE-A76D-68A0A84DE6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06286" y="464457"/>
            <a:ext cx="10047514" cy="5712506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57877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Box 2">
            <a:extLst>
              <a:ext uri="{FF2B5EF4-FFF2-40B4-BE49-F238E27FC236}">
                <a16:creationId xmlns:a16="http://schemas.microsoft.com/office/drawing/2014/main" id="{5049F465-9738-40E2-9E2E-C499250610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0395" y="251119"/>
            <a:ext cx="6402675" cy="507831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7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7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altLang="en-US" sz="27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altLang="en-US" sz="27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altLang="en-US" sz="27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altLang="en-US" sz="27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altLang="en-US" sz="27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altLang="en-US" sz="27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7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7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altLang="en-US" sz="27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" name="Freeform: Shape p">
            <a:extLst>
              <a:ext uri="{FF2B5EF4-FFF2-40B4-BE49-F238E27FC236}">
                <a16:creationId xmlns:a16="http://schemas.microsoft.com/office/drawing/2014/main" id="{9C99C742-97F9-47FA-9DA8-5B517062E436}"/>
              </a:ext>
            </a:extLst>
          </p:cNvPr>
          <p:cNvSpPr/>
          <p:nvPr/>
        </p:nvSpPr>
        <p:spPr>
          <a:xfrm>
            <a:off x="585215" y="2037909"/>
            <a:ext cx="10791882" cy="1507300"/>
          </a:xfrm>
          <a:custGeom>
            <a:avLst/>
            <a:gdLst>
              <a:gd name="connsiteX0" fmla="*/ 0 w 3223003"/>
              <a:gd name="connsiteY0" fmla="*/ 0 h 1289201"/>
              <a:gd name="connsiteX1" fmla="*/ 2578403 w 3223003"/>
              <a:gd name="connsiteY1" fmla="*/ 0 h 1289201"/>
              <a:gd name="connsiteX2" fmla="*/ 3223003 w 3223003"/>
              <a:gd name="connsiteY2" fmla="*/ 644601 h 1289201"/>
              <a:gd name="connsiteX3" fmla="*/ 2578403 w 3223003"/>
              <a:gd name="connsiteY3" fmla="*/ 1289201 h 1289201"/>
              <a:gd name="connsiteX4" fmla="*/ 0 w 3223003"/>
              <a:gd name="connsiteY4" fmla="*/ 1289201 h 1289201"/>
              <a:gd name="connsiteX5" fmla="*/ 644601 w 3223003"/>
              <a:gd name="connsiteY5" fmla="*/ 644601 h 1289201"/>
              <a:gd name="connsiteX6" fmla="*/ 0 w 3223003"/>
              <a:gd name="connsiteY6" fmla="*/ 0 h 1289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23003" h="1289201">
                <a:moveTo>
                  <a:pt x="0" y="0"/>
                </a:moveTo>
                <a:lnTo>
                  <a:pt x="2578403" y="0"/>
                </a:lnTo>
                <a:lnTo>
                  <a:pt x="3223003" y="644601"/>
                </a:lnTo>
                <a:lnTo>
                  <a:pt x="2578403" y="1289201"/>
                </a:lnTo>
                <a:lnTo>
                  <a:pt x="0" y="1289201"/>
                </a:lnTo>
                <a:lnTo>
                  <a:pt x="644601" y="644601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609467" tIns="42005" rIns="525455" bIns="42005" spcCol="1270" anchor="ctr"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2800" b="1" dirty="0">
              <a:solidFill>
                <a:schemeClr val="tx1"/>
              </a:solidFill>
            </a:endParaRPr>
          </a:p>
          <a:p>
            <a:r>
              <a:rPr lang="en-US" sz="2800" b="1" dirty="0">
                <a:solidFill>
                  <a:schemeClr val="tx1"/>
                </a:solidFill>
              </a:rPr>
              <a:t>                                      - </a:t>
            </a:r>
            <a:r>
              <a:rPr lang="en-US" sz="2800" b="1" dirty="0" err="1">
                <a:solidFill>
                  <a:schemeClr val="tx1"/>
                </a:solidFill>
              </a:rPr>
              <a:t>Đáp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án</a:t>
            </a:r>
            <a:r>
              <a:rPr lang="en-US" sz="2800" b="1" dirty="0">
                <a:solidFill>
                  <a:schemeClr val="tx1"/>
                </a:solidFill>
              </a:rPr>
              <a:t> 1: </a:t>
            </a:r>
          </a:p>
          <a:p>
            <a:r>
              <a:rPr lang="en-US" dirty="0">
                <a:solidFill>
                  <a:srgbClr val="FF0000"/>
                </a:solidFill>
              </a:rPr>
              <a:t>                                      + </a:t>
            </a:r>
            <a:r>
              <a:rPr lang="en-US" dirty="0" err="1">
                <a:solidFill>
                  <a:srgbClr val="FF0000"/>
                </a:solidFill>
              </a:rPr>
              <a:t>Cầm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bút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bằng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tay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phải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	                     + </a:t>
            </a:r>
            <a:r>
              <a:rPr lang="en-US" dirty="0" err="1">
                <a:solidFill>
                  <a:srgbClr val="FF0000"/>
                </a:solidFill>
              </a:rPr>
              <a:t>sử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dụng</a:t>
            </a:r>
            <a:r>
              <a:rPr lang="en-US" dirty="0">
                <a:solidFill>
                  <a:srgbClr val="FF0000"/>
                </a:solidFill>
              </a:rPr>
              <a:t> 3     </a:t>
            </a:r>
            <a:r>
              <a:rPr lang="en-US" dirty="0" err="1">
                <a:solidFill>
                  <a:srgbClr val="FF0000"/>
                </a:solidFill>
              </a:rPr>
              <a:t>ngón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tay</a:t>
            </a:r>
            <a:r>
              <a:rPr lang="en-US" dirty="0">
                <a:solidFill>
                  <a:srgbClr val="FF0000"/>
                </a:solidFill>
              </a:rPr>
              <a:t>: </a:t>
            </a:r>
            <a:r>
              <a:rPr lang="en-US" dirty="0" err="1">
                <a:solidFill>
                  <a:srgbClr val="FF0000"/>
                </a:solidFill>
              </a:rPr>
              <a:t>ngón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trỏ</a:t>
            </a:r>
            <a:r>
              <a:rPr lang="en-US" dirty="0">
                <a:solidFill>
                  <a:srgbClr val="FF0000"/>
                </a:solidFill>
              </a:rPr>
              <a:t>, </a:t>
            </a:r>
            <a:r>
              <a:rPr lang="en-US" dirty="0" err="1">
                <a:solidFill>
                  <a:srgbClr val="FF0000"/>
                </a:solidFill>
              </a:rPr>
              <a:t>ngón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giữa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và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ngón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cái</a:t>
            </a:r>
            <a:endParaRPr lang="en-US" sz="4400" dirty="0">
              <a:solidFill>
                <a:srgbClr val="FF0000"/>
              </a:solidFill>
            </a:endParaRPr>
          </a:p>
          <a:p>
            <a:r>
              <a:rPr lang="en-US" sz="4400" dirty="0">
                <a:solidFill>
                  <a:srgbClr val="FF0000"/>
                </a:solidFill>
              </a:rPr>
              <a:t/>
            </a:r>
            <a:br>
              <a:rPr lang="en-US" sz="4400" dirty="0">
                <a:solidFill>
                  <a:srgbClr val="FF0000"/>
                </a:solidFill>
              </a:rPr>
            </a:br>
            <a:endParaRPr lang="en-US" sz="4400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1" name="Freeform: Shape a">
            <a:extLst>
              <a:ext uri="{FF2B5EF4-FFF2-40B4-BE49-F238E27FC236}">
                <a16:creationId xmlns:a16="http://schemas.microsoft.com/office/drawing/2014/main" id="{E1AEDCFF-4DC8-48E7-8047-CD7D8ACAF86D}"/>
              </a:ext>
            </a:extLst>
          </p:cNvPr>
          <p:cNvSpPr/>
          <p:nvPr/>
        </p:nvSpPr>
        <p:spPr>
          <a:xfrm>
            <a:off x="585215" y="4448628"/>
            <a:ext cx="11201401" cy="1681258"/>
          </a:xfrm>
          <a:custGeom>
            <a:avLst/>
            <a:gdLst>
              <a:gd name="connsiteX0" fmla="*/ 0 w 3223003"/>
              <a:gd name="connsiteY0" fmla="*/ 0 h 1289201"/>
              <a:gd name="connsiteX1" fmla="*/ 2578403 w 3223003"/>
              <a:gd name="connsiteY1" fmla="*/ 0 h 1289201"/>
              <a:gd name="connsiteX2" fmla="*/ 3223003 w 3223003"/>
              <a:gd name="connsiteY2" fmla="*/ 644601 h 1289201"/>
              <a:gd name="connsiteX3" fmla="*/ 2578403 w 3223003"/>
              <a:gd name="connsiteY3" fmla="*/ 1289201 h 1289201"/>
              <a:gd name="connsiteX4" fmla="*/ 0 w 3223003"/>
              <a:gd name="connsiteY4" fmla="*/ 1289201 h 1289201"/>
              <a:gd name="connsiteX5" fmla="*/ 644601 w 3223003"/>
              <a:gd name="connsiteY5" fmla="*/ 644601 h 1289201"/>
              <a:gd name="connsiteX6" fmla="*/ 0 w 3223003"/>
              <a:gd name="connsiteY6" fmla="*/ 0 h 1289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23003" h="1289201">
                <a:moveTo>
                  <a:pt x="0" y="0"/>
                </a:moveTo>
                <a:lnTo>
                  <a:pt x="2578403" y="0"/>
                </a:lnTo>
                <a:lnTo>
                  <a:pt x="3223003" y="644601"/>
                </a:lnTo>
                <a:lnTo>
                  <a:pt x="2578403" y="1289201"/>
                </a:lnTo>
                <a:lnTo>
                  <a:pt x="0" y="1289201"/>
                </a:lnTo>
                <a:lnTo>
                  <a:pt x="644601" y="644601"/>
                </a:lnTo>
                <a:lnTo>
                  <a:pt x="0" y="0"/>
                </a:lnTo>
                <a:close/>
              </a:path>
            </a:pathLst>
          </a:cu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4900445"/>
              <a:satOff val="-20388"/>
              <a:lumOff val="4804"/>
              <a:alphaOff val="0"/>
            </a:schemeClr>
          </a:fillRef>
          <a:effectRef idx="0">
            <a:schemeClr val="accent4">
              <a:hueOff val="4900445"/>
              <a:satOff val="-20388"/>
              <a:lumOff val="4804"/>
              <a:alphaOff val="0"/>
            </a:schemeClr>
          </a:effectRef>
          <a:fontRef idx="minor">
            <a:schemeClr val="lt1"/>
          </a:fontRef>
        </p:style>
        <p:txBody>
          <a:bodyPr lIns="609467" tIns="42005" rIns="525455" bIns="42005" spcCol="1270" anchor="ctr"/>
          <a:lstStyle/>
          <a:p>
            <a:r>
              <a:rPr lang="en-US" sz="2000" b="1" dirty="0">
                <a:solidFill>
                  <a:schemeClr val="tx1"/>
                </a:solidFill>
              </a:rPr>
              <a:t>                                                         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</a:p>
          <a:p>
            <a:r>
              <a:rPr lang="en-US" sz="2000" dirty="0">
                <a:solidFill>
                  <a:srgbClr val="FF0000"/>
                </a:solidFill>
              </a:rPr>
              <a:t>                                      + </a:t>
            </a:r>
            <a:r>
              <a:rPr lang="en-US" sz="2000" dirty="0" err="1">
                <a:solidFill>
                  <a:srgbClr val="FF0000"/>
                </a:solidFill>
              </a:rPr>
              <a:t>Cầm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bút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bằng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tay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phải</a:t>
            </a:r>
            <a:endParaRPr lang="en-US" sz="2000" dirty="0">
              <a:solidFill>
                <a:srgbClr val="FF0000"/>
              </a:solidFill>
            </a:endParaRPr>
          </a:p>
          <a:p>
            <a:r>
              <a:rPr lang="en-US" sz="2000" dirty="0">
                <a:solidFill>
                  <a:srgbClr val="FF0000"/>
                </a:solidFill>
              </a:rPr>
              <a:t>	                     + </a:t>
            </a:r>
            <a:r>
              <a:rPr lang="en-US" sz="2000" dirty="0" err="1">
                <a:solidFill>
                  <a:srgbClr val="FF0000"/>
                </a:solidFill>
              </a:rPr>
              <a:t>sử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dụng</a:t>
            </a:r>
            <a:r>
              <a:rPr lang="en-US" sz="2000" dirty="0">
                <a:solidFill>
                  <a:srgbClr val="FF0000"/>
                </a:solidFill>
              </a:rPr>
              <a:t> 3     </a:t>
            </a:r>
            <a:r>
              <a:rPr lang="en-US" sz="2000" dirty="0" err="1">
                <a:solidFill>
                  <a:srgbClr val="FF0000"/>
                </a:solidFill>
              </a:rPr>
              <a:t>ngón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tay</a:t>
            </a:r>
            <a:r>
              <a:rPr lang="en-US" sz="2000" dirty="0">
                <a:solidFill>
                  <a:srgbClr val="FF0000"/>
                </a:solidFill>
              </a:rPr>
              <a:t>: </a:t>
            </a:r>
            <a:r>
              <a:rPr lang="en-US" sz="2000" dirty="0" err="1">
                <a:solidFill>
                  <a:srgbClr val="FF0000"/>
                </a:solidFill>
              </a:rPr>
              <a:t>ngón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trỏ</a:t>
            </a:r>
            <a:r>
              <a:rPr lang="en-US" sz="2000" dirty="0">
                <a:solidFill>
                  <a:srgbClr val="FF0000"/>
                </a:solidFill>
              </a:rPr>
              <a:t>, </a:t>
            </a:r>
            <a:r>
              <a:rPr lang="en-US" sz="2000" dirty="0" err="1">
                <a:solidFill>
                  <a:srgbClr val="FF0000"/>
                </a:solidFill>
              </a:rPr>
              <a:t>ngón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út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và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ngón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cái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3" name="Câu 2">
            <a:hlinkClick r:id="" action="ppaction://media"/>
            <a:extLst>
              <a:ext uri="{FF2B5EF4-FFF2-40B4-BE49-F238E27FC236}">
                <a16:creationId xmlns:a16="http://schemas.microsoft.com/office/drawing/2014/main" id="{C14E03B4-002E-4668-93C8-26E6229F891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1838" y="486499"/>
            <a:ext cx="487363" cy="487363"/>
          </a:xfrm>
          <a:prstGeom prst="rect">
            <a:avLst/>
          </a:prstGeom>
        </p:spPr>
      </p:pic>
      <p:pic>
        <p:nvPicPr>
          <p:cNvPr id="16" name="Picture 15" descr="spring-smiley-1">
            <a:hlinkClick r:id="" action="ppaction://noaction"/>
            <a:extLst>
              <a:ext uri="{FF2B5EF4-FFF2-40B4-BE49-F238E27FC236}">
                <a16:creationId xmlns:a16="http://schemas.microsoft.com/office/drawing/2014/main" id="{9D2B5666-8BA5-4619-8F9D-4E93BB4D052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14461">
            <a:off x="10254438" y="176934"/>
            <a:ext cx="1524000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8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8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32770" grpId="0" animBg="1"/>
      <p:bldP spid="10" grpId="0" animBg="1"/>
      <p:bldP spid="10" grpId="1" animBg="1"/>
      <p:bldP spid="11" grpId="0" animBg="1"/>
      <p:bldP spid="11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B0F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Box 2">
            <a:extLst>
              <a:ext uri="{FF2B5EF4-FFF2-40B4-BE49-F238E27FC236}">
                <a16:creationId xmlns:a16="http://schemas.microsoft.com/office/drawing/2014/main" id="{5049F465-9738-40E2-9E2E-C499250610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1" y="251119"/>
            <a:ext cx="8403770" cy="52322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 dirty="0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b="1" dirty="0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vi-VN" sz="2800" b="1" dirty="0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Khi </a:t>
            </a:r>
            <a:r>
              <a:rPr lang="vi-VN" sz="2800" b="1" dirty="0" err="1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vi-VN" sz="2800" b="1" dirty="0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vi-VN" sz="2800" b="1" dirty="0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vi-VN" sz="2800" b="1" dirty="0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vi-VN" sz="2800" b="1" dirty="0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ngòi</a:t>
            </a:r>
            <a:r>
              <a:rPr lang="vi-VN" sz="2800" b="1" dirty="0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vi-VN" sz="2800" b="1" dirty="0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như </a:t>
            </a:r>
            <a:r>
              <a:rPr lang="vi-VN" sz="2800" b="1" dirty="0" err="1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vi-VN" sz="2800" b="1" dirty="0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b="1" dirty="0" err="1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vi-VN" sz="2800" b="1" dirty="0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" name="Freeform: Shape p">
            <a:extLst>
              <a:ext uri="{FF2B5EF4-FFF2-40B4-BE49-F238E27FC236}">
                <a16:creationId xmlns:a16="http://schemas.microsoft.com/office/drawing/2014/main" id="{9C99C742-97F9-47FA-9DA8-5B517062E436}"/>
              </a:ext>
            </a:extLst>
          </p:cNvPr>
          <p:cNvSpPr/>
          <p:nvPr/>
        </p:nvSpPr>
        <p:spPr>
          <a:xfrm>
            <a:off x="2075543" y="3599543"/>
            <a:ext cx="4441372" cy="1727199"/>
          </a:xfrm>
          <a:custGeom>
            <a:avLst/>
            <a:gdLst>
              <a:gd name="connsiteX0" fmla="*/ 0 w 3223003"/>
              <a:gd name="connsiteY0" fmla="*/ 0 h 1289201"/>
              <a:gd name="connsiteX1" fmla="*/ 2578403 w 3223003"/>
              <a:gd name="connsiteY1" fmla="*/ 0 h 1289201"/>
              <a:gd name="connsiteX2" fmla="*/ 3223003 w 3223003"/>
              <a:gd name="connsiteY2" fmla="*/ 644601 h 1289201"/>
              <a:gd name="connsiteX3" fmla="*/ 2578403 w 3223003"/>
              <a:gd name="connsiteY3" fmla="*/ 1289201 h 1289201"/>
              <a:gd name="connsiteX4" fmla="*/ 0 w 3223003"/>
              <a:gd name="connsiteY4" fmla="*/ 1289201 h 1289201"/>
              <a:gd name="connsiteX5" fmla="*/ 644601 w 3223003"/>
              <a:gd name="connsiteY5" fmla="*/ 644601 h 1289201"/>
              <a:gd name="connsiteX6" fmla="*/ 0 w 3223003"/>
              <a:gd name="connsiteY6" fmla="*/ 0 h 1289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23003" h="1289201">
                <a:moveTo>
                  <a:pt x="0" y="0"/>
                </a:moveTo>
                <a:lnTo>
                  <a:pt x="2578403" y="0"/>
                </a:lnTo>
                <a:lnTo>
                  <a:pt x="3223003" y="644601"/>
                </a:lnTo>
                <a:lnTo>
                  <a:pt x="2578403" y="1289201"/>
                </a:lnTo>
                <a:lnTo>
                  <a:pt x="0" y="1289201"/>
                </a:lnTo>
                <a:lnTo>
                  <a:pt x="644601" y="644601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609467" tIns="42005" rIns="525455" bIns="42005" spcCol="1270" anchor="ctr"/>
          <a:lstStyle/>
          <a:p>
            <a:endParaRPr lang="en-US" dirty="0"/>
          </a:p>
          <a:p>
            <a:r>
              <a:rPr lang="en-US" dirty="0"/>
              <a:t>   		</a:t>
            </a:r>
          </a:p>
          <a:p>
            <a:endParaRPr lang="en-US" dirty="0"/>
          </a:p>
          <a:p>
            <a:endParaRPr lang="en-US" dirty="0"/>
          </a:p>
          <a:p>
            <a:endParaRPr lang="en-US" sz="2800" b="1" dirty="0">
              <a:solidFill>
                <a:schemeClr val="tx1"/>
              </a:solidFill>
            </a:endParaRPr>
          </a:p>
          <a:p>
            <a:r>
              <a:rPr lang="en-US" sz="2800" b="1" dirty="0">
                <a:solidFill>
                  <a:schemeClr val="tx1"/>
                </a:solidFill>
              </a:rPr>
              <a:t>                                          	</a:t>
            </a:r>
            <a:r>
              <a:rPr lang="en-US" sz="2800" b="1" dirty="0" err="1">
                <a:solidFill>
                  <a:schemeClr val="tx1"/>
                </a:solidFill>
              </a:rPr>
              <a:t>Đáp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án</a:t>
            </a:r>
            <a:r>
              <a:rPr lang="en-US" sz="2800" b="1" dirty="0">
                <a:solidFill>
                  <a:schemeClr val="tx1"/>
                </a:solidFill>
              </a:rPr>
              <a:t> 2:</a:t>
            </a:r>
          </a:p>
          <a:p>
            <a:r>
              <a:rPr lang="en-US" sz="2800" b="1" dirty="0">
                <a:solidFill>
                  <a:schemeClr val="tx1"/>
                </a:solidFill>
              </a:rPr>
              <a:t> 	2,5 cm</a:t>
            </a:r>
          </a:p>
          <a:p>
            <a:r>
              <a:rPr lang="en-US" sz="4400" dirty="0">
                <a:solidFill>
                  <a:srgbClr val="FF0000"/>
                </a:solidFill>
              </a:rPr>
              <a:t/>
            </a:r>
            <a:br>
              <a:rPr lang="en-US" sz="4400" dirty="0">
                <a:solidFill>
                  <a:srgbClr val="FF0000"/>
                </a:solidFill>
              </a:rPr>
            </a:br>
            <a:endParaRPr lang="en-US" sz="4400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1" name="Freeform: Shape a">
            <a:extLst>
              <a:ext uri="{FF2B5EF4-FFF2-40B4-BE49-F238E27FC236}">
                <a16:creationId xmlns:a16="http://schemas.microsoft.com/office/drawing/2014/main" id="{E1AEDCFF-4DC8-48E7-8047-CD7D8ACAF86D}"/>
              </a:ext>
            </a:extLst>
          </p:cNvPr>
          <p:cNvSpPr/>
          <p:nvPr/>
        </p:nvSpPr>
        <p:spPr>
          <a:xfrm>
            <a:off x="2346917" y="1677198"/>
            <a:ext cx="4169998" cy="1356672"/>
          </a:xfrm>
          <a:custGeom>
            <a:avLst/>
            <a:gdLst>
              <a:gd name="connsiteX0" fmla="*/ 0 w 3223003"/>
              <a:gd name="connsiteY0" fmla="*/ 0 h 1289201"/>
              <a:gd name="connsiteX1" fmla="*/ 2578403 w 3223003"/>
              <a:gd name="connsiteY1" fmla="*/ 0 h 1289201"/>
              <a:gd name="connsiteX2" fmla="*/ 3223003 w 3223003"/>
              <a:gd name="connsiteY2" fmla="*/ 644601 h 1289201"/>
              <a:gd name="connsiteX3" fmla="*/ 2578403 w 3223003"/>
              <a:gd name="connsiteY3" fmla="*/ 1289201 h 1289201"/>
              <a:gd name="connsiteX4" fmla="*/ 0 w 3223003"/>
              <a:gd name="connsiteY4" fmla="*/ 1289201 h 1289201"/>
              <a:gd name="connsiteX5" fmla="*/ 644601 w 3223003"/>
              <a:gd name="connsiteY5" fmla="*/ 644601 h 1289201"/>
              <a:gd name="connsiteX6" fmla="*/ 0 w 3223003"/>
              <a:gd name="connsiteY6" fmla="*/ 0 h 1289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23003" h="1289201">
                <a:moveTo>
                  <a:pt x="0" y="0"/>
                </a:moveTo>
                <a:lnTo>
                  <a:pt x="2578403" y="0"/>
                </a:lnTo>
                <a:lnTo>
                  <a:pt x="3223003" y="644601"/>
                </a:lnTo>
                <a:lnTo>
                  <a:pt x="2578403" y="1289201"/>
                </a:lnTo>
                <a:lnTo>
                  <a:pt x="0" y="1289201"/>
                </a:lnTo>
                <a:lnTo>
                  <a:pt x="644601" y="644601"/>
                </a:lnTo>
                <a:lnTo>
                  <a:pt x="0" y="0"/>
                </a:lnTo>
                <a:close/>
              </a:path>
            </a:pathLst>
          </a:cu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4900445"/>
              <a:satOff val="-20388"/>
              <a:lumOff val="4804"/>
              <a:alphaOff val="0"/>
            </a:schemeClr>
          </a:fillRef>
          <a:effectRef idx="0">
            <a:schemeClr val="accent4">
              <a:hueOff val="4900445"/>
              <a:satOff val="-20388"/>
              <a:lumOff val="4804"/>
              <a:alphaOff val="0"/>
            </a:schemeClr>
          </a:effectRef>
          <a:fontRef idx="minor">
            <a:schemeClr val="lt1"/>
          </a:fontRef>
        </p:style>
        <p:txBody>
          <a:bodyPr lIns="609467" tIns="42005" rIns="525455" bIns="42005" spcCol="1270" anchor="ctr"/>
          <a:lstStyle/>
          <a:p>
            <a:r>
              <a:rPr lang="en-US" sz="2000" b="1" dirty="0">
                <a:solidFill>
                  <a:schemeClr val="tx1"/>
                </a:solidFill>
              </a:rPr>
              <a:t>                                                         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</a:p>
          <a:p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5cm</a:t>
            </a:r>
          </a:p>
        </p:txBody>
      </p:sp>
      <p:pic>
        <p:nvPicPr>
          <p:cNvPr id="3" name="Câu 2">
            <a:hlinkClick r:id="" action="ppaction://media"/>
            <a:extLst>
              <a:ext uri="{FF2B5EF4-FFF2-40B4-BE49-F238E27FC236}">
                <a16:creationId xmlns:a16="http://schemas.microsoft.com/office/drawing/2014/main" id="{C14E03B4-002E-4668-93C8-26E6229F891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1838" y="486499"/>
            <a:ext cx="487363" cy="487363"/>
          </a:xfrm>
          <a:prstGeom prst="rect">
            <a:avLst/>
          </a:prstGeom>
        </p:spPr>
      </p:pic>
      <p:pic>
        <p:nvPicPr>
          <p:cNvPr id="16" name="Picture 15" descr="spring-smiley-1">
            <a:hlinkClick r:id="" action="ppaction://noaction"/>
            <a:extLst>
              <a:ext uri="{FF2B5EF4-FFF2-40B4-BE49-F238E27FC236}">
                <a16:creationId xmlns:a16="http://schemas.microsoft.com/office/drawing/2014/main" id="{9D2B5666-8BA5-4619-8F9D-4E93BB4D052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14461">
            <a:off x="10254438" y="176934"/>
            <a:ext cx="1524000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67208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8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8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32770" grpId="0" animBg="1"/>
      <p:bldP spid="10" grpId="0" animBg="1"/>
      <p:bldP spid="10" grpId="1" animBg="1"/>
      <p:bldP spid="11" grpId="0" animBg="1"/>
      <p:bldP spid="11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0C0"/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Box 2">
            <a:extLst>
              <a:ext uri="{FF2B5EF4-FFF2-40B4-BE49-F238E27FC236}">
                <a16:creationId xmlns:a16="http://schemas.microsoft.com/office/drawing/2014/main" id="{5049F465-9738-40E2-9E2E-C499250610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1" y="251119"/>
            <a:ext cx="8403770" cy="523220"/>
          </a:xfrm>
          <a:prstGeom prst="rect">
            <a:avLst/>
          </a:prstGeom>
          <a:solidFill>
            <a:srgbClr val="FFFF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en-US" sz="2000" dirty="0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altLang="en-US" sz="2800" b="1" dirty="0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  <a:r>
              <a:rPr lang="vi-VN" sz="2800" b="1" dirty="0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2800" b="1" dirty="0" err="1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2800" b="1" dirty="0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dirty="0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đẹp</a:t>
            </a:r>
            <a:r>
              <a:rPr lang="en-US" sz="2800" b="1" dirty="0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800" b="1" dirty="0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800" b="1" dirty="0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2800" b="1" dirty="0" err="1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2800" b="1" dirty="0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2812A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</a:t>
            </a:r>
            <a:r>
              <a:rPr lang="en-US" altLang="en-US" sz="28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0" name="Freeform: Shape p">
            <a:extLst>
              <a:ext uri="{FF2B5EF4-FFF2-40B4-BE49-F238E27FC236}">
                <a16:creationId xmlns:a16="http://schemas.microsoft.com/office/drawing/2014/main" id="{9C99C742-97F9-47FA-9DA8-5B517062E436}"/>
              </a:ext>
            </a:extLst>
          </p:cNvPr>
          <p:cNvSpPr/>
          <p:nvPr/>
        </p:nvSpPr>
        <p:spPr>
          <a:xfrm>
            <a:off x="2075542" y="3599543"/>
            <a:ext cx="8795657" cy="1727199"/>
          </a:xfrm>
          <a:custGeom>
            <a:avLst/>
            <a:gdLst>
              <a:gd name="connsiteX0" fmla="*/ 0 w 3223003"/>
              <a:gd name="connsiteY0" fmla="*/ 0 h 1289201"/>
              <a:gd name="connsiteX1" fmla="*/ 2578403 w 3223003"/>
              <a:gd name="connsiteY1" fmla="*/ 0 h 1289201"/>
              <a:gd name="connsiteX2" fmla="*/ 3223003 w 3223003"/>
              <a:gd name="connsiteY2" fmla="*/ 644601 h 1289201"/>
              <a:gd name="connsiteX3" fmla="*/ 2578403 w 3223003"/>
              <a:gd name="connsiteY3" fmla="*/ 1289201 h 1289201"/>
              <a:gd name="connsiteX4" fmla="*/ 0 w 3223003"/>
              <a:gd name="connsiteY4" fmla="*/ 1289201 h 1289201"/>
              <a:gd name="connsiteX5" fmla="*/ 644601 w 3223003"/>
              <a:gd name="connsiteY5" fmla="*/ 644601 h 1289201"/>
              <a:gd name="connsiteX6" fmla="*/ 0 w 3223003"/>
              <a:gd name="connsiteY6" fmla="*/ 0 h 1289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23003" h="1289201">
                <a:moveTo>
                  <a:pt x="0" y="0"/>
                </a:moveTo>
                <a:lnTo>
                  <a:pt x="2578403" y="0"/>
                </a:lnTo>
                <a:lnTo>
                  <a:pt x="3223003" y="644601"/>
                </a:lnTo>
                <a:lnTo>
                  <a:pt x="2578403" y="1289201"/>
                </a:lnTo>
                <a:lnTo>
                  <a:pt x="0" y="1289201"/>
                </a:lnTo>
                <a:lnTo>
                  <a:pt x="644601" y="644601"/>
                </a:lnTo>
                <a:lnTo>
                  <a:pt x="0" y="0"/>
                </a:lnTo>
                <a:close/>
              </a:path>
            </a:pathLst>
          </a:cu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0"/>
              <a:satOff val="0"/>
              <a:lumOff val="0"/>
              <a:alphaOff val="0"/>
            </a:schemeClr>
          </a:fillRef>
          <a:effectRef idx="0">
            <a:schemeClr val="accent4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609467" tIns="42005" rIns="525455" bIns="42005" spcCol="1270" anchor="ctr"/>
          <a:lstStyle/>
          <a:p>
            <a:endParaRPr lang="en-US" dirty="0"/>
          </a:p>
          <a:p>
            <a:r>
              <a:rPr lang="en-US" dirty="0"/>
              <a:t>   		</a:t>
            </a:r>
          </a:p>
          <a:p>
            <a:endParaRPr lang="en-US" dirty="0"/>
          </a:p>
          <a:p>
            <a:endParaRPr lang="en-US" dirty="0"/>
          </a:p>
          <a:p>
            <a:endParaRPr lang="en-US" sz="2800" b="1" dirty="0">
              <a:solidFill>
                <a:schemeClr val="tx1"/>
              </a:solidFill>
            </a:endParaRPr>
          </a:p>
          <a:p>
            <a:r>
              <a:rPr lang="en-US" sz="2800" b="1" dirty="0">
                <a:solidFill>
                  <a:schemeClr val="tx1"/>
                </a:solidFill>
              </a:rPr>
              <a:t>                                          	</a:t>
            </a:r>
            <a:r>
              <a:rPr lang="en-US" sz="2800" b="1" dirty="0" err="1">
                <a:solidFill>
                  <a:schemeClr val="tx1"/>
                </a:solidFill>
              </a:rPr>
              <a:t>Đáp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án</a:t>
            </a:r>
            <a:r>
              <a:rPr lang="en-US" sz="2800" b="1" dirty="0">
                <a:solidFill>
                  <a:schemeClr val="tx1"/>
                </a:solidFill>
              </a:rPr>
              <a:t> 2:</a:t>
            </a:r>
          </a:p>
          <a:p>
            <a:r>
              <a:rPr lang="en-US" sz="2800" b="1" dirty="0">
                <a:solidFill>
                  <a:schemeClr val="tx1"/>
                </a:solidFill>
              </a:rPr>
              <a:t> 	</a:t>
            </a:r>
            <a:r>
              <a:rPr lang="en-US" sz="2800" b="1" dirty="0" err="1">
                <a:solidFill>
                  <a:schemeClr val="tx1"/>
                </a:solidFill>
              </a:rPr>
              <a:t>Cầm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bút</a:t>
            </a:r>
            <a:r>
              <a:rPr lang="en-US" sz="2800" b="1" dirty="0">
                <a:solidFill>
                  <a:schemeClr val="tx1"/>
                </a:solidFill>
              </a:rPr>
              <a:t> ko </a:t>
            </a:r>
            <a:r>
              <a:rPr lang="en-US" sz="2800" b="1" dirty="0" err="1">
                <a:solidFill>
                  <a:schemeClr val="tx1"/>
                </a:solidFill>
              </a:rPr>
              <a:t>quá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chặt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và</a:t>
            </a:r>
            <a:r>
              <a:rPr lang="en-US" sz="2800" b="1" dirty="0">
                <a:solidFill>
                  <a:schemeClr val="tx1"/>
                </a:solidFill>
              </a:rPr>
              <a:t> ko </a:t>
            </a:r>
            <a:r>
              <a:rPr lang="en-US" sz="2800" b="1" dirty="0" err="1">
                <a:solidFill>
                  <a:schemeClr val="tx1"/>
                </a:solidFill>
              </a:rPr>
              <a:t>ấn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bút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quá</a:t>
            </a:r>
            <a:r>
              <a:rPr lang="en-US" sz="2800" b="1" dirty="0">
                <a:solidFill>
                  <a:schemeClr val="tx1"/>
                </a:solidFill>
              </a:rPr>
              <a:t> </a:t>
            </a:r>
            <a:r>
              <a:rPr lang="en-US" sz="2800" b="1" dirty="0" err="1">
                <a:solidFill>
                  <a:schemeClr val="tx1"/>
                </a:solidFill>
              </a:rPr>
              <a:t>đậm</a:t>
            </a:r>
            <a:endParaRPr lang="en-US" sz="2800" b="1" dirty="0">
              <a:solidFill>
                <a:schemeClr val="tx1"/>
              </a:solidFill>
            </a:endParaRPr>
          </a:p>
          <a:p>
            <a:r>
              <a:rPr lang="en-US" sz="4400" dirty="0">
                <a:solidFill>
                  <a:srgbClr val="FF0000"/>
                </a:solidFill>
              </a:rPr>
              <a:t/>
            </a:r>
            <a:br>
              <a:rPr lang="en-US" sz="4400" dirty="0">
                <a:solidFill>
                  <a:srgbClr val="FF0000"/>
                </a:solidFill>
              </a:rPr>
            </a:br>
            <a:endParaRPr lang="en-US" sz="4400" dirty="0">
              <a:solidFill>
                <a:srgbClr val="FF0000"/>
              </a:solidFill>
              <a:latin typeface=".VnAvant" panose="020B7200000000000000" pitchFamily="34" charset="0"/>
            </a:endParaRPr>
          </a:p>
        </p:txBody>
      </p:sp>
      <p:sp>
        <p:nvSpPr>
          <p:cNvPr id="11" name="Freeform: Shape a">
            <a:extLst>
              <a:ext uri="{FF2B5EF4-FFF2-40B4-BE49-F238E27FC236}">
                <a16:creationId xmlns:a16="http://schemas.microsoft.com/office/drawing/2014/main" id="{E1AEDCFF-4DC8-48E7-8047-CD7D8ACAF86D}"/>
              </a:ext>
            </a:extLst>
          </p:cNvPr>
          <p:cNvSpPr/>
          <p:nvPr/>
        </p:nvSpPr>
        <p:spPr>
          <a:xfrm>
            <a:off x="2346916" y="1677198"/>
            <a:ext cx="8403770" cy="1356672"/>
          </a:xfrm>
          <a:custGeom>
            <a:avLst/>
            <a:gdLst>
              <a:gd name="connsiteX0" fmla="*/ 0 w 3223003"/>
              <a:gd name="connsiteY0" fmla="*/ 0 h 1289201"/>
              <a:gd name="connsiteX1" fmla="*/ 2578403 w 3223003"/>
              <a:gd name="connsiteY1" fmla="*/ 0 h 1289201"/>
              <a:gd name="connsiteX2" fmla="*/ 3223003 w 3223003"/>
              <a:gd name="connsiteY2" fmla="*/ 644601 h 1289201"/>
              <a:gd name="connsiteX3" fmla="*/ 2578403 w 3223003"/>
              <a:gd name="connsiteY3" fmla="*/ 1289201 h 1289201"/>
              <a:gd name="connsiteX4" fmla="*/ 0 w 3223003"/>
              <a:gd name="connsiteY4" fmla="*/ 1289201 h 1289201"/>
              <a:gd name="connsiteX5" fmla="*/ 644601 w 3223003"/>
              <a:gd name="connsiteY5" fmla="*/ 644601 h 1289201"/>
              <a:gd name="connsiteX6" fmla="*/ 0 w 3223003"/>
              <a:gd name="connsiteY6" fmla="*/ 0 h 12892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223003" h="1289201">
                <a:moveTo>
                  <a:pt x="0" y="0"/>
                </a:moveTo>
                <a:lnTo>
                  <a:pt x="2578403" y="0"/>
                </a:lnTo>
                <a:lnTo>
                  <a:pt x="3223003" y="644601"/>
                </a:lnTo>
                <a:lnTo>
                  <a:pt x="2578403" y="1289201"/>
                </a:lnTo>
                <a:lnTo>
                  <a:pt x="0" y="1289201"/>
                </a:lnTo>
                <a:lnTo>
                  <a:pt x="644601" y="644601"/>
                </a:lnTo>
                <a:lnTo>
                  <a:pt x="0" y="0"/>
                </a:lnTo>
                <a:close/>
              </a:path>
            </a:pathLst>
          </a:custGeom>
          <a:solidFill>
            <a:srgbClr val="66FF33"/>
          </a:solidFill>
          <a:ln>
            <a:solidFill>
              <a:schemeClr val="tx1"/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4">
              <a:hueOff val="4900445"/>
              <a:satOff val="-20388"/>
              <a:lumOff val="4804"/>
              <a:alphaOff val="0"/>
            </a:schemeClr>
          </a:fillRef>
          <a:effectRef idx="0">
            <a:schemeClr val="accent4">
              <a:hueOff val="4900445"/>
              <a:satOff val="-20388"/>
              <a:lumOff val="4804"/>
              <a:alphaOff val="0"/>
            </a:schemeClr>
          </a:effectRef>
          <a:fontRef idx="minor">
            <a:schemeClr val="lt1"/>
          </a:fontRef>
        </p:style>
        <p:txBody>
          <a:bodyPr lIns="609467" tIns="42005" rIns="525455" bIns="42005" spcCol="1270" anchor="ctr"/>
          <a:lstStyle/>
          <a:p>
            <a:r>
              <a:rPr lang="en-US" sz="2000" b="1" dirty="0">
                <a:solidFill>
                  <a:schemeClr val="tx1"/>
                </a:solidFill>
              </a:rPr>
              <a:t>                                                 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</a:p>
          <a:p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Cầm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chặt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</a:t>
            </a:r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đậm</a:t>
            </a:r>
            <a:endParaRPr lang="en-US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Câu 2">
            <a:hlinkClick r:id="" action="ppaction://media"/>
            <a:extLst>
              <a:ext uri="{FF2B5EF4-FFF2-40B4-BE49-F238E27FC236}">
                <a16:creationId xmlns:a16="http://schemas.microsoft.com/office/drawing/2014/main" id="{C14E03B4-002E-4668-93C8-26E6229F891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381838" y="486499"/>
            <a:ext cx="487363" cy="487363"/>
          </a:xfrm>
          <a:prstGeom prst="rect">
            <a:avLst/>
          </a:prstGeom>
        </p:spPr>
      </p:pic>
      <p:pic>
        <p:nvPicPr>
          <p:cNvPr id="16" name="Picture 15" descr="spring-smiley-1">
            <a:hlinkClick r:id="" action="ppaction://noaction"/>
            <a:extLst>
              <a:ext uri="{FF2B5EF4-FFF2-40B4-BE49-F238E27FC236}">
                <a16:creationId xmlns:a16="http://schemas.microsoft.com/office/drawing/2014/main" id="{9D2B5666-8BA5-4619-8F9D-4E93BB4D052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14461">
            <a:off x="10254438" y="176934"/>
            <a:ext cx="1524000" cy="1106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5355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8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8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1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  <p:bldLst>
      <p:bldP spid="32770" grpId="0" animBg="1"/>
      <p:bldP spid="10" grpId="0" animBg="1"/>
      <p:bldP spid="10" grpId="1" animBg="1"/>
      <p:bldP spid="11" grpId="0" animBg="1"/>
      <p:bldP spid="11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2415</TotalTime>
  <Words>107</Words>
  <Application>Microsoft Office PowerPoint</Application>
  <PresentationFormat>Widescreen</PresentationFormat>
  <Paragraphs>43</Paragraphs>
  <Slides>12</Slides>
  <Notes>0</Notes>
  <HiddenSlides>0</HiddenSlides>
  <MMClips>4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.VnAvant</vt:lpstr>
      <vt:lpstr>Arial</vt:lpstr>
      <vt:lpstr>Calibri</vt:lpstr>
      <vt:lpstr>Calibri Light</vt:lpstr>
      <vt:lpstr>Times New Roman</vt:lpstr>
      <vt:lpstr>Office Theme</vt:lpstr>
      <vt:lpstr>TRƯỜNG MẦM NON HOA ANH ĐÀO </vt:lpstr>
      <vt:lpstr>Ổn định tổ chức: Cô đọc bài thơ</vt:lpstr>
      <vt:lpstr>Xem video: cách cầm bút</vt:lpstr>
      <vt:lpstr>PowerPoint Presentation</vt:lpstr>
      <vt:lpstr>PowerPoint Presentation</vt:lpstr>
      <vt:lpstr>Trò chơi: Thử tài của bé</vt:lpstr>
      <vt:lpstr>PowerPoint Presentation</vt:lpstr>
      <vt:lpstr>PowerPoint Presentation</vt:lpstr>
      <vt:lpstr>PowerPoint Presentation</vt:lpstr>
      <vt:lpstr>Trò chơi  Nhanh mắt nhanh tay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TRƯỜNG MẦM NON ĐÔ THỊ VIỆT HƯNG</dc:title>
  <dc:creator>Admin</dc:creator>
  <cp:lastModifiedBy>Techsi.vn</cp:lastModifiedBy>
  <cp:revision>16</cp:revision>
  <dcterms:created xsi:type="dcterms:W3CDTF">2020-05-29T01:00:51Z</dcterms:created>
  <dcterms:modified xsi:type="dcterms:W3CDTF">2023-07-19T15:00:44Z</dcterms:modified>
</cp:coreProperties>
</file>