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69" r:id="rId4"/>
    <p:sldId id="257" r:id="rId5"/>
    <p:sldId id="259" r:id="rId6"/>
    <p:sldId id="263" r:id="rId7"/>
    <p:sldId id="260" r:id="rId8"/>
    <p:sldId id="264" r:id="rId9"/>
    <p:sldId id="262" r:id="rId10"/>
    <p:sldId id="265" r:id="rId11"/>
    <p:sldId id="261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B5D60-FF1B-48FE-A611-FAE27D38B50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F2A56-18FA-4656-BE38-24EBD2A2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6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CD014-8593-4D3F-9DA1-67DF735469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2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207B-4AF2-44A3-9502-7F3FA49C3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40FBC-1B56-4B55-A154-0BF59BA5A4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9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E9770-58C0-4CEA-AF21-B4CD929C4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3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7E9A-B926-4C78-BE50-20816A99E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5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1C115-A6CC-4AF7-A3A6-3184E6DABB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16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49DE-F813-4F2E-8A52-4EB0DE3B7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59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3670-2BAD-42A2-B21A-80F83B78EE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1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6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AF26-2CDE-46F0-AE94-198695682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4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C5DA-BD78-4595-93A3-59BEE7E4FE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2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48C5F-A806-4DF5-B83A-D753F1714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22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F80A-A5B3-461C-8CE0-7C29980FC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32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A070EE-1AAE-4551-A38E-D17619816F8C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0E62F6-B8E0-45DB-BFC7-18D56BF07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76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5CDB72-37B9-4226-84EA-7333DD93AF31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686E52-B017-4776-85B2-1D9C6849D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08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BDA70E-8F7A-46F0-980B-6E42BCCC2FF2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F0467C-F7F1-433A-B42E-3AD63738D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12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709034-E32A-45E4-936E-F26736E9C5D9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6A9310-3182-4B3B-A80F-E98979023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798049-E654-4751-B335-703C2B384B4D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FEB594-F237-4BEE-A3A9-A54ED36C5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5790EE-1A2A-4219-A41E-96500C90DBC0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DC87DB-2BE4-4CD6-9D54-2F47DF62E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7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2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6D1A98-B055-4296-B4D7-399F41A0600A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2C652C-86EC-434B-A8EE-55517BE9E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1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E80BF2-2B22-4B80-8F8F-B48E7D0B3ABE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F4D668-417B-4607-A300-12878C77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9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1BA0E1B-5219-49BD-A342-1B0CE91FF14A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FB3072-9061-45AA-A2E6-D7325A8BB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60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0F9F81-8365-4D73-8180-EC4F7542EE83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05EF49-0F06-4494-8290-E99FD087C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06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92455C-9BAF-49EB-BB58-F4018552C907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05BB90-F5A3-4DBD-AA76-A729E5445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5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3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9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3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A919-00E1-4925-978C-552CA494FB48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4E90B5-AB52-4CAB-BE0D-4EB743C9E8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226B0-0987-4ECC-A9FE-E2E23C15FD3F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12/6/2023</a:t>
            </a:fld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9D840-1ADC-45C9-BB2B-D5EED1D435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8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png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18.png"/><Relationship Id="rId7" Type="http://schemas.openxmlformats.org/officeDocument/2006/relationships/image" Target="../media/image21.gif"/><Relationship Id="rId12" Type="http://schemas.openxmlformats.org/officeDocument/2006/relationships/image" Target="../media/image26.png"/><Relationship Id="rId17" Type="http://schemas.openxmlformats.org/officeDocument/2006/relationships/image" Target="../media/image31.gif"/><Relationship Id="rId2" Type="http://schemas.openxmlformats.org/officeDocument/2006/relationships/audio" Target="file:///C:\Users\Administrator\Music\Di-Da-Di-Du-Be-Thanh-Ngan.mp3" TargetMode="Externa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audio" Target="file:///C:\Users\Administrator\Desktop\LonLenEmSeLamGi-Dangcapnhat_teb6.mp3" TargetMode="External"/><Relationship Id="rId6" Type="http://schemas.openxmlformats.org/officeDocument/2006/relationships/image" Target="../media/image20.gif"/><Relationship Id="rId11" Type="http://schemas.openxmlformats.org/officeDocument/2006/relationships/image" Target="../media/image25.png"/><Relationship Id="rId5" Type="http://schemas.openxmlformats.org/officeDocument/2006/relationships/image" Target="../media/image19.gif"/><Relationship Id="rId15" Type="http://schemas.openxmlformats.org/officeDocument/2006/relationships/image" Target="../media/image29.gif"/><Relationship Id="rId10" Type="http://schemas.openxmlformats.org/officeDocument/2006/relationships/image" Target="../media/image24.wmf"/><Relationship Id="rId19" Type="http://schemas.openxmlformats.org/officeDocument/2006/relationships/image" Target="../media/image33.gif"/><Relationship Id="rId4" Type="http://schemas.openxmlformats.org/officeDocument/2006/relationships/audio" Target="../media/audio1.wav"/><Relationship Id="rId9" Type="http://schemas.openxmlformats.org/officeDocument/2006/relationships/image" Target="../media/image23.wmf"/><Relationship Id="rId1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Dieu-ky-la-quanh-ta-Top-thieu-nhi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75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84455" y="3541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vi-VN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RƯỜNG MN HOA ANH ĐÀO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30" y="1196752"/>
            <a:ext cx="1083224" cy="10850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57201" y="2478343"/>
            <a:ext cx="102553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LĨNH VỰC PHÁT TRIỂN </a:t>
            </a:r>
            <a:r>
              <a:rPr lang="en-US" sz="2400" b="1" dirty="0" smtClean="0">
                <a:solidFill>
                  <a:srgbClr val="FF0000"/>
                </a:solidFill>
              </a:rPr>
              <a:t>NHẬN THỨC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Thí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nghiệm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0070C0"/>
                </a:solidFill>
              </a:rPr>
              <a:t>Thực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hiện</a:t>
            </a:r>
            <a:r>
              <a:rPr lang="en-US" sz="2400" b="1" i="1" dirty="0">
                <a:solidFill>
                  <a:srgbClr val="0070C0"/>
                </a:solidFill>
              </a:rPr>
              <a:t>: </a:t>
            </a:r>
            <a:r>
              <a:rPr lang="en-US" sz="2400" b="1" i="1" dirty="0" err="1">
                <a:solidFill>
                  <a:srgbClr val="0070C0"/>
                </a:solidFill>
              </a:rPr>
              <a:t>Khối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mẫu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giáo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lớn</a:t>
            </a:r>
            <a:endParaRPr lang="en-US" sz="2400" b="1" i="1" dirty="0">
              <a:solidFill>
                <a:srgbClr val="0070C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188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628800"/>
            <a:ext cx="67596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Trò chơi</a:t>
            </a:r>
          </a:p>
          <a:p>
            <a:pPr algn="ctr"/>
            <a:r>
              <a:rPr lang="en-US" sz="5400" b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Thi xem đội nào nhanh</a:t>
            </a:r>
          </a:p>
        </p:txBody>
      </p:sp>
      <p:pic>
        <p:nvPicPr>
          <p:cNvPr id="5" name="BabyShark-VA-543069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56612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WordArt 2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KÝnh chóc c¸c c« m¹nh khoÎ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gia ®×nh h¹nh phóc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59447" name="Picture 4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48" name="Picture 5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49" name="Picture 6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4935" name="WordArt 7"/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24936" name="Picture 8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8031163" y="1371600"/>
            <a:ext cx="11128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1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2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3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4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5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4" name="Picture 16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5" name="Picture 17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90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6" name="Picture 18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7" name="Picture 19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8" name="Picture 20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0" name="Picture 21" descr="heartandleafba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1" name="Picture 22" descr="heartandleafb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23" descr="heartandleafb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24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25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5" name="Picture 26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6" name="Picture 27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6" name="Picture 28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7" name="Picture 29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8" name="Picture 30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9" name="Picture 31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60" name="Picture 32" descr="Hoa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815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22" name="Group 33"/>
          <p:cNvGrpSpPr>
            <a:grpSpLocks/>
          </p:cNvGrpSpPr>
          <p:nvPr/>
        </p:nvGrpSpPr>
        <p:grpSpPr bwMode="auto">
          <a:xfrm flipH="1" flipV="1">
            <a:off x="304800" y="304800"/>
            <a:ext cx="1800225" cy="1565275"/>
            <a:chOff x="4368" y="2880"/>
            <a:chExt cx="1200" cy="1289"/>
          </a:xfrm>
        </p:grpSpPr>
        <p:sp>
          <p:nvSpPr>
            <p:cNvPr id="59430" name="Freeform 3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1" name="Freeform 3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2" name="Freeform 3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3" name="Freeform 3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4" name="Freeform 3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5" name="Freeform 3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6" name="Freeform 4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59437" name="Group 4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9438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39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0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1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2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3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4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5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6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9423" name="Picture 51" descr="felicitsh71-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4" name="Picture 52" descr="Awreath1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5" name="Picture 53" descr="chu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6" name="Picture 54" descr="XMASCA~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7" name="Picture 55" descr="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LonLenEmSeLamGi-Dangcapnhat_teb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948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i-Da-Di-Du-Be-Thanh-Nga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61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249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0791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42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4930" grpId="0" animBg="1"/>
      <p:bldP spid="124935" grpId="0" animBg="1"/>
      <p:bldP spid="1249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" y="28273"/>
            <a:ext cx="9119730" cy="6811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1309235"/>
            <a:ext cx="164993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800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Hát</a:t>
            </a:r>
          </a:p>
        </p:txBody>
      </p:sp>
      <p:pic>
        <p:nvPicPr>
          <p:cNvPr id="5" name="Dieu-ky-la-quanh-ta-Top-thieu-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56215" y="5759403"/>
            <a:ext cx="1094184" cy="109418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27138" y="2911474"/>
            <a:ext cx="7018938" cy="69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Inverted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“Điều kì lạ quanh ta”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" y="-144007"/>
            <a:ext cx="1247673" cy="2420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" y="1701034"/>
            <a:ext cx="1247673" cy="2420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2923" y="3499463"/>
            <a:ext cx="1247673" cy="2420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7775" y="-635642"/>
            <a:ext cx="1247673" cy="2420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4388" y="-656589"/>
            <a:ext cx="1247673" cy="2420880"/>
          </a:xfrm>
          <a:prstGeom prst="rect">
            <a:avLst/>
          </a:prstGeom>
        </p:spPr>
      </p:pic>
      <p:sp>
        <p:nvSpPr>
          <p:cNvPr id="14" name="Sun 13"/>
          <p:cNvSpPr/>
          <p:nvPr/>
        </p:nvSpPr>
        <p:spPr>
          <a:xfrm>
            <a:off x="7236296" y="231470"/>
            <a:ext cx="1225804" cy="1253314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4860032" y="574798"/>
            <a:ext cx="1944216" cy="909986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5832140" y="858127"/>
            <a:ext cx="1944216" cy="909986"/>
          </a:xfrm>
          <a:prstGeom prst="cloud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5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  <p:bldP spid="6" grpId="0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226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1673" y="1556792"/>
            <a:ext cx="524528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Hoạt động</a:t>
            </a:r>
          </a:p>
          <a:p>
            <a:pPr algn="ctr"/>
            <a:r>
              <a:rPr lang="en-US" sz="4000" b="1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Cái gì sẽ tan trong nước</a:t>
            </a:r>
          </a:p>
        </p:txBody>
      </p:sp>
    </p:spTree>
    <p:extLst>
      <p:ext uri="{BB962C8B-B14F-4D97-AF65-F5344CB8AC3E}">
        <p14:creationId xmlns:p14="http://schemas.microsoft.com/office/powerpoint/2010/main" val="36360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1374" y="2564904"/>
            <a:ext cx="6778907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>
                <a:solidFill>
                  <a:srgbClr val="FFC000"/>
                </a:solidFill>
              </a:rPr>
              <a:t>Thí nghiệm 1: </a:t>
            </a:r>
          </a:p>
          <a:p>
            <a:pPr algn="ctr"/>
            <a:r>
              <a:rPr lang="en-US" sz="4400" b="1">
                <a:solidFill>
                  <a:srgbClr val="FFC000"/>
                </a:solidFill>
              </a:rPr>
              <a:t> </a:t>
            </a:r>
            <a:r>
              <a:rPr lang="en-US" sz="4400" b="1">
                <a:solidFill>
                  <a:srgbClr val="0070C0"/>
                </a:solidFill>
              </a:rPr>
              <a:t>Cho đường và sỏi vào nước</a:t>
            </a:r>
          </a:p>
        </p:txBody>
      </p:sp>
    </p:spTree>
    <p:extLst>
      <p:ext uri="{BB962C8B-B14F-4D97-AF65-F5344CB8AC3E}">
        <p14:creationId xmlns:p14="http://schemas.microsoft.com/office/powerpoint/2010/main" val="4067125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779367" y="1590100"/>
            <a:ext cx="2304257" cy="3600399"/>
            <a:chOff x="3419872" y="1590100"/>
            <a:chExt cx="2304257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0406" y="995633"/>
            <a:ext cx="2008350" cy="2121917"/>
            <a:chOff x="872836" y="1066800"/>
            <a:chExt cx="1881311" cy="242454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872836" y="1066800"/>
              <a:ext cx="1861759" cy="2424545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7" t="25910" r="33922" b="49610"/>
            <a:stretch/>
          </p:blipFill>
          <p:spPr bwMode="auto">
            <a:xfrm>
              <a:off x="1096248" y="1932876"/>
              <a:ext cx="1638347" cy="13836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1067048" y="2423488"/>
              <a:ext cx="1604590" cy="40240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7209" y="2332299"/>
              <a:ext cx="1546938" cy="59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Đường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0273" y="1590100"/>
            <a:ext cx="2304257" cy="3600399"/>
            <a:chOff x="3419872" y="1590100"/>
            <a:chExt cx="2304257" cy="360039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727140" y="2918723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5045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Oval 37"/>
          <p:cNvSpPr/>
          <p:nvPr/>
        </p:nvSpPr>
        <p:spPr>
          <a:xfrm>
            <a:off x="4860032" y="263693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20803" y="2870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2870063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8856" y="2469426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99205" y="345348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70215" y="31787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86670" y="3153219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8064" y="28019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1208" y="24268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87846" y="37170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00381" y="377924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36082" y="36272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40873" y="419899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5494" y="4005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3156298" y="401558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5461212" y="561310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346861" y="3529472"/>
            <a:ext cx="1987478" cy="2121917"/>
            <a:chOff x="346861" y="3529472"/>
            <a:chExt cx="1987478" cy="21219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46861" y="3529472"/>
              <a:ext cx="1987478" cy="212191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21" y="4372381"/>
              <a:ext cx="1871207" cy="1051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ounded Rectangle 34"/>
            <p:cNvSpPr/>
            <p:nvPr/>
          </p:nvSpPr>
          <p:spPr>
            <a:xfrm>
              <a:off x="517733" y="4838322"/>
              <a:ext cx="1712942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01330" y="4752800"/>
              <a:ext cx="635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Sỏi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6588224" y="2359069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173385" y="2754142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507208" y="3503640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173384" y="323840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588224" y="429590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035792" y="4005064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1" name="Pie 90"/>
          <p:cNvSpPr/>
          <p:nvPr/>
        </p:nvSpPr>
        <p:spPr>
          <a:xfrm>
            <a:off x="6507208" y="3126325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Pie 109"/>
          <p:cNvSpPr/>
          <p:nvPr/>
        </p:nvSpPr>
        <p:spPr>
          <a:xfrm>
            <a:off x="7092368" y="2527370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Pie 110"/>
          <p:cNvSpPr/>
          <p:nvPr/>
        </p:nvSpPr>
        <p:spPr>
          <a:xfrm>
            <a:off x="6836923" y="4303571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917938" y="441712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13" name="Pie 112"/>
          <p:cNvSpPr/>
          <p:nvPr/>
        </p:nvSpPr>
        <p:spPr>
          <a:xfrm>
            <a:off x="7345019" y="4411893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Pie 113"/>
          <p:cNvSpPr/>
          <p:nvPr/>
        </p:nvSpPr>
        <p:spPr>
          <a:xfrm>
            <a:off x="6258301" y="4103968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Pie 114"/>
          <p:cNvSpPr/>
          <p:nvPr/>
        </p:nvSpPr>
        <p:spPr>
          <a:xfrm>
            <a:off x="7222437" y="3733409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5507" y="2679528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Pie 121"/>
          <p:cNvSpPr/>
          <p:nvPr/>
        </p:nvSpPr>
        <p:spPr>
          <a:xfrm>
            <a:off x="6254557" y="4288256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Pie 122"/>
          <p:cNvSpPr/>
          <p:nvPr/>
        </p:nvSpPr>
        <p:spPr>
          <a:xfrm>
            <a:off x="7153163" y="4274274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223389" y="4364715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174103" y="4239959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6416588" y="4165112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7" name="Pie 126"/>
          <p:cNvSpPr/>
          <p:nvPr/>
        </p:nvSpPr>
        <p:spPr>
          <a:xfrm>
            <a:off x="6783141" y="4081539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037611" y="4156031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461897" y="4111761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00" name="Cloud Callout 99"/>
          <p:cNvSpPr/>
          <p:nvPr/>
        </p:nvSpPr>
        <p:spPr>
          <a:xfrm>
            <a:off x="2696993" y="5177600"/>
            <a:ext cx="2549896" cy="1347744"/>
          </a:xfrm>
          <a:prstGeom prst="cloudCallout">
            <a:avLst>
              <a:gd name="adj1" fmla="val 36292"/>
              <a:gd name="adj2" fmla="val -90775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Đường tan trong nước</a:t>
            </a:r>
          </a:p>
        </p:txBody>
      </p:sp>
      <p:sp>
        <p:nvSpPr>
          <p:cNvPr id="137" name="Cloud Callout 136"/>
          <p:cNvSpPr/>
          <p:nvPr/>
        </p:nvSpPr>
        <p:spPr>
          <a:xfrm>
            <a:off x="5864284" y="5276020"/>
            <a:ext cx="2549896" cy="1349010"/>
          </a:xfrm>
          <a:prstGeom prst="cloudCallout">
            <a:avLst>
              <a:gd name="adj1" fmla="val -17498"/>
              <a:gd name="adj2" fmla="val -96888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Sỏi</a:t>
            </a:r>
          </a:p>
          <a:p>
            <a:pPr algn="ctr"/>
            <a:r>
              <a:rPr lang="en-US" sz="2400" b="1">
                <a:solidFill>
                  <a:srgbClr val="002060"/>
                </a:solidFill>
              </a:rPr>
              <a:t> không tan trong nước</a:t>
            </a:r>
          </a:p>
        </p:txBody>
      </p:sp>
    </p:spTree>
    <p:extLst>
      <p:ext uri="{BB962C8B-B14F-4D97-AF65-F5344CB8AC3E}">
        <p14:creationId xmlns:p14="http://schemas.microsoft.com/office/powerpoint/2010/main" val="1337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36892 0.0923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1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2708 4.81481E-6 0.04948 0.03055 0.04948 0.06851 C 0.04948 0.10648 0.02708 0.13726 -2.77778E-7 0.13726 C -0.02726 0.13726 -0.04931 0.10648 -0.04931 0.06851 C -0.04931 0.03055 -0.02726 4.81481E-6 -2.77778E-7 4.81481E-6 Z " pathEditMode="relative" rAng="0" ptsTypes="fffff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3473 -2.22222E-6 0.06355 0.02269 0.06355 0.0507 C 0.06355 0.07847 0.03473 0.10139 -3.61111E-6 0.10139 C -0.03489 0.10139 -0.06319 0.07847 -0.06319 0.0507 C -0.06319 0.02269 -0.03489 -2.22222E-6 -3.61111E-6 -2.22222E-6 Z " pathEditMode="relative" rAng="0" ptsTypes="fffff">
                                      <p:cBhvr>
                                        <p:cTn id="15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6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899 -2.22222E-6 0.05278 0.0382 0.05278 0.08519 C 0.05278 0.13218 0.02899 0.1706 -5.55556E-7 0.1706 C -0.02899 0.1706 -0.0526 0.13218 -0.0526 0.08519 C -0.0526 0.0382 -0.02899 -2.22222E-6 -5.55556E-7 -2.22222E-6 Z " pathEditMode="relative" rAng="0" ptsTypes="fffff">
                                      <p:cBhvr>
                                        <p:cTn id="160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1771 -2.22222E-6 0.03246 0.02685 0.03246 0.05996 C 0.03246 0.09283 0.01771 0.11991 8.33333E-7 0.11991 C -0.01788 0.11991 -0.03229 0.09283 -0.03229 0.05996 C -0.03229 0.02685 -0.01788 -2.22222E-6 8.33333E-7 -2.22222E-6 Z " pathEditMode="relative" rAng="0" ptsTypes="fffff">
                                      <p:cBhvr>
                                        <p:cTn id="162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1736 -2.22222E-6 0.0316 0.0213 0.0316 0.04746 C 0.0316 0.07384 0.01736 0.09537 1.66667E-6 0.09537 C -0.01736 0.09537 -0.03143 0.07384 -0.03143 0.04746 C -0.03143 0.0213 -0.01736 -2.22222E-6 1.66667E-6 -2.22222E-6 Z " pathEditMode="relative" rAng="0" ptsTypes="fffff">
                                      <p:cBhvr>
                                        <p:cTn id="16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1441 -2.22222E-6 0.02656 0.025 0.02656 0.05579 C 0.02656 0.08658 0.01441 0.11181 0 0.11181 C -0.01476 0.11181 -0.02656 0.08658 -0.02656 0.05579 C -0.02656 0.025 -0.01476 -2.22222E-6 0 -2.22222E-6 Z " pathEditMode="relative" rAng="0" ptsTypes="fffff">
                                      <p:cBhvr>
                                        <p:cTn id="166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134 C 0.01112 -0.06134 0.02378 -0.05278 0.02378 -0.04213 C 0.02378 -0.03125 0.01112 -0.02245 -0.00434 -0.02245 C -0.01979 -0.02245 -0.03212 -0.03125 -0.03212 -0.04213 C -0.03212 -0.05278 -0.01979 -0.06134 -0.00434 -0.06134 Z " pathEditMode="relative" rAng="0" ptsTypes="fffff">
                                      <p:cBhvr>
                                        <p:cTn id="168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4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838 C 0.03333 -0.04838 0.0467 -0.0382 0.0467 -0.02523 C 0.0467 -0.0125 0.03333 -0.00209 0.01701 -0.00209 C 0.00069 -0.00209 -0.0125 -0.0125 -0.0125 -0.02523 C -0.0125 -0.0382 0.00069 -0.04838 0.01701 -0.04838 Z " pathEditMode="relative" rAng="0" ptsTypes="fffff">
                                      <p:cBhvr>
                                        <p:cTn id="17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9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62448 -0.27407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5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2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3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3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4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3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C 0.03316 -7.40741E-7 0.06041 0.02083 0.06041 0.04676 C 0.06041 0.07245 0.03316 0.09352 4.44444E-6 0.09352 C -0.03334 0.09352 -0.06025 0.07245 -0.06025 0.04676 C -0.06025 0.02083 -0.03334 -7.40741E-7 4.44444E-6 -7.40741E-7 Z " pathEditMode="relative" rAng="0" ptsTypes="fffff">
                                      <p:cBhvr>
                                        <p:cTn id="35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0.03866 C -0.04358 0.03866 -0.01979 0.06181 -0.01979 0.09051 C -0.01979 0.11922 -0.04358 0.1426 -0.07292 0.1426 C -0.10208 0.1426 -0.12569 0.11922 -0.12569 0.09051 C -0.12569 0.06181 -0.10208 0.03866 -0.07292 0.03866 Z " pathEditMode="relative" rAng="0" ptsTypes="fffff">
                                      <p:cBhvr>
                                        <p:cTn id="35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85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0 C 0.01511 0 0.02761 0.00903 0.02761 0.02037 C 0.02761 0.03148 0.01511 0.04097 -4.44444E-6 0.04097 C -0.01527 0.04097 -0.02743 0.03148 -0.02743 0.02037 C -0.02743 0.00903 -0.01527 0 -4.44444E-6 0 Z " pathEditMode="relative" rAng="0" ptsTypes="fffff">
                                      <p:cBhvr>
                                        <p:cTn id="35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7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0 C 0.02031 0 0.03698 0.0044 0.03698 0.00972 C 0.03698 0.01528 0.02031 0.01991 3.88889E-6 0.01991 C -0.02032 0.01991 -0.03681 0.01528 -0.03681 0.00972 C -0.03681 0.0044 -0.02032 0 3.88889E-6 0 Z " pathEditMode="relative" rAng="0" ptsTypes="fffff">
                                      <p:cBhvr>
                                        <p:cTn id="3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5625 C 0.03785 0.05625 0.06476 0.07801 0.06476 0.10486 C 0.06476 0.13148 0.03785 0.15347 0.00503 0.15347 C -0.02812 0.15347 -0.05469 0.13148 -0.05469 0.10486 C -0.05469 0.07801 -0.02812 0.05625 0.00503 0.05625 Z " pathEditMode="relative" rAng="0" ptsTypes="fffff">
                                      <p:cBhvr>
                                        <p:cTn id="35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61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0 C 0.02465 0 0.04513 0.00417 0.04513 0.00995 C 0.04513 0.01528 0.02465 0.01991 4.44444E-6 0.01991 C -0.025 0.01991 -0.04514 0.01528 -0.04514 0.00995 C -0.04514 0.00417 -0.025 0 4.44444E-6 0 Z " pathEditMode="relative" rAng="0" ptsTypes="fffff">
                                      <p:cBhvr>
                                        <p:cTn id="36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611 -0.0176 C -0.01041 -0.0176 0.01077 -0.01019 0.01077 -0.0007 C 0.01077 0.00856 -0.01041 0.0162 -0.03611 0.0162 C -0.06198 0.0162 -0.08298 0.00856 -0.08298 -0.0007 C -0.08298 -0.01019 -0.06198 -0.0176 -0.03611 -0.0176 Z " pathEditMode="relative" rAng="0" ptsTypes="fffff">
                                      <p:cBhvr>
                                        <p:cTn id="36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0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778 -0.01574 C -0.0526 -0.01574 -0.03194 -0.00787 -0.03194 0.00208 C -0.03194 0.01181 -0.0526 0.01991 -0.07778 0.01991 C -0.10295 0.01991 -0.12344 0.01181 -0.12344 0.00208 C -0.12344 -0.00787 -0.10295 -0.01574 -0.07778 -0.01574 Z " pathEditMode="relative" rAng="0" ptsTypes="fffff">
                                      <p:cBhvr>
                                        <p:cTn id="36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01 -0.01319 C 0.121 -0.01319 0.14618 -0.00231 0.14618 0.01135 C 0.14618 0.02477 0.121 0.03588 0.0901 0.03588 C 0.05902 0.03588 0.03402 0.02477 0.03402 0.01135 C 0.03402 -0.00231 0.05902 -0.01319 0.0901 -0.01319 Z " pathEditMode="relative" rAng="0" ptsTypes="fffff">
                                      <p:cBhvr>
                                        <p:cTn id="36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4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327 -0.03241 C -0.03785 -0.03241 -0.00903 -0.01158 -0.00903 0.01435 C -0.00903 0.04004 -0.03785 0.06111 -0.07327 0.06111 C -0.10886 0.06111 -0.1375 0.04004 -0.1375 0.01435 C -0.1375 -0.01158 -0.10886 -0.03241 -0.07327 -0.03241 Z " pathEditMode="relative" rAng="0" ptsTypes="fffff">
                                      <p:cBhvr>
                                        <p:cTn id="36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149 0.00231 C 0.07951 0.00231 0.11059 0.00879 0.11059 0.01736 C 0.11059 0.02592 0.07951 0.03287 0.04149 0.03287 C 0.00347 0.03287 -0.02726 0.02592 -0.02726 0.01736 C -0.02726 0.00879 0.00347 0.00231 0.04149 0.00231 Z " pathEditMode="relative" rAng="0" ptsTypes="fffff">
                                      <p:cBhvr>
                                        <p:cTn id="3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677 0.0044 C -0.03664 0.0044 -0.02014 0.01204 -0.02014 0.02176 C -0.02014 0.03149 -0.03664 0.03936 -0.05677 0.03936 C -0.07691 0.03936 -0.09323 0.03149 -0.09323 0.02176 C -0.09323 0.01204 -0.07691 0.0044 -0.05677 0.0044 Z " pathEditMode="relative" rAng="0" ptsTypes="fffff">
                                      <p:cBhvr>
                                        <p:cTn id="3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944 -0.00996 C -0.0441 -0.00996 -0.02344 -0.00301 -0.02344 0.00555 C -0.02344 0.01389 -0.0441 0.02106 -0.06944 0.02106 C -0.09496 0.02106 -0.11545 0.01389 -0.11545 0.00555 C -0.11545 -0.00301 -0.09496 -0.00996 -0.06944 -0.00996 Z " pathEditMode="relative" rAng="0" ptsTypes="fffff">
                                      <p:cBhvr>
                                        <p:cTn id="375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1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465 0.01597 C 0.1066 0.01597 0.13264 0.02037 0.13264 0.0257 C 0.13264 0.03125 0.1066 0.03588 0.07465 0.03588 C 0.04254 0.03588 0.01667 0.03125 0.01667 0.0257 C 0.01667 0.02037 0.04254 0.01597 0.07465 0.01597 Z " pathEditMode="relative" rAng="0" ptsTypes="fffff">
                                      <p:cBhvr>
                                        <p:cTn id="377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771 -0.02338 C 0.09566 -0.02338 0.11841 -0.00996 0.11841 0.00648 C 0.11841 0.02291 0.09566 0.03657 0.06771 0.03657 C 0.03959 0.03657 0.01702 0.02291 0.01702 0.00648 C 0.01702 -0.00996 0.03959 -0.02338 0.06771 -0.02338 Z " pathEditMode="relative" rAng="0" ptsTypes="fffff">
                                      <p:cBhvr>
                                        <p:cTn id="379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 C 0.02882 0 0.0526 0.00671 0.0526 0.01528 C 0.0526 0.02361 0.02882 0.03056 -2.77778E-7 0.03056 C -0.02899 0.03056 -0.05243 0.02361 -0.05243 0.01528 C -0.05243 0.00671 -0.02899 0 -2.77778E-7 0 Z " pathEditMode="relative" rAng="0" ptsTypes="fffff">
                                      <p:cBhvr>
                                        <p:cTn id="381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8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025 0.02037 C 0.07553 0.02037 0.0882 0.02245 0.0882 0.02523 C 0.0882 0.02801 0.07553 0.03055 0.06025 0.03055 C 0.04462 0.03055 0.0323 0.02801 0.0323 0.02523 C 0.0323 0.02245 0.04462 0.02037 0.06025 0.02037 Z " pathEditMode="relative" rAng="0" ptsTypes="fffff">
                                      <p:cBhvr>
                                        <p:cTn id="383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7.40741E-7 C 0.03195 7.40741E-7 0.05799 0.0044 0.05799 0.00972 C 0.05799 0.01528 0.03195 0.01991 -2.5E-6 0.01991 C -0.03212 0.01991 -0.05798 0.01528 -0.05798 0.00972 C -0.05798 0.0044 -0.03212 7.40741E-7 -2.5E-6 7.40741E-7 Z " pathEditMode="relative" rAng="0" ptsTypes="fffff">
                                      <p:cBhvr>
                                        <p:cTn id="385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000"/>
                            </p:stCondLst>
                            <p:childTnLst>
                              <p:par>
                                <p:cTn id="4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2" animBg="1"/>
      <p:bldP spid="56" grpId="3" animBg="1"/>
      <p:bldP spid="57" grpId="0" animBg="1"/>
      <p:bldP spid="57" grpId="2" animBg="1"/>
      <p:bldP spid="57" grpId="3" animBg="1"/>
      <p:bldP spid="58" grpId="0" animBg="1"/>
      <p:bldP spid="58" grpId="2" animBg="1"/>
      <p:bldP spid="58" grpId="3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2" animBg="1"/>
      <p:bldP spid="61" grpId="3" animBg="1"/>
      <p:bldP spid="62" grpId="0" animBg="1"/>
      <p:bldP spid="62" grpId="2" animBg="1"/>
      <p:bldP spid="62" grpId="3" animBg="1"/>
      <p:bldP spid="63" grpId="0" animBg="1"/>
      <p:bldP spid="63" grpId="2" animBg="1"/>
      <p:bldP spid="63" grpId="3" animBg="1"/>
      <p:bldP spid="64" grpId="0" animBg="1"/>
      <p:bldP spid="64" grpId="2" animBg="1"/>
      <p:bldP spid="64" grpId="3" animBg="1"/>
      <p:bldP spid="65" grpId="0" animBg="1"/>
      <p:bldP spid="65" grpId="2" animBg="1"/>
      <p:bldP spid="65" grpId="3" animBg="1"/>
      <p:bldP spid="66" grpId="0" animBg="1"/>
      <p:bldP spid="66" grpId="1" animBg="1"/>
      <p:bldP spid="93" grpId="0" animBg="1"/>
      <p:bldP spid="93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7" grpId="0" animBg="1"/>
      <p:bldP spid="97" grpId="1" animBg="1"/>
      <p:bldP spid="91" grpId="0" animBg="1"/>
      <p:bldP spid="91" grpId="1" animBg="1"/>
      <p:bldP spid="91" grpId="2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5" grpId="2" animBg="1"/>
      <p:bldP spid="115" grpId="3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00" grpId="0" animBg="1"/>
      <p:bldP spid="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9997" y="2564904"/>
            <a:ext cx="654166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>
                <a:solidFill>
                  <a:srgbClr val="FFC000"/>
                </a:solidFill>
              </a:rPr>
              <a:t>Thí nghiệm 1: </a:t>
            </a:r>
          </a:p>
          <a:p>
            <a:pPr algn="ctr"/>
            <a:r>
              <a:rPr lang="en-US" sz="4400" b="1">
                <a:solidFill>
                  <a:srgbClr val="FFC000"/>
                </a:solidFill>
              </a:rPr>
              <a:t> </a:t>
            </a:r>
            <a:r>
              <a:rPr lang="en-US" sz="4400" b="1">
                <a:solidFill>
                  <a:srgbClr val="0070C0"/>
                </a:solidFill>
              </a:rPr>
              <a:t>Cho muối và gạo vào nước</a:t>
            </a:r>
          </a:p>
        </p:txBody>
      </p:sp>
    </p:spTree>
    <p:extLst>
      <p:ext uri="{BB962C8B-B14F-4D97-AF65-F5344CB8AC3E}">
        <p14:creationId xmlns:p14="http://schemas.microsoft.com/office/powerpoint/2010/main" val="3124965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922695" y="1590099"/>
            <a:ext cx="2304257" cy="3600399"/>
            <a:chOff x="3419872" y="1590100"/>
            <a:chExt cx="2304257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0273" y="1590100"/>
            <a:ext cx="2304257" cy="3600399"/>
            <a:chOff x="3419872" y="1590100"/>
            <a:chExt cx="2304257" cy="360039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727140" y="2918723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4860032" y="263693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20803" y="2870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2870063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8856" y="2469426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99205" y="345348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70215" y="31787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86670" y="3153219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8064" y="28019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1208" y="24268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87846" y="37170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00381" y="377924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36082" y="36272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40873" y="419899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5494" y="4005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3156298" y="401558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5461213" y="215360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8510" y="968739"/>
            <a:ext cx="2218275" cy="2121917"/>
            <a:chOff x="308510" y="968739"/>
            <a:chExt cx="2218275" cy="21219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08510" y="968739"/>
              <a:ext cx="1987478" cy="2121917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96" t="30321" r="31857" b="28209"/>
            <a:stretch/>
          </p:blipFill>
          <p:spPr bwMode="auto">
            <a:xfrm>
              <a:off x="474381" y="1752841"/>
              <a:ext cx="1780149" cy="1269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497052" y="2146672"/>
              <a:ext cx="1712943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5387" y="2068544"/>
              <a:ext cx="16513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Muối</a:t>
              </a: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98323" y="4023882"/>
            <a:ext cx="1987478" cy="2121917"/>
            <a:chOff x="331278" y="3538672"/>
            <a:chExt cx="1987478" cy="21219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31278" y="3538672"/>
              <a:ext cx="1987478" cy="21219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7"/>
            <a:stretch/>
          </p:blipFill>
          <p:spPr>
            <a:xfrm>
              <a:off x="449716" y="4167926"/>
              <a:ext cx="1829478" cy="13178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ounded Rectangle 34"/>
            <p:cNvSpPr/>
            <p:nvPr/>
          </p:nvSpPr>
          <p:spPr>
            <a:xfrm>
              <a:off x="479639" y="4808099"/>
              <a:ext cx="1712942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8584" y="4722577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Gạo</a:t>
              </a:r>
            </a:p>
          </p:txBody>
        </p:sp>
      </p:grp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7936" y="3031411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Terminator 8"/>
          <p:cNvSpPr/>
          <p:nvPr/>
        </p:nvSpPr>
        <p:spPr>
          <a:xfrm>
            <a:off x="7009696" y="2538135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Terminator 65"/>
          <p:cNvSpPr/>
          <p:nvPr/>
        </p:nvSpPr>
        <p:spPr>
          <a:xfrm rot="18302391">
            <a:off x="7301440" y="2772861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Terminator 66"/>
          <p:cNvSpPr/>
          <p:nvPr/>
        </p:nvSpPr>
        <p:spPr>
          <a:xfrm>
            <a:off x="6616731" y="323840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Terminator 68"/>
          <p:cNvSpPr/>
          <p:nvPr/>
        </p:nvSpPr>
        <p:spPr>
          <a:xfrm rot="18302391">
            <a:off x="6619087" y="2959304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Terminator 69"/>
          <p:cNvSpPr/>
          <p:nvPr/>
        </p:nvSpPr>
        <p:spPr>
          <a:xfrm rot="18302391">
            <a:off x="6865307" y="3262182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Terminator 70"/>
          <p:cNvSpPr/>
          <p:nvPr/>
        </p:nvSpPr>
        <p:spPr>
          <a:xfrm rot="18302391">
            <a:off x="7387485" y="4299259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Terminator 86"/>
          <p:cNvSpPr/>
          <p:nvPr/>
        </p:nvSpPr>
        <p:spPr>
          <a:xfrm>
            <a:off x="6635956" y="4470948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Terminator 87"/>
          <p:cNvSpPr/>
          <p:nvPr/>
        </p:nvSpPr>
        <p:spPr>
          <a:xfrm>
            <a:off x="7031997" y="4399284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Terminator 88"/>
          <p:cNvSpPr/>
          <p:nvPr/>
        </p:nvSpPr>
        <p:spPr>
          <a:xfrm>
            <a:off x="6299211" y="4284181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Terminator 89"/>
          <p:cNvSpPr/>
          <p:nvPr/>
        </p:nvSpPr>
        <p:spPr>
          <a:xfrm rot="2262046">
            <a:off x="6754394" y="3802219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Terminator 90"/>
          <p:cNvSpPr/>
          <p:nvPr/>
        </p:nvSpPr>
        <p:spPr>
          <a:xfrm rot="2262046">
            <a:off x="6483778" y="42222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Terminator 91"/>
          <p:cNvSpPr/>
          <p:nvPr/>
        </p:nvSpPr>
        <p:spPr>
          <a:xfrm rot="2262046">
            <a:off x="7156763" y="357201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Terminator 92"/>
          <p:cNvSpPr/>
          <p:nvPr/>
        </p:nvSpPr>
        <p:spPr>
          <a:xfrm>
            <a:off x="6914568" y="426352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Terminator 93"/>
          <p:cNvSpPr/>
          <p:nvPr/>
        </p:nvSpPr>
        <p:spPr>
          <a:xfrm rot="18302391">
            <a:off x="7387486" y="3291828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Terminator 94"/>
          <p:cNvSpPr/>
          <p:nvPr/>
        </p:nvSpPr>
        <p:spPr>
          <a:xfrm rot="2262046">
            <a:off x="7252178" y="42222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Terminator 95"/>
          <p:cNvSpPr/>
          <p:nvPr/>
        </p:nvSpPr>
        <p:spPr>
          <a:xfrm rot="18302391">
            <a:off x="6348470" y="36305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Terminator 96"/>
          <p:cNvSpPr/>
          <p:nvPr/>
        </p:nvSpPr>
        <p:spPr>
          <a:xfrm rot="18302391">
            <a:off x="7128489" y="3841855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loud Callout 97"/>
          <p:cNvSpPr/>
          <p:nvPr/>
        </p:nvSpPr>
        <p:spPr>
          <a:xfrm>
            <a:off x="2696993" y="5177600"/>
            <a:ext cx="2549896" cy="1347744"/>
          </a:xfrm>
          <a:prstGeom prst="cloudCallout">
            <a:avLst>
              <a:gd name="adj1" fmla="val 36292"/>
              <a:gd name="adj2" fmla="val -90775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Muối tan trong nước</a:t>
            </a:r>
          </a:p>
        </p:txBody>
      </p:sp>
      <p:sp>
        <p:nvSpPr>
          <p:cNvPr id="99" name="Cloud Callout 98"/>
          <p:cNvSpPr/>
          <p:nvPr/>
        </p:nvSpPr>
        <p:spPr>
          <a:xfrm>
            <a:off x="5831961" y="5118836"/>
            <a:ext cx="2549896" cy="1347744"/>
          </a:xfrm>
          <a:prstGeom prst="cloudCallout">
            <a:avLst>
              <a:gd name="adj1" fmla="val -14407"/>
              <a:gd name="adj2" fmla="val -75568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Gạo không tan trong nước</a:t>
            </a:r>
          </a:p>
        </p:txBody>
      </p:sp>
    </p:spTree>
    <p:extLst>
      <p:ext uri="{BB962C8B-B14F-4D97-AF65-F5344CB8AC3E}">
        <p14:creationId xmlns:p14="http://schemas.microsoft.com/office/powerpoint/2010/main" val="26900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36892 0.0923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15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2708 4.81481E-6 0.04948 0.03055 0.04948 0.06851 C 0.04948 0.10648 0.02708 0.13726 -2.77778E-7 0.13726 C -0.02726 0.13726 -0.04931 0.10648 -0.04931 0.06851 C -0.04931 0.03055 -0.02726 4.81481E-6 -2.77778E-7 4.81481E-6 Z " pathEditMode="relative" rAng="0" ptsTypes="fffff">
                                      <p:cBhvr>
                                        <p:cTn id="1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3473 -2.22222E-6 0.06355 0.02269 0.06355 0.0507 C 0.06355 0.07847 0.03473 0.10139 -3.61111E-6 0.10139 C -0.03489 0.10139 -0.06319 0.07847 -0.06319 0.0507 C -0.06319 0.02269 -0.03489 -2.22222E-6 -3.61111E-6 -2.22222E-6 Z " pathEditMode="relative" rAng="0" ptsTypes="fffff">
                                      <p:cBhvr>
                                        <p:cTn id="15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6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899 -2.22222E-6 0.05278 0.0382 0.05278 0.08519 C 0.05278 0.13218 0.02899 0.1706 -5.55556E-7 0.1706 C -0.02899 0.1706 -0.0526 0.13218 -0.0526 0.08519 C -0.0526 0.0382 -0.02899 -2.22222E-6 -5.55556E-7 -2.22222E-6 Z " pathEditMode="relative" rAng="0" ptsTypes="fffff">
                                      <p:cBhvr>
                                        <p:cTn id="161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1771 -2.22222E-6 0.03246 0.02685 0.03246 0.05996 C 0.03246 0.09283 0.01771 0.11991 8.33333E-7 0.11991 C -0.01788 0.11991 -0.03229 0.09283 -0.03229 0.05996 C -0.03229 0.02685 -0.01788 -2.22222E-6 8.33333E-7 -2.22222E-6 Z " pathEditMode="relative" rAng="0" ptsTypes="fffff">
                                      <p:cBhvr>
                                        <p:cTn id="163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1736 -2.22222E-6 0.0316 0.0213 0.0316 0.04746 C 0.0316 0.07384 0.01736 0.09537 1.66667E-6 0.09537 C -0.01736 0.09537 -0.03143 0.07384 -0.03143 0.04746 C -0.03143 0.0213 -0.01736 -2.22222E-6 1.66667E-6 -2.22222E-6 Z " pathEditMode="relative" rAng="0" ptsTypes="fffff">
                                      <p:cBhvr>
                                        <p:cTn id="16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1441 -2.22222E-6 0.02656 0.025 0.02656 0.05579 C 0.02656 0.08658 0.01441 0.11181 0 0.11181 C -0.01476 0.11181 -0.02656 0.08658 -0.02656 0.05579 C -0.02656 0.025 -0.01476 -2.22222E-6 0 -2.22222E-6 Z " pathEditMode="relative" rAng="0" ptsTypes="fffff">
                                      <p:cBhvr>
                                        <p:cTn id="16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9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134 C 0.01112 -0.06134 0.02378 -0.05278 0.02378 -0.04213 C 0.02378 -0.03125 0.01112 -0.02245 -0.00434 -0.02245 C -0.01979 -0.02245 -0.03212 -0.03125 -0.03212 -0.04213 C -0.03212 -0.05278 -0.01979 -0.06134 -0.00434 -0.06134 Z " pathEditMode="relative" rAng="0" ptsTypes="fffff">
                                      <p:cBhvr>
                                        <p:cTn id="169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44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838 C 0.03333 -0.04838 0.0467 -0.0382 0.0467 -0.02523 C 0.0467 -0.0125 0.03333 -0.00209 0.01701 -0.00209 C 0.00069 -0.00209 -0.0125 -0.0125 -0.0125 -0.02523 C -0.0125 -0.0382 0.00069 -0.04838 0.01701 -0.04838 Z " pathEditMode="relative" rAng="0" ptsTypes="fffff">
                                      <p:cBhvr>
                                        <p:cTn id="17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62708 -0.3254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1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0.00347 C 0.06806 0.00347 0.10139 0.02732 0.10139 0.05672 C 0.10139 0.08611 0.06806 0.11019 0.02726 0.11019 C -0.01371 0.11019 -0.04687 0.08611 -0.04687 0.05672 C -0.04687 0.02732 -0.01371 0.00347 0.02726 0.00347 Z " pathEditMode="relative" rAng="0" ptsTypes="fffff">
                                      <p:cBhvr>
                                        <p:cTn id="332" dur="1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C 0.03784 2.96296E-6 0.06875 0.0324 0.06875 0.07245 C 0.06875 0.1125 0.03784 0.14514 3.05556E-6 0.14514 C -0.03802 0.14514 -0.06875 0.1125 -0.06875 0.07245 C -0.06875 0.0324 -0.03802 2.96296E-6 3.05556E-6 2.96296E-6 Z " pathEditMode="relative" rAng="0" ptsTypes="fffff">
                                      <p:cBhvr>
                                        <p:cTn id="334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45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229 0.025 C -0.06736 0.025 -0.05503 0.03195 -0.05503 0.04098 C -0.05503 0.04954 -0.06736 0.05695 -0.08229 0.05695 C -0.09722 0.05695 -0.1092 0.04954 -0.1092 0.04098 C -0.1092 0.03195 -0.09722 0.025 -0.08229 0.025 Z " pathEditMode="relative" rAng="0" ptsTypes="fffff">
                                      <p:cBhvr>
                                        <p:cTn id="336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97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4.44444E-6 C 0.03056 -4.44444E-6 0.05573 -0.00648 0.05573 -0.01504 C 0.05573 -0.02407 0.03056 -0.03101 -4.44444E-6 -0.03101 C -0.03072 -0.03101 -0.0552 -0.02407 -0.0552 -0.01504 C -0.0552 -0.00648 -0.03072 -4.44444E-6 -4.44444E-6 -4.44444E-6 Z " pathEditMode="relative" rAng="0" ptsTypes="fffff">
                                      <p:cBhvr>
                                        <p:cTn id="33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551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341 0.01041 C -0.02327 0.01041 -0.0066 0.01273 -0.0066 0.01597 C -0.0066 0.01898 -0.02327 0.02153 -0.04341 0.02153 C -0.06389 0.02153 -0.08021 0.01898 -0.08021 0.01597 C -0.08021 0.01273 -0.06389 0.01041 -0.04341 0.01041 Z " pathEditMode="relative" rAng="0" ptsTypes="fffff">
                                      <p:cBhvr>
                                        <p:cTn id="340" dur="2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681 0.02708 C 0.04636 0.02708 0.05434 0.02477 0.05434 0.02199 C 0.05434 0.01898 0.04636 0.0169 0.03681 0.0169 C 0.02708 0.0169 0.01945 0.01898 0.01945 0.02199 C 0.01945 0.02477 0.02708 0.02708 0.03681 0.02708 Z " pathEditMode="relative" rAng="0" ptsTypes="fffff">
                                      <p:cBhvr>
                                        <p:cTn id="34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9745 C 0.01354 0.09745 0.03541 0.09282 0.03541 0.08727 C 0.03541 0.08148 0.01354 0.07708 -0.01302 0.07708 C -0.03976 0.07708 -0.06111 0.08148 -0.06111 0.08727 C -0.06111 0.09282 -0.03976 0.09745 -0.01302 0.09745 Z " pathEditMode="relative" rAng="0" ptsTypes="fffff">
                                      <p:cBhvr>
                                        <p:cTn id="344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19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3.33333E-6 C 0.00868 -3.33333E-6 0.0158 0.00579 0.0158 0.01297 C 0.0158 0.02014 0.00868 0.02616 3.61111E-6 0.02616 C -0.00868 0.02616 -0.01563 0.02014 -0.01563 0.01297 C -0.01563 0.00579 -0.00868 -3.33333E-6 3.61111E-6 -3.33333E-6 Z " pathEditMode="relative" rAng="0" ptsTypes="fffff">
                                      <p:cBhvr>
                                        <p:cTn id="346" dur="2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6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0.04513 C 0.00157 -0.04513 0.029 -0.02037 0.029 0.01019 C 0.029 0.04051 0.00157 0.06551 -0.03177 0.06551 C -0.06528 0.06551 -0.09253 0.04051 -0.09253 0.01019 C -0.09253 -0.02037 -0.06528 -0.04513 -0.03177 -0.04513 Z " pathEditMode="relative" rAng="0" ptsTypes="fffff">
                                      <p:cBhvr>
                                        <p:cTn id="3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32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44444E-6 C 0.01649 -4.44444E-6 0.03021 0.00232 0.03021 0.00533 C 0.03021 0.00857 0.01649 0.01112 0 0.01112 C -0.01667 0.01112 -0.03003 0.00857 -0.03003 0.00533 C -0.03003 0.00232 -0.01667 -4.44444E-6 0 -4.44444E-6 Z " pathEditMode="relative" rAng="0" ptsTypes="fffff">
                                      <p:cBhvr>
                                        <p:cTn id="350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-0.00439 C -0.01979 -0.00439 0.01059 0.0294 0.01059 0.0713 C 0.01059 0.11297 -0.01979 0.14699 -0.05712 0.14699 C -0.09462 0.14699 -0.12482 0.11297 -0.12482 0.0713 C -0.12482 0.0294 -0.09462 -0.00439 -0.05712 -0.00439 Z " pathEditMode="relative" rAng="0" ptsTypes="fffff">
                                      <p:cBhvr>
                                        <p:cTn id="352" dur="2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69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736 0.03611 C -0.0526 0.03611 -0.04045 0.04074 -0.04045 0.04676 C -0.04045 0.05278 -0.0526 0.05764 -0.06736 0.05764 C -0.08229 0.05764 -0.09427 0.05278 -0.09427 0.04676 C -0.09427 0.04074 -0.08229 0.03611 -0.06736 0.03611 Z " pathEditMode="relative" rAng="0" ptsTypes="fffff">
                                      <p:cBhvr>
                                        <p:cTn id="354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-0.05718 C 0.0599 -0.05718 0.0849 -0.04375 0.0849 -0.02732 C 0.0849 -0.01088 0.0599 0.00277 0.02934 0.00277 C -0.00138 0.00277 -0.02621 -0.01088 -0.02621 -0.02732 C -0.02621 -0.04375 -0.00138 -0.05718 0.02934 -0.05718 Z " pathEditMode="relative" rAng="0" ptsTypes="fffff">
                                      <p:cBhvr>
                                        <p:cTn id="35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82 0.09166 C -0.02969 0.09166 -0.00955 0.09398 -0.00955 0.09699 C -0.00955 0.1 -0.02969 0.10278 -0.05382 0.10278 C -0.07813 0.10278 -0.09775 0.1 -0.09775 0.09699 C -0.09775 0.09398 -0.07813 0.09166 -0.05382 0.09166 Z " pathEditMode="relative" rAng="0" ptsTypes="fffff">
                                      <p:cBhvr>
                                        <p:cTn id="35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00"/>
                            </p:stCondLst>
                            <p:childTnLst>
                              <p:par>
                                <p:cTn id="409" presetID="27" presetClass="emph" presetSubtype="0" repeatCount="indefinite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1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2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6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7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1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2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6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7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1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2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6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7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1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2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000"/>
                            </p:stCondLst>
                            <p:childTnLst>
                              <p:par>
                                <p:cTn id="4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9" grpId="0" animBg="1"/>
      <p:bldP spid="9" grpId="1" animBg="1"/>
      <p:bldP spid="66" grpId="0" animBg="1"/>
      <p:bldP spid="66" grpId="1" animBg="1"/>
      <p:bldP spid="67" grpId="0" animBg="1"/>
      <p:bldP spid="67" grpId="1" animBg="1"/>
      <p:bldP spid="67" grpId="2" animBg="1"/>
      <p:bldP spid="69" grpId="0" animBg="1"/>
      <p:bldP spid="69" grpId="1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7" grpId="0" animBg="1"/>
      <p:bldP spid="97" grpId="1" animBg="1"/>
      <p:bldP spid="97" grpId="2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222124"/>
            <a:ext cx="35219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884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11331" y="399761"/>
            <a:ext cx="2160241" cy="3432905"/>
            <a:chOff x="6372200" y="1556792"/>
            <a:chExt cx="2160241" cy="3432905"/>
          </a:xfrm>
        </p:grpSpPr>
        <p:grpSp>
          <p:nvGrpSpPr>
            <p:cNvPr id="10" name="Group 9"/>
            <p:cNvGrpSpPr/>
            <p:nvPr/>
          </p:nvGrpSpPr>
          <p:grpSpPr>
            <a:xfrm>
              <a:off x="6372200" y="1556792"/>
              <a:ext cx="2160241" cy="3432905"/>
              <a:chOff x="3419872" y="1590100"/>
              <a:chExt cx="2304257" cy="360039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590100"/>
                <a:ext cx="2304257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3743908" y="2909948"/>
                <a:ext cx="1656184" cy="20760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7410957" y="4050176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804248" y="408972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3" name="Pie 22"/>
            <p:cNvSpPr/>
            <p:nvPr/>
          </p:nvSpPr>
          <p:spPr>
            <a:xfrm>
              <a:off x="7627903" y="3912557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/>
            <p:nvPr/>
          </p:nvSpPr>
          <p:spPr>
            <a:xfrm>
              <a:off x="6894868" y="3953083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Pie 24"/>
            <p:cNvSpPr/>
            <p:nvPr/>
          </p:nvSpPr>
          <p:spPr>
            <a:xfrm>
              <a:off x="7284631" y="4296152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640569" y="4311483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7" name="Pie 26"/>
            <p:cNvSpPr/>
            <p:nvPr/>
          </p:nvSpPr>
          <p:spPr>
            <a:xfrm>
              <a:off x="8011615" y="4173864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Pie 28"/>
            <p:cNvSpPr/>
            <p:nvPr/>
          </p:nvSpPr>
          <p:spPr>
            <a:xfrm>
              <a:off x="7490790" y="4199376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Pie 30"/>
            <p:cNvSpPr/>
            <p:nvPr/>
          </p:nvSpPr>
          <p:spPr>
            <a:xfrm>
              <a:off x="6677922" y="4158533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147519" y="421215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743731" y="393677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5" name="Pie 34"/>
            <p:cNvSpPr/>
            <p:nvPr/>
          </p:nvSpPr>
          <p:spPr>
            <a:xfrm>
              <a:off x="7123469" y="4089724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839979" y="3877356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668344" y="4122901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5862" y="327792"/>
            <a:ext cx="2160241" cy="3432905"/>
            <a:chOff x="3419872" y="1590100"/>
            <a:chExt cx="2304257" cy="3600399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41742" y="327791"/>
            <a:ext cx="2160241" cy="3432905"/>
            <a:chOff x="3419872" y="1590100"/>
            <a:chExt cx="2304257" cy="3600399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Oval 49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97922" y="5157192"/>
            <a:ext cx="3948839" cy="1368152"/>
            <a:chOff x="297922" y="5157192"/>
            <a:chExt cx="3948839" cy="1368152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297922" y="5157192"/>
              <a:ext cx="3948839" cy="1368152"/>
            </a:xfrm>
            <a:prstGeom prst="flowChartAlternateProcess">
              <a:avLst/>
            </a:prstGeom>
            <a:solidFill>
              <a:srgbClr val="FFFF0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6057" y="5302659"/>
              <a:ext cx="295664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>
                  <a:solidFill>
                    <a:srgbClr val="FF0000"/>
                  </a:solidFill>
                </a:rPr>
                <a:t>Đường và Muối </a:t>
              </a:r>
            </a:p>
            <a:p>
              <a:pPr algn="ctr"/>
              <a:r>
                <a:rPr lang="en-US" sz="3200" b="1" i="1">
                  <a:solidFill>
                    <a:srgbClr val="FF0000"/>
                  </a:solidFill>
                </a:rPr>
                <a:t>tan trong nước</a:t>
              </a:r>
            </a:p>
          </p:txBody>
        </p:sp>
      </p:grpSp>
      <p:sp>
        <p:nvSpPr>
          <p:cNvPr id="77" name="Right Arrow 76"/>
          <p:cNvSpPr/>
          <p:nvPr/>
        </p:nvSpPr>
        <p:spPr>
          <a:xfrm rot="14622916">
            <a:off x="559033" y="4121992"/>
            <a:ext cx="1564808" cy="3545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17345611">
            <a:off x="1995348" y="4086160"/>
            <a:ext cx="1564808" cy="3545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4427984" y="5157192"/>
            <a:ext cx="4243588" cy="1368152"/>
            <a:chOff x="188994" y="5157192"/>
            <a:chExt cx="4243588" cy="1368152"/>
          </a:xfrm>
          <a:solidFill>
            <a:srgbClr val="FF99CC"/>
          </a:solidFill>
        </p:grpSpPr>
        <p:sp>
          <p:nvSpPr>
            <p:cNvPr id="88" name="Flowchart: Alternate Process 87"/>
            <p:cNvSpPr/>
            <p:nvPr/>
          </p:nvSpPr>
          <p:spPr>
            <a:xfrm>
              <a:off x="188994" y="5157192"/>
              <a:ext cx="4243588" cy="1368152"/>
            </a:xfrm>
            <a:prstGeom prst="flowChartAlternateProcess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97922" y="5295140"/>
              <a:ext cx="3927678" cy="1077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>
                  <a:ln>
                    <a:solidFill>
                      <a:srgbClr val="FF0000"/>
                    </a:solidFill>
                  </a:ln>
                  <a:solidFill>
                    <a:srgbClr val="00FF00"/>
                  </a:solidFill>
                </a:rPr>
                <a:t>Gạo và Sỏi </a:t>
              </a:r>
            </a:p>
            <a:p>
              <a:pPr algn="ctr"/>
              <a:r>
                <a:rPr lang="en-US" sz="3200" b="1" i="1">
                  <a:ln>
                    <a:solidFill>
                      <a:srgbClr val="FF0000"/>
                    </a:solidFill>
                  </a:ln>
                  <a:solidFill>
                    <a:srgbClr val="00FF00"/>
                  </a:solidFill>
                </a:rPr>
                <a:t>không tan trong nước</a:t>
              </a:r>
            </a:p>
          </p:txBody>
        </p:sp>
      </p:grpSp>
      <p:sp>
        <p:nvSpPr>
          <p:cNvPr id="90" name="Right Arrow 89"/>
          <p:cNvSpPr/>
          <p:nvPr/>
        </p:nvSpPr>
        <p:spPr>
          <a:xfrm rot="14622916">
            <a:off x="4981575" y="4086160"/>
            <a:ext cx="1564808" cy="354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17345611">
            <a:off x="6476184" y="4016704"/>
            <a:ext cx="1564808" cy="354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300628" y="403302"/>
            <a:ext cx="2160241" cy="3613932"/>
            <a:chOff x="4300628" y="403302"/>
            <a:chExt cx="2160241" cy="3613932"/>
          </a:xfrm>
        </p:grpSpPr>
        <p:sp>
          <p:nvSpPr>
            <p:cNvPr id="57" name="Flowchart: Terminator 56"/>
            <p:cNvSpPr/>
            <p:nvPr/>
          </p:nvSpPr>
          <p:spPr>
            <a:xfrm rot="18302391">
              <a:off x="5122262" y="3796834"/>
              <a:ext cx="369137" cy="71664"/>
            </a:xfrm>
            <a:prstGeom prst="flowChartTerminator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4300628" y="403302"/>
              <a:ext cx="2160241" cy="3432905"/>
              <a:chOff x="3419872" y="1590100"/>
              <a:chExt cx="2304257" cy="3600399"/>
            </a:xfrm>
          </p:grpSpPr>
          <p:pic>
            <p:nvPicPr>
              <p:cNvPr id="9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590100"/>
                <a:ext cx="2304257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4" name="Oval 93"/>
              <p:cNvSpPr/>
              <p:nvPr/>
            </p:nvSpPr>
            <p:spPr>
              <a:xfrm>
                <a:off x="3743908" y="2909948"/>
                <a:ext cx="1656184" cy="20760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Flowchart: Terminator 51"/>
            <p:cNvSpPr/>
            <p:nvPr/>
          </p:nvSpPr>
          <p:spPr>
            <a:xfrm>
              <a:off x="5506783" y="278705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Terminator 53"/>
            <p:cNvSpPr/>
            <p:nvPr/>
          </p:nvSpPr>
          <p:spPr>
            <a:xfrm>
              <a:off x="5530150" y="299773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Terminator 54"/>
            <p:cNvSpPr/>
            <p:nvPr/>
          </p:nvSpPr>
          <p:spPr>
            <a:xfrm rot="18302391">
              <a:off x="4610907" y="263786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Terminator 55"/>
            <p:cNvSpPr/>
            <p:nvPr/>
          </p:nvSpPr>
          <p:spPr>
            <a:xfrm rot="18302391">
              <a:off x="5714719" y="290858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Terminator 57"/>
            <p:cNvSpPr/>
            <p:nvPr/>
          </p:nvSpPr>
          <p:spPr>
            <a:xfrm>
              <a:off x="5011611" y="281531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Terminator 58"/>
            <p:cNvSpPr/>
            <p:nvPr/>
          </p:nvSpPr>
          <p:spPr>
            <a:xfrm>
              <a:off x="5290345" y="3069497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Terminator 59"/>
            <p:cNvSpPr/>
            <p:nvPr/>
          </p:nvSpPr>
          <p:spPr>
            <a:xfrm>
              <a:off x="4921208" y="296478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Terminator 60"/>
            <p:cNvSpPr/>
            <p:nvPr/>
          </p:nvSpPr>
          <p:spPr>
            <a:xfrm rot="2262046">
              <a:off x="5196181" y="289244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Terminator 61"/>
            <p:cNvSpPr/>
            <p:nvPr/>
          </p:nvSpPr>
          <p:spPr>
            <a:xfrm rot="2262046">
              <a:off x="4753262" y="289244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Terminator 62"/>
            <p:cNvSpPr/>
            <p:nvPr/>
          </p:nvSpPr>
          <p:spPr>
            <a:xfrm rot="2262046">
              <a:off x="4845633" y="2796438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Terminator 63"/>
            <p:cNvSpPr/>
            <p:nvPr/>
          </p:nvSpPr>
          <p:spPr>
            <a:xfrm>
              <a:off x="4661065" y="296478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Terminator 65"/>
            <p:cNvSpPr/>
            <p:nvPr/>
          </p:nvSpPr>
          <p:spPr>
            <a:xfrm rot="2262046">
              <a:off x="5747357" y="2851146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Terminator 66"/>
            <p:cNvSpPr/>
            <p:nvPr/>
          </p:nvSpPr>
          <p:spPr>
            <a:xfrm rot="18302391">
              <a:off x="5425651" y="289080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Terminator 67"/>
            <p:cNvSpPr/>
            <p:nvPr/>
          </p:nvSpPr>
          <p:spPr>
            <a:xfrm rot="18302391">
              <a:off x="5322215" y="2702829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69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4" grpId="0" animBg="1"/>
      <p:bldP spid="90" grpId="0" animBg="1"/>
      <p:bldP spid="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133</Words>
  <Application>Microsoft Office PowerPoint</Application>
  <PresentationFormat>On-screen Show (4:3)</PresentationFormat>
  <Paragraphs>32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.VnAristote</vt:lpstr>
      <vt:lpstr>Arial</vt:lpstr>
      <vt:lpstr>Calibri</vt:lpstr>
      <vt:lpstr>Times New Roman</vt:lpstr>
      <vt:lpstr>Verdana</vt:lpstr>
      <vt:lpstr>Office Theme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46</cp:revision>
  <dcterms:created xsi:type="dcterms:W3CDTF">2020-03-02T03:06:59Z</dcterms:created>
  <dcterms:modified xsi:type="dcterms:W3CDTF">2023-12-06T14:24:52Z</dcterms:modified>
</cp:coreProperties>
</file>