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7" r:id="rId2"/>
    <p:sldId id="267" r:id="rId3"/>
    <p:sldId id="264" r:id="rId4"/>
    <p:sldId id="417" r:id="rId5"/>
    <p:sldId id="268" r:id="rId6"/>
    <p:sldId id="269" r:id="rId7"/>
    <p:sldId id="270" r:id="rId8"/>
    <p:sldId id="257" r:id="rId9"/>
    <p:sldId id="256" r:id="rId10"/>
    <p:sldId id="275" r:id="rId11"/>
    <p:sldId id="266" r:id="rId12"/>
    <p:sldId id="418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90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62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1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480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9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956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260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65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65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179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/>
              <a:t>2024/1/3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27.xml"/><Relationship Id="rId7" Type="http://schemas.openxmlformats.org/officeDocument/2006/relationships/image" Target="../media/image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11.png"/><Relationship Id="rId5" Type="http://schemas.openxmlformats.org/officeDocument/2006/relationships/tags" Target="../tags/tag33.xml"/><Relationship Id="rId10" Type="http://schemas.openxmlformats.org/officeDocument/2006/relationships/image" Target="../media/image34.png"/><Relationship Id="rId4" Type="http://schemas.openxmlformats.org/officeDocument/2006/relationships/tags" Target="../tags/tag32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7.xml"/><Relationship Id="rId7" Type="http://schemas.openxmlformats.org/officeDocument/2006/relationships/image" Target="../media/image3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9.xml"/><Relationship Id="rId7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tags" Target="../tags/tag10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1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4.pn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" Type="http://schemas.openxmlformats.org/officeDocument/2006/relationships/tags" Target="../tags/tag19.xml"/><Relationship Id="rId16" Type="http://schemas.openxmlformats.org/officeDocument/2006/relationships/image" Target="../media/image27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22.png"/><Relationship Id="rId5" Type="http://schemas.openxmlformats.org/officeDocument/2006/relationships/tags" Target="../tags/tag22.xm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tags" Target="../tags/tag21.xml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20539" y="-688622"/>
            <a:ext cx="9396076" cy="7225874"/>
          </a:xfrm>
          <a:prstGeom prst="rect">
            <a:avLst/>
          </a:prstGeom>
        </p:spPr>
      </p:pic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3" y="4865511"/>
            <a:ext cx="2183862" cy="19021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4755" y="1817857"/>
            <a:ext cx="6096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b="1" spc="180" dirty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lnSpc>
                <a:spcPct val="80000"/>
              </a:lnSpc>
            </a:pPr>
            <a:r>
              <a:rPr lang="en-US" altLang="zh-CN" b="1" spc="180" dirty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TRƯỜNG MẦM NON GIA </a:t>
            </a:r>
            <a:r>
              <a:rPr lang="en-US" altLang="zh-CN" b="1" spc="180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QUẤT</a:t>
            </a:r>
            <a:endParaRPr lang="zh-CN" altLang="en-US" b="1" spc="180" dirty="0">
              <a:solidFill>
                <a:srgbClr val="002060"/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2956" y="3362101"/>
            <a:ext cx="6096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ĐỘNG: </a:t>
            </a:r>
          </a:p>
          <a:p>
            <a:pPr algn="ctr">
              <a:lnSpc>
                <a:spcPct val="120000"/>
              </a:lnSpc>
            </a:pP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DỤC ÂM NHẠC</a:t>
            </a:r>
          </a:p>
          <a:p>
            <a:pPr algn="ctr">
              <a:lnSpc>
                <a:spcPct val="120000"/>
              </a:lnSpc>
            </a:pP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tài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hát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xanh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b="1" spc="14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âm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đoán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nhạc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cụ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b="1" spc="14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Lứa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tuổi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24 – 36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endParaRPr lang="en-US" altLang="zh-CN" b="1" spc="14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b="1" spc="14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Phan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Thu </a:t>
            </a:r>
            <a:r>
              <a:rPr lang="en-US" altLang="zh-CN" b="1" spc="14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Hương</a:t>
            </a:r>
            <a:r>
              <a:rPr lang="en-US" altLang="zh-CN" b="1" spc="14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b="1" spc="14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8408" y="6093364"/>
            <a:ext cx="2675092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b="1" spc="180" dirty="0" err="1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b="1" spc="180" dirty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spc="180" dirty="0" err="1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b="1" spc="180" dirty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spc="180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2023 </a:t>
            </a:r>
            <a:r>
              <a:rPr lang="en-US" altLang="zh-CN" b="1" spc="180" dirty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b="1" spc="180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2024</a:t>
            </a:r>
            <a:endParaRPr lang="en-US" altLang="zh-CN" b="1" spc="180" dirty="0">
              <a:solidFill>
                <a:srgbClr val="002060"/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50"/>
                            </p:stCondLst>
                            <p:childTnLst>
                              <p:par>
                                <p:cTn id="1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xmlns="" id="{0252CB2D-4433-4F20-8D6C-BE57DA4C50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679" y="0"/>
            <a:ext cx="7204193" cy="175712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808" y="2233913"/>
            <a:ext cx="5240824" cy="5240824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01" y="-736632"/>
            <a:ext cx="10352183" cy="8331264"/>
          </a:xfrm>
          <a:prstGeom prst="rect">
            <a:avLst/>
          </a:prstGeom>
        </p:spPr>
      </p:pic>
      <p:sp>
        <p:nvSpPr>
          <p:cNvPr id="7" name="PA_矩形 8">
            <a:extLst>
              <a:ext uri="{FF2B5EF4-FFF2-40B4-BE49-F238E27FC236}">
                <a16:creationId xmlns:a16="http://schemas.microsoft.com/office/drawing/2014/main" xmlns="" id="{0DD3997B-8D3E-4B1F-808C-875F3AF49B4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223002" y="3388600"/>
            <a:ext cx="3771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6495" y="3757932"/>
            <a:ext cx="6360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+ Luật chơi: Bạn nào đoán đúng tên nhạc cụ thì bạn đó chiến thắng.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96495" y="2958770"/>
            <a:ext cx="6360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+ Cách chơi: Cô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sử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dụng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vi-VN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các </a:t>
            </a:r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dụng cụ </a:t>
            </a:r>
            <a:r>
              <a:rPr lang="vi-VN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âm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nhạc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tạo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ra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âm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thanh</a:t>
            </a:r>
            <a:r>
              <a:rPr lang="vi-VN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nhiệm vụ của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trẻ</a:t>
            </a:r>
            <a:r>
              <a:rPr lang="vi-VN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là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nghe</a:t>
            </a:r>
            <a:r>
              <a:rPr lang="vi-VN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vi-VN" i="1" dirty="0">
                <a:solidFill>
                  <a:srgbClr val="00B0F0"/>
                </a:solidFill>
                <a:latin typeface="Times New Roman" panose="02020603050405020304" pitchFamily="18" charset="0"/>
              </a:rPr>
              <a:t>và đoán đúng tên nhạc cụ vừa </a:t>
            </a:r>
            <a:r>
              <a:rPr lang="en-US" i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nghe</a:t>
            </a:r>
            <a:r>
              <a:rPr lang="en-US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i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8723" y="179085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Trò chơi: 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cụ</a:t>
            </a:r>
            <a:endParaRPr lang="vi-VN" sz="24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xmlns="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556" y="2673972"/>
            <a:ext cx="6073421" cy="4920240"/>
          </a:xfrm>
          <a:prstGeom prst="rect">
            <a:avLst/>
          </a:prstGeom>
        </p:spPr>
      </p:pic>
      <p:pic>
        <p:nvPicPr>
          <p:cNvPr id="6" name="PA_图片 10">
            <a:extLst>
              <a:ext uri="{FF2B5EF4-FFF2-40B4-BE49-F238E27FC236}">
                <a16:creationId xmlns:a16="http://schemas.microsoft.com/office/drawing/2014/main" xmlns="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672" y="1934383"/>
            <a:ext cx="2337342" cy="2337342"/>
          </a:xfrm>
          <a:prstGeom prst="rect">
            <a:avLst/>
          </a:prstGeom>
        </p:spPr>
      </p:pic>
      <p:sp>
        <p:nvSpPr>
          <p:cNvPr id="9" name="PA_矩形 10">
            <a:extLst>
              <a:ext uri="{FF2B5EF4-FFF2-40B4-BE49-F238E27FC236}">
                <a16:creationId xmlns:a16="http://schemas.microsoft.com/office/drawing/2014/main" xmlns="" id="{93634FD2-8F54-4816-9327-C3FB26CAD5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90880" y="3182076"/>
            <a:ext cx="4805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</a:p>
        </p:txBody>
      </p:sp>
      <p:sp>
        <p:nvSpPr>
          <p:cNvPr id="10" name="PA_矩形 11">
            <a:extLst>
              <a:ext uri="{FF2B5EF4-FFF2-40B4-BE49-F238E27FC236}">
                <a16:creationId xmlns:a16="http://schemas.microsoft.com/office/drawing/2014/main" xmlns="" id="{68AE576B-7DF8-45A2-88AB-3D08F3071B1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90880" y="3815956"/>
            <a:ext cx="4695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</a:p>
        </p:txBody>
      </p:sp>
      <p:grpSp>
        <p:nvGrpSpPr>
          <p:cNvPr id="11" name="PA_组合 3">
            <a:extLst>
              <a:ext uri="{FF2B5EF4-FFF2-40B4-BE49-F238E27FC236}">
                <a16:creationId xmlns:a16="http://schemas.microsoft.com/office/drawing/2014/main" xmlns="" id="{66B719AC-E52B-4C0D-B697-4744D0EE6F6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435356" y="185380"/>
            <a:ext cx="3214687" cy="1595553"/>
            <a:chOff x="5403224" y="-284124"/>
            <a:chExt cx="3214687" cy="2071525"/>
          </a:xfrm>
        </p:grpSpPr>
        <p:pic>
          <p:nvPicPr>
            <p:cNvPr id="12" name="图片 12">
              <a:extLst>
                <a:ext uri="{FF2B5EF4-FFF2-40B4-BE49-F238E27FC236}">
                  <a16:creationId xmlns:a16="http://schemas.microsoft.com/office/drawing/2014/main" xmlns="" id="{CDF9613D-7751-454F-A5F1-E010F8A0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3224" y="-284124"/>
              <a:ext cx="3214687" cy="2071525"/>
            </a:xfrm>
            <a:prstGeom prst="rect">
              <a:avLst/>
            </a:prstGeom>
          </p:spPr>
        </p:pic>
        <p:sp>
          <p:nvSpPr>
            <p:cNvPr id="13" name="文本框 13">
              <a:extLst>
                <a:ext uri="{FF2B5EF4-FFF2-40B4-BE49-F238E27FC236}">
                  <a16:creationId xmlns:a16="http://schemas.microsoft.com/office/drawing/2014/main" xmlns="" id="{78EAE7CD-EFB8-4C4A-AE99-BAB9D1FBE008}"/>
                </a:ext>
              </a:extLst>
            </p:cNvPr>
            <p:cNvSpPr txBox="1"/>
            <p:nvPr/>
          </p:nvSpPr>
          <p:spPr>
            <a:xfrm>
              <a:off x="6065866" y="433487"/>
              <a:ext cx="1917700" cy="519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Kết</a:t>
              </a:r>
              <a:r>
                <a:rPr lang="en-US" altLang="zh-CN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thúc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4" name="PA_图片 10">
            <a:extLst>
              <a:ext uri="{FF2B5EF4-FFF2-40B4-BE49-F238E27FC236}">
                <a16:creationId xmlns:a16="http://schemas.microsoft.com/office/drawing/2014/main" xmlns="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746" y="4462287"/>
            <a:ext cx="2337342" cy="233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0326 0.85232 " pathEditMode="relative" rAng="0" ptsTypes="AA">
                                      <p:cBhvr>
                                        <p:cTn id="40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5F6D3DE-405C-4B08-9CD3-75672218D2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214" y="4278081"/>
            <a:ext cx="1774785" cy="2415944"/>
          </a:xfrm>
          <a:prstGeom prst="rect">
            <a:avLst/>
          </a:prstGeom>
        </p:spPr>
      </p:pic>
      <p:pic>
        <p:nvPicPr>
          <p:cNvPr id="5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xmlns="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0475" y="3646025"/>
            <a:ext cx="3335203" cy="3586239"/>
          </a:xfrm>
          <a:prstGeom prst="rect">
            <a:avLst/>
          </a:prstGeom>
        </p:spPr>
      </p:pic>
      <p:pic>
        <p:nvPicPr>
          <p:cNvPr id="6" name="PA_图片 10">
            <a:extLst>
              <a:ext uri="{FF2B5EF4-FFF2-40B4-BE49-F238E27FC236}">
                <a16:creationId xmlns:a16="http://schemas.microsoft.com/office/drawing/2014/main" xmlns="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32" y="2477354"/>
            <a:ext cx="2337342" cy="2337342"/>
          </a:xfrm>
          <a:prstGeom prst="rect">
            <a:avLst/>
          </a:prstGeom>
        </p:spPr>
      </p:pic>
      <p:sp>
        <p:nvSpPr>
          <p:cNvPr id="9" name="PA_矩形 10">
            <a:extLst>
              <a:ext uri="{FF2B5EF4-FFF2-40B4-BE49-F238E27FC236}">
                <a16:creationId xmlns:a16="http://schemas.microsoft.com/office/drawing/2014/main" xmlns="" id="{93634FD2-8F54-4816-9327-C3FB26CAD5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90880" y="3182076"/>
            <a:ext cx="4805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</a:p>
        </p:txBody>
      </p:sp>
      <p:sp>
        <p:nvSpPr>
          <p:cNvPr id="10" name="PA_矩形 11">
            <a:extLst>
              <a:ext uri="{FF2B5EF4-FFF2-40B4-BE49-F238E27FC236}">
                <a16:creationId xmlns:a16="http://schemas.microsoft.com/office/drawing/2014/main" xmlns="" id="{68AE576B-7DF8-45A2-88AB-3D08F3071B1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90880" y="3815956"/>
            <a:ext cx="4695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9067" y="1443579"/>
            <a:ext cx="7253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CHÚC CÁC CON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CHĂM NGOAN HỌC GIỎI!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8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0326 0.85232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>
            <a:extLst>
              <a:ext uri="{FF2B5EF4-FFF2-40B4-BE49-F238E27FC236}">
                <a16:creationId xmlns:a16="http://schemas.microsoft.com/office/drawing/2014/main" xmlns="" id="{E13A262C-C717-4FEB-9A52-B183867B09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17" y="5833275"/>
            <a:ext cx="3436239" cy="838107"/>
          </a:xfrm>
          <a:prstGeom prst="rect">
            <a:avLst/>
          </a:prstGeom>
        </p:spPr>
      </p:pic>
      <p:pic>
        <p:nvPicPr>
          <p:cNvPr id="5" name="PA_图片 2">
            <a:extLst>
              <a:ext uri="{FF2B5EF4-FFF2-40B4-BE49-F238E27FC236}">
                <a16:creationId xmlns:a16="http://schemas.microsoft.com/office/drawing/2014/main" xmlns="" id="{F3507BB1-B32A-4423-9291-88BCE4DE7F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66" y="108536"/>
            <a:ext cx="12203575" cy="6562846"/>
          </a:xfrm>
          <a:prstGeom prst="rect">
            <a:avLst/>
          </a:prstGeom>
        </p:spPr>
      </p:pic>
      <p:pic>
        <p:nvPicPr>
          <p:cNvPr id="8" name="PA_图片 17">
            <a:extLst>
              <a:ext uri="{FF2B5EF4-FFF2-40B4-BE49-F238E27FC236}">
                <a16:creationId xmlns:a16="http://schemas.microsoft.com/office/drawing/2014/main" xmlns="" id="{47F6742B-48D1-4810-BD3B-2DEE109C4C3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1" y="4808550"/>
            <a:ext cx="2228776" cy="20494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46538" y="1607445"/>
            <a:ext cx="2740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</a:rPr>
              <a:t>MỤC ĐÍCH – YÊU CẦU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</a:rPr>
              <a:t>:</a:t>
            </a:r>
            <a:endParaRPr lang="vi-VN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4857" y="2274838"/>
            <a:ext cx="7442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* Kiến thức: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- Trẻ biết tên bài hát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“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Lý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”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- Trẻ cảm nhận được giai điệu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mượt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mà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</a:t>
            </a:r>
            <a:r>
              <a:rPr lang="vi-VN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trong sáng của bài hát nghe và bài hát.</a:t>
            </a:r>
          </a:p>
          <a:p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* 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Kỹ năng: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Trẻ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thuộc lời bài hát,hát đúng nhạc, không nói ngọng</a:t>
            </a:r>
            <a:r>
              <a:rPr lang="vi-VN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tai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nghe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âm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nhạc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* Thái độ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   </a:t>
            </a:r>
            <a:r>
              <a:rPr lang="vi-VN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Trẻ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hứng thú nghe và thích hát cùng cô và các bạn.</a:t>
            </a:r>
          </a:p>
        </p:txBody>
      </p:sp>
    </p:spTree>
    <p:extLst>
      <p:ext uri="{BB962C8B-B14F-4D97-AF65-F5344CB8AC3E}">
        <p14:creationId xmlns:p14="http://schemas.microsoft.com/office/powerpoint/2010/main" val="7185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2A12925-2C2E-41E0-BCD7-147217C81A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617" y="-302012"/>
            <a:ext cx="3257237" cy="3257237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xmlns="" id="{493A8E0B-764A-406F-B739-AA3D58B777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40" y="1000044"/>
            <a:ext cx="10349049" cy="6009159"/>
          </a:xfrm>
          <a:prstGeom prst="rect">
            <a:avLst/>
          </a:prstGeom>
        </p:spPr>
      </p:pic>
      <p:sp>
        <p:nvSpPr>
          <p:cNvPr id="6" name="PA_矩形 9">
            <a:extLst>
              <a:ext uri="{FF2B5EF4-FFF2-40B4-BE49-F238E27FC236}">
                <a16:creationId xmlns:a16="http://schemas.microsoft.com/office/drawing/2014/main" xmlns="" id="{10684E9E-744E-467D-A78E-643D95DDAC4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05566" y="3389911"/>
            <a:ext cx="4471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sp>
        <p:nvSpPr>
          <p:cNvPr id="7" name="PA_矩形 10">
            <a:extLst>
              <a:ext uri="{FF2B5EF4-FFF2-40B4-BE49-F238E27FC236}">
                <a16:creationId xmlns:a16="http://schemas.microsoft.com/office/drawing/2014/main" xmlns="" id="{D8F78B45-E683-4D11-B8D0-FC3767EEEB0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05566" y="4061808"/>
            <a:ext cx="4379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10" name="PA_图片 6">
            <a:extLst>
              <a:ext uri="{FF2B5EF4-FFF2-40B4-BE49-F238E27FC236}">
                <a16:creationId xmlns:a16="http://schemas.microsoft.com/office/drawing/2014/main" xmlns="" id="{6F81C8F6-CFA1-4562-85E0-63759927E6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43" y="4370548"/>
            <a:ext cx="3479423" cy="23127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18982" y="2466581"/>
            <a:ext cx="5138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15" y="-3660"/>
            <a:ext cx="5273123" cy="16380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2147" y="630712"/>
            <a:ext cx="1565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CHUẨN BỊ</a:t>
            </a:r>
            <a:r>
              <a:rPr lang="vi-VN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:</a:t>
            </a:r>
            <a:endParaRPr lang="vi-VN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0882" y="2766222"/>
            <a:ext cx="4064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 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Đàn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“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Lý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”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 </a:t>
            </a: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Chỗ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ngồi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Một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nhạc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cụ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: song loan,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xắc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xô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,…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0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2 0.0243 L -0.7612 0.02453 C -0.75795 0.03194 -0.75404 0.03889 -0.75157 0.04745 C -0.74961 0.05463 -0.74818 0.06226 -0.74571 0.06875 C -0.74258 0.07639 -0.73828 0.0824 -0.7349 0.08981 C -0.7323 0.09583 -0.73034 0.10277 -0.72787 0.10879 C -0.72539 0.11458 -0.72292 0.12014 -0.72071 0.12592 C -0.71901 0.13009 -0.71797 0.13495 -0.71589 0.13865 C -0.71433 0.14143 -0.7125 0.14375 -0.7112 0.14699 C -0.70847 0.1537 -0.70404 0.16828 -0.70404 0.16851 C -0.70326 0.17314 -0.70287 0.17847 -0.70157 0.1831 C -0.69935 0.19074 -0.69623 0.19375 -0.69323 0.2 C -0.69193 0.20254 -0.69115 0.20601 -0.68985 0.20833 C -0.68881 0.21018 -0.68737 0.21111 -0.68633 0.21273 C -0.66003 0.24652 -0.69011 0.20995 -0.66967 0.23171 C -0.66055 0.24143 -0.66875 0.23564 -0.66133 0.24027 C -0.66003 0.24166 -0.65899 0.24328 -0.65769 0.24444 C -0.65547 0.24629 -0.653 0.24722 -0.65052 0.24861 C -0.64245 0.25347 -0.64818 0.25069 -0.63269 0.25301 C -0.62592 0.25208 -0.61914 0.25231 -0.6125 0.25069 C -0.61003 0.25023 -0.60287 0.24676 -0.59935 0.24444 C -0.5974 0.24305 -0.59532 0.24213 -0.59336 0.24027 C -0.59167 0.23842 -0.59037 0.23564 -0.58868 0.23379 C -0.58555 0.23055 -0.58203 0.22916 -0.57917 0.22546 C -0.57006 0.21319 -0.57878 0.22407 -0.56967 0.21481 C -0.56836 0.21342 -0.56732 0.21157 -0.56602 0.21064 C -0.56381 0.20856 -0.56003 0.20764 -0.55769 0.20625 C -0.55573 0.20509 -0.55365 0.20393 -0.5517 0.20208 C -0.55 0.20046 -0.5487 0.19745 -0.54701 0.1956 C -0.54519 0.19398 -0.5431 0.19328 -0.54102 0.19143 C -0.53894 0.18958 -0.53724 0.18703 -0.53503 0.18518 C -0.53321 0.18333 -0.53112 0.1824 -0.52917 0.18078 C -0.52748 0.17963 -0.52592 0.17824 -0.52435 0.17662 C -0.52318 0.17546 -0.52214 0.17338 -0.52084 0.17245 C -0.51849 0.1706 -0.51602 0.16967 -0.51368 0.16828 L -0.50651 0.16389 C -0.50313 0.16203 -0.50196 0.16111 -0.49818 0.15972 C -0.4836 0.15463 -0.4974 0.16041 -0.48633 0.15555 C -0.47123 0.15625 -0.45235 0.15625 -0.43633 0.15972 C -0.43438 0.16018 -0.42774 0.16273 -0.42552 0.16389 C -0.42318 0.16527 -0.42084 0.16666 -0.41849 0.16828 L -0.41485 0.17037 C -0.41368 0.17176 -0.41263 0.17361 -0.41133 0.17453 C -0.40977 0.17569 -0.40808 0.17592 -0.40651 0.17662 C -0.40417 0.17801 -0.40183 0.17939 -0.39935 0.18078 C -0.39818 0.18171 -0.39688 0.18171 -0.39584 0.1831 C -0.39258 0.1868 -0.39232 0.18796 -0.38868 0.18935 C -0.38203 0.19189 -0.37513 0.19259 -0.36849 0.19351 C -0.3625 0.19282 -0.35651 0.19259 -0.35052 0.19143 C -0.34896 0.1912 -0.3474 0.19027 -0.34584 0.18935 C -0.34336 0.18819 -0.33868 0.18518 -0.33868 0.18541 C -0.3375 0.1831 -0.33646 0.18055 -0.33516 0.1787 C -0.32487 0.16574 -0.33607 0.18912 -0.32084 0.1618 C -0.31862 0.15764 -0.31667 0.15254 -0.31368 0.14907 C -0.3125 0.14768 -0.3112 0.14652 -0.31016 0.1449 C -0.30886 0.14305 -0.30769 0.14097 -0.30651 0.13865 C -0.30495 0.13449 -0.3043 0.1287 -0.30183 0.12592 L -0.2948 0.11736 C -0.29349 0.11597 -0.29245 0.11389 -0.29102 0.11319 L -0.28386 0.10879 L -0.28047 0.10671 C -0.27552 0.10764 -0.25573 0.11018 -0.24818 0.11527 C -0.24024 0.1206 -0.23295 0.13449 -0.22683 0.14282 C -0.22513 0.1449 -0.22344 0.14652 -0.22201 0.14907 C -0.2198 0.15301 -0.21836 0.1581 -0.21602 0.1618 C -0.21433 0.16458 -0.21211 0.16597 -0.21016 0.16828 C -0.20534 0.17361 -0.20092 0.18055 -0.19584 0.18518 C -0.19427 0.18657 -0.19258 0.18773 -0.19102 0.18935 C -0.18933 0.1912 -0.18802 0.19375 -0.18633 0.1956 C -0.18477 0.19745 -0.18308 0.19838 -0.18151 0.2 C -0.17904 0.20254 -0.17696 0.20625 -0.17435 0.20833 C -0.1698 0.21203 -0.16459 0.21296 -0.16016 0.21689 C -0.15391 0.22245 -0.15703 0.22037 -0.15065 0.22314 C -0.14284 0.22245 -0.12578 0.22199 -0.11602 0.21898 C -0.1125 0.21805 -0.10886 0.21643 -0.10534 0.21481 C -0.09714 0.21064 -0.09297 0.20694 -0.08516 0.20208 C -0.08034 0.19907 -0.07565 0.19652 -0.07084 0.19351 C -0.0586 0.18634 -0.06849 0.19328 -0.05769 0.1831 C -0.05378 0.17939 -0.04896 0.17801 -0.04584 0.17245 C -0.04271 0.16666 -0.03985 0.16041 -0.03633 0.15555 C -0.03047 0.14699 -0.02592 0.1412 -0.02084 0.13009 C -0.01927 0.12662 -0.01745 0.12314 -0.01602 0.11944 C -0.00977 0.10277 -0.01797 0.11851 -0.01016 0.10463 C -0.00834 0.09166 -0.01003 0.09976 -0.00534 0.08773 C -0.00378 0.08356 -0.003 0.07777 -0.00065 0.075 C 0.00807 0.06458 -0.00287 0.07731 0.00768 0.06643 C 0.00898 0.06527 0.01002 0.06342 0.01132 0.06226 C 0.01354 0.06041 0.01849 0.0581 0.01849 0.05833 C 0.02474 0.05879 0.03112 0.05902 0.0375 0.06018 C 0.04323 0.06111 0.0427 0.06389 0.04817 0.06875 C 0.04935 0.06967 0.05065 0.0699 0.05182 0.07083 C 0.05338 0.07199 0.05494 0.07361 0.05651 0.075 C 0.05898 0.07916 0.06054 0.08588 0.06367 0.08773 C 0.06888 0.09074 0.06614 0.08889 0.072 0.09398 C 0.07461 0.10092 0.07291 0.10046 0.07565 0.10046 L 0.07565 0.10069 " pathEditMode="relative" rAng="0" ptsTypes="AAAAAAAAAAAAAAAAAAAAAAAAAAAAAAAAAAAAAAAAAAAAAAAAAAAAAAAAAAAAAAAAAAAAAAAAAAAAAAAAAAAAAAAAAAAAAAAA">
                                      <p:cBhvr>
                                        <p:cTn id="1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36" y="1143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7" y="83910"/>
            <a:ext cx="9005104" cy="5932274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xmlns="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45266" y="4065710"/>
            <a:ext cx="515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67329" y="3213269"/>
            <a:ext cx="2309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</a:rPr>
              <a:t>CÁCH TIẾN HÀNH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</a:rPr>
              <a:t>:</a:t>
            </a:r>
            <a:endParaRPr lang="vi-VN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0667" y="3619293"/>
            <a:ext cx="3375949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</a:rPr>
              <a:t>1. Ổn định tổ chức:</a:t>
            </a:r>
            <a:endParaRPr lang="vi-VN" dirty="0">
              <a:solidFill>
                <a:srgbClr val="00B0F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- Cô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xem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video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dirty="0">
              <a:solidFill>
                <a:srgbClr val="00B0F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- Trò chuyện dẫn dắt vào bài.</a:t>
            </a:r>
          </a:p>
        </p:txBody>
      </p:sp>
    </p:spTree>
    <p:extLst>
      <p:ext uri="{BB962C8B-B14F-4D97-AF65-F5344CB8AC3E}">
        <p14:creationId xmlns:p14="http://schemas.microsoft.com/office/powerpoint/2010/main" val="6707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矩形 5">
            <a:extLst>
              <a:ext uri="{FF2B5EF4-FFF2-40B4-BE49-F238E27FC236}">
                <a16:creationId xmlns:a16="http://schemas.microsoft.com/office/drawing/2014/main" xmlns="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45266" y="4065710"/>
            <a:ext cx="515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4" name="Video cây xa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711" y="316089"/>
            <a:ext cx="11030674" cy="622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EDD0C69-F685-4E7C-8BA9-67B6E91DF4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19" y="4089843"/>
            <a:ext cx="1702547" cy="2623366"/>
          </a:xfrm>
          <a:prstGeom prst="rect">
            <a:avLst/>
          </a:prstGeom>
        </p:spPr>
      </p:pic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F7F0255D-73AA-46F0-BC57-AAE03A24D8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577" y="61016"/>
            <a:ext cx="7528695" cy="5628584"/>
          </a:xfrm>
          <a:prstGeom prst="rect">
            <a:avLst/>
          </a:prstGeom>
        </p:spPr>
      </p:pic>
      <p:pic>
        <p:nvPicPr>
          <p:cNvPr id="9" name="PA_图片 12" descr="图片包含 玩具, 玩偶, 室内&#10;&#10;已生成极高可信度的说明">
            <a:extLst>
              <a:ext uri="{FF2B5EF4-FFF2-40B4-BE49-F238E27FC236}">
                <a16:creationId xmlns:a16="http://schemas.microsoft.com/office/drawing/2014/main" xmlns="" id="{4FD38BB5-099A-45D5-9704-F0C2C9ECD4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984" y="5600687"/>
            <a:ext cx="3529591" cy="1112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6433" y="1473158"/>
            <a:ext cx="4075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2. Phương pháp và hình thức tổ chức:</a:t>
            </a:r>
            <a:endParaRPr lang="vi-VN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 *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Nghe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“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Lý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xanh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”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34492" y="2885300"/>
            <a:ext cx="1191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Cô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hát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L2 </a:t>
            </a:r>
            <a:endParaRPr lang="vi-VN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endParaRPr lang="vi-VN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LyCayXanhBeat-V.A-40895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39007" y="287530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87294" y="2959893"/>
            <a:ext cx="1133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hát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L1</a:t>
            </a:r>
            <a:endParaRPr lang="vi-VN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.69844 -0.03518 L 0.69844 -0.03518 L 0.68438 -0.04074 C 0.68216 -0.04166 0.68021 -0.04305 0.67813 -0.04351 C 0.66823 -0.04676 0.66016 -0.04745 0.65 -0.04907 C 0.64466 -0.05 0.63945 -0.05069 0.63438 -0.05185 C 0.62852 -0.05347 0.62292 -0.05601 0.61719 -0.0574 C 0.58815 -0.06527 0.61797 -0.05439 0.58906 -0.06574 C 0.5776 -0.06481 0.56602 -0.06527 0.55469 -0.06296 C 0.5513 -0.0625 0.54844 -0.05926 0.54531 -0.0574 L 0.54063 -0.05463 C 0.53724 -0.05277 0.53451 -0.04861 0.53125 -0.04629 C 0.5276 -0.04398 0.52396 -0.04259 0.52031 -0.04074 C 0.50677 -0.02638 0.51823 -0.03773 0.50469 -0.02685 C 0.50247 -0.02523 0.50052 -0.02268 0.49844 -0.02129 C 0.49583 -0.0199 0.4931 -0.0199 0.49063 -0.01851 C 0.48737 -0.01713 0.48438 -0.01458 0.48125 -0.01296 C 0.46042 -0.00301 0.48294 -0.01597 0.46875 -0.0074 L 0.40938 -0.01018 C 0.40247 -0.01088 0.39583 -0.01296 0.38906 -0.01296 C 0.37435 -0.01296 0.3599 -0.01111 0.34531 -0.01018 C 0.31458 -0.00115 0.3599 -0.01527 0.325 -0.00185 C 0.32135 -0.00069 0.31758 -0.00023 0.31406 0.00093 C 0.31081 0.00162 0.30768 0.00255 0.30469 0.00371 C 0.29622 0.00625 0.2862 0.01088 0.27813 0.01204 L 0.25469 0.01482 L 0.23125 0.01204 C 0.21914 0.01019 0.20716 0.00741 0.19531 0.00371 C 0.19258 0.00278 0.1901 0.00162 0.1875 0.00093 C 0.18385 -0.00023 0.18008 -0.00069 0.17656 -0.00185 C 0.17227 -0.00347 0.16406 -0.0074 0.16406 -0.0074 C 0.15169 -0.00509 0.15208 -0.00578 0.14219 -0.00185 C 0.13997 -0.00115 0.13789 -0.00023 0.13594 0.00093 C 0.13138 0.00301 0.12982 0.0051 0.125 0.00649 C 0.11979 0.00764 0.11458 0.00834 0.10938 0.00926 C 0.1026 0.00834 0.0957 0.00857 0.08906 0.00649 C 0.08672 0.00556 0.08477 0.00301 0.08281 0.00093 C 0.07995 -0.00231 0.07513 -0.01018 0.07188 -0.01296 C 0.07031 -0.01435 0.06862 -0.01458 0.06719 -0.01574 C 0.06094 -0.02129 0.06432 -0.02176 0.05781 -0.02407 C 0.05417 -0.02546 0.05052 -0.02592 0.04688 -0.02685 C 0.04375 -0.02592 0.04049 -0.02546 0.0375 -0.02407 L 0.02344 -0.01574 L 0.01875 -0.01296 C 0.01719 -0.01203 0.0151 -0.01226 0.01406 -0.01018 L 0.0125 -0.0074 L 0.0125 -0.0074 " pathEditMode="relative" ptsTypes="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事情&#10;&#10;已生成高可信度的说明">
            <a:extLst>
              <a:ext uri="{FF2B5EF4-FFF2-40B4-BE49-F238E27FC236}">
                <a16:creationId xmlns:a16="http://schemas.microsoft.com/office/drawing/2014/main" xmlns="" id="{E41489E5-FA39-4022-A1B3-434830023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0868" y="3332799"/>
            <a:ext cx="3389734" cy="3389734"/>
          </a:xfrm>
          <a:prstGeom prst="rect">
            <a:avLst/>
          </a:prstGeom>
        </p:spPr>
      </p:pic>
      <p:pic>
        <p:nvPicPr>
          <p:cNvPr id="6" name="PA_图片 6" descr="图片包含 轮子&#10;&#10;已生成高可信度的说明">
            <a:extLst>
              <a:ext uri="{FF2B5EF4-FFF2-40B4-BE49-F238E27FC236}">
                <a16:creationId xmlns:a16="http://schemas.microsoft.com/office/drawing/2014/main" xmlns="" id="{51B728DF-29A0-4D9B-8903-010FDDDCCB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89689" cy="952144"/>
          </a:xfrm>
          <a:prstGeom prst="rect">
            <a:avLst/>
          </a:prstGeom>
        </p:spPr>
      </p:pic>
      <p:pic>
        <p:nvPicPr>
          <p:cNvPr id="7" name="PA_图片 2">
            <a:extLst>
              <a:ext uri="{FF2B5EF4-FFF2-40B4-BE49-F238E27FC236}">
                <a16:creationId xmlns:a16="http://schemas.microsoft.com/office/drawing/2014/main" xmlns="" id="{DDA782EE-7A1A-466D-9422-E87F64F4CA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89" y="952144"/>
            <a:ext cx="5025840" cy="3943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5845" y="2420750"/>
            <a:ext cx="18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ài hát- Lý cây xanh - Âm nhạc lớp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2310" y="1064871"/>
            <a:ext cx="6749110" cy="52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3">
            <a:extLst>
              <a:ext uri="{FF2B5EF4-FFF2-40B4-BE49-F238E27FC236}">
                <a16:creationId xmlns:a16="http://schemas.microsoft.com/office/drawing/2014/main" xmlns="" id="{66B719AC-E52B-4C0D-B697-4744D0EE6F6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9577" y="-25770"/>
            <a:ext cx="3214687" cy="1595553"/>
            <a:chOff x="5403224" y="-284124"/>
            <a:chExt cx="3214687" cy="207152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CDF9613D-7751-454F-A5F1-E010F8A0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3224" y="-284124"/>
              <a:ext cx="3214687" cy="2071525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78EAE7CD-EFB8-4C4A-AE99-BAB9D1FBE008}"/>
                </a:ext>
              </a:extLst>
            </p:cNvPr>
            <p:cNvSpPr txBox="1"/>
            <p:nvPr/>
          </p:nvSpPr>
          <p:spPr>
            <a:xfrm>
              <a:off x="6065866" y="433487"/>
              <a:ext cx="1917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Đàm</a:t>
              </a:r>
              <a:r>
                <a:rPr lang="en-US" altLang="zh-CN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thoại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5" name="PA_组合 12">
            <a:extLst>
              <a:ext uri="{FF2B5EF4-FFF2-40B4-BE49-F238E27FC236}">
                <a16:creationId xmlns:a16="http://schemas.microsoft.com/office/drawing/2014/main" xmlns="" id="{BC14AFBC-DF81-4B50-A276-60E6515C245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53326" y="2956760"/>
            <a:ext cx="5894225" cy="1746343"/>
            <a:chOff x="459740" y="2596296"/>
            <a:chExt cx="5894225" cy="174634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0C8FB0A9-1DCD-4F68-9B69-C04B7815D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740" y="2596296"/>
              <a:ext cx="864112" cy="842373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58F12183-F1EF-4575-9AE5-BF357F314F86}"/>
                </a:ext>
              </a:extLst>
            </p:cNvPr>
            <p:cNvSpPr txBox="1"/>
            <p:nvPr/>
          </p:nvSpPr>
          <p:spPr>
            <a:xfrm>
              <a:off x="3327850" y="3696308"/>
              <a:ext cx="302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PA_组合 16">
            <a:extLst>
              <a:ext uri="{FF2B5EF4-FFF2-40B4-BE49-F238E27FC236}">
                <a16:creationId xmlns:a16="http://schemas.microsoft.com/office/drawing/2014/main" xmlns="" id="{27CD9A52-3B70-4DCA-B8C3-881DBDF611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761069" y="4131795"/>
            <a:ext cx="9541383" cy="952086"/>
            <a:chOff x="717204" y="3714803"/>
            <a:chExt cx="9649140" cy="101010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A4037AB-B3DC-4C39-AD7C-04B328E6D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204" y="3714803"/>
              <a:ext cx="841052" cy="819893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B8A1AB5C-4309-4DC4-B781-F15B59D3C7F8}"/>
                </a:ext>
              </a:extLst>
            </p:cNvPr>
            <p:cNvSpPr txBox="1"/>
            <p:nvPr/>
          </p:nvSpPr>
          <p:spPr>
            <a:xfrm>
              <a:off x="7340229" y="4078580"/>
              <a:ext cx="302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PA_组合 11">
            <a:extLst>
              <a:ext uri="{FF2B5EF4-FFF2-40B4-BE49-F238E27FC236}">
                <a16:creationId xmlns:a16="http://schemas.microsoft.com/office/drawing/2014/main" xmlns="" id="{88D97A16-38CE-43CA-B0E1-D9418B3B90E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572355" y="656709"/>
            <a:ext cx="3411176" cy="887698"/>
            <a:chOff x="5783817" y="1397925"/>
            <a:chExt cx="4582527" cy="170917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B3920E32-4EED-4E13-92DE-AE6B44D7D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3817" y="1397925"/>
              <a:ext cx="1154271" cy="1386615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B4428053-F86F-4CDD-8D33-5A6B1DE73E1B}"/>
                </a:ext>
              </a:extLst>
            </p:cNvPr>
            <p:cNvSpPr txBox="1"/>
            <p:nvPr/>
          </p:nvSpPr>
          <p:spPr>
            <a:xfrm>
              <a:off x="7340229" y="2460770"/>
              <a:ext cx="302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PA_组合 10">
            <a:extLst>
              <a:ext uri="{FF2B5EF4-FFF2-40B4-BE49-F238E27FC236}">
                <a16:creationId xmlns:a16="http://schemas.microsoft.com/office/drawing/2014/main" xmlns="" id="{6E36C929-E3DF-434E-9EF6-4D0E63E884F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36475" y="1787461"/>
            <a:ext cx="3348770" cy="864133"/>
            <a:chOff x="1902668" y="1246761"/>
            <a:chExt cx="4074768" cy="1564537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6C007B28-2524-4926-956E-E73B3DA1E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2668" y="1246761"/>
              <a:ext cx="1211832" cy="1498600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59AE4758-EE57-4EE1-A9B7-9BC342BC5295}"/>
                </a:ext>
              </a:extLst>
            </p:cNvPr>
            <p:cNvSpPr txBox="1"/>
            <p:nvPr/>
          </p:nvSpPr>
          <p:spPr>
            <a:xfrm>
              <a:off x="2951321" y="1814439"/>
              <a:ext cx="3026115" cy="99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398290" y="2043668"/>
            <a:ext cx="3393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húng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nghe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</a:rPr>
              <a:t> hát bài gì?</a:t>
            </a:r>
          </a:p>
        </p:txBody>
      </p:sp>
      <p:sp>
        <p:nvSpPr>
          <p:cNvPr id="8" name="Rectangle 7"/>
          <p:cNvSpPr/>
          <p:nvPr/>
        </p:nvSpPr>
        <p:spPr>
          <a:xfrm>
            <a:off x="2169133" y="313508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hát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nói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điều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gì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  <a:endParaRPr lang="vi-VN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6525" y="4249677"/>
            <a:ext cx="3342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Chúng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yêu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quý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cây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xanh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không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Vì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sao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  <a:endParaRPr lang="vi-VN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7" name="PA_组合 11">
            <a:extLst>
              <a:ext uri="{FF2B5EF4-FFF2-40B4-BE49-F238E27FC236}">
                <a16:creationId xmlns:a16="http://schemas.microsoft.com/office/drawing/2014/main" xmlns="" id="{73B4ECC0-8EB8-45C0-8B1B-C263C1885133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-3654" y="4001645"/>
            <a:ext cx="1702207" cy="2778423"/>
            <a:chOff x="364554" y="813736"/>
            <a:chExt cx="2735943" cy="4797540"/>
          </a:xfrm>
        </p:grpSpPr>
        <p:pic>
          <p:nvPicPr>
            <p:cNvPr id="28" name="图片 11" descr="图片包含 餐桌, 室内, 事情&#10;&#10;已生成高可信度的说明">
              <a:extLst>
                <a:ext uri="{FF2B5EF4-FFF2-40B4-BE49-F238E27FC236}">
                  <a16:creationId xmlns:a16="http://schemas.microsoft.com/office/drawing/2014/main" xmlns="" id="{0A47C803-3739-4FB5-A97A-92BA70556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355" y="2824919"/>
              <a:ext cx="2613371" cy="2786357"/>
            </a:xfrm>
            <a:prstGeom prst="rect">
              <a:avLst/>
            </a:prstGeom>
          </p:spPr>
        </p:pic>
        <p:pic>
          <p:nvPicPr>
            <p:cNvPr id="29" name="图片 12">
              <a:extLst>
                <a:ext uri="{FF2B5EF4-FFF2-40B4-BE49-F238E27FC236}">
                  <a16:creationId xmlns:a16="http://schemas.microsoft.com/office/drawing/2014/main" xmlns="" id="{5AA03E08-73C6-4722-8B30-AC363135B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554" y="813736"/>
              <a:ext cx="2735943" cy="2735943"/>
            </a:xfrm>
            <a:prstGeom prst="rect">
              <a:avLst/>
            </a:prstGeom>
          </p:spPr>
        </p:pic>
      </p:grpSp>
      <p:pic>
        <p:nvPicPr>
          <p:cNvPr id="30" name="图片 14" descr="图片包含 餐桌, 室内, 事情&#10;&#10;已生成高可信度的说明">
            <a:extLst>
              <a:ext uri="{FF2B5EF4-FFF2-40B4-BE49-F238E27FC236}">
                <a16:creationId xmlns:a16="http://schemas.microsoft.com/office/drawing/2014/main" xmlns="" id="{7F2EEA75-1FFE-4919-8D89-B9E3EBC5FFE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06" r="-7003" b="-306"/>
          <a:stretch/>
        </p:blipFill>
        <p:spPr>
          <a:xfrm>
            <a:off x="1253326" y="5159564"/>
            <a:ext cx="1578756" cy="1716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59" y="293511"/>
            <a:ext cx="5944673" cy="61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xmlns="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71" y="5184258"/>
            <a:ext cx="1170434" cy="11704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49F2B36-D97A-41DE-8724-0B49C9281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938" y="1770122"/>
            <a:ext cx="4081272" cy="40812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6A913DDC-DB95-48F5-95E3-922B290A1989}"/>
              </a:ext>
            </a:extLst>
          </p:cNvPr>
          <p:cNvSpPr txBox="1"/>
          <p:nvPr/>
        </p:nvSpPr>
        <p:spPr>
          <a:xfrm>
            <a:off x="724348" y="1595553"/>
            <a:ext cx="6908800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thiết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Nhờ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mà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khí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thở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mát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đùa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vặt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lá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bẻ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cành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621" y="4932609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342" y="5266177"/>
            <a:ext cx="1170434" cy="1170434"/>
          </a:xfrm>
          <a:prstGeom prst="rect">
            <a:avLst/>
          </a:prstGeom>
        </p:spPr>
      </p:pic>
      <p:grpSp>
        <p:nvGrpSpPr>
          <p:cNvPr id="11" name="PA_组合 3">
            <a:extLst>
              <a:ext uri="{FF2B5EF4-FFF2-40B4-BE49-F238E27FC236}">
                <a16:creationId xmlns:a16="http://schemas.microsoft.com/office/drawing/2014/main" xmlns="" id="{66B719AC-E52B-4C0D-B697-4744D0EE6F6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9577" y="-25770"/>
            <a:ext cx="3214687" cy="1595553"/>
            <a:chOff x="5403224" y="-284124"/>
            <a:chExt cx="3214687" cy="2071525"/>
          </a:xfrm>
        </p:grpSpPr>
        <p:pic>
          <p:nvPicPr>
            <p:cNvPr id="12" name="图片 12">
              <a:extLst>
                <a:ext uri="{FF2B5EF4-FFF2-40B4-BE49-F238E27FC236}">
                  <a16:creationId xmlns:a16="http://schemas.microsoft.com/office/drawing/2014/main" xmlns="" id="{CDF9613D-7751-454F-A5F1-E010F8A0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3224" y="-284124"/>
              <a:ext cx="3214687" cy="2071525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78EAE7CD-EFB8-4C4A-AE99-BAB9D1FBE008}"/>
                </a:ext>
              </a:extLst>
            </p:cNvPr>
            <p:cNvSpPr txBox="1"/>
            <p:nvPr/>
          </p:nvSpPr>
          <p:spPr>
            <a:xfrm>
              <a:off x="6065866" y="433487"/>
              <a:ext cx="1917700" cy="519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Giáo</a:t>
              </a:r>
              <a:r>
                <a:rPr lang="en-US" altLang="zh-CN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dục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:p16="http://schemas.microsoft.com/office/powerpoint/2015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m0ek1vu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324</Words>
  <Application>Microsoft Office PowerPoint</Application>
  <PresentationFormat>Custom</PresentationFormat>
  <Paragraphs>70</Paragraphs>
  <Slides>12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</dc:creator>
  <cp:keywords>www.1ppt.com</cp:keywords>
  <dc:description>www.1ppt.com</dc:description>
  <cp:lastModifiedBy>SKY</cp:lastModifiedBy>
  <cp:revision>98</cp:revision>
  <dcterms:created xsi:type="dcterms:W3CDTF">2017-05-08T08:38:07Z</dcterms:created>
  <dcterms:modified xsi:type="dcterms:W3CDTF">2024-01-03T10:00:17Z</dcterms:modified>
</cp:coreProperties>
</file>