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313" r:id="rId4"/>
    <p:sldId id="268" r:id="rId5"/>
    <p:sldId id="309" r:id="rId6"/>
    <p:sldId id="310" r:id="rId7"/>
    <p:sldId id="311" r:id="rId8"/>
    <p:sldId id="312" r:id="rId9"/>
    <p:sldId id="261" r:id="rId10"/>
    <p:sldId id="273" r:id="rId11"/>
    <p:sldId id="259" r:id="rId12"/>
    <p:sldId id="275" r:id="rId13"/>
    <p:sldId id="286" r:id="rId14"/>
    <p:sldId id="265" r:id="rId15"/>
    <p:sldId id="304" r:id="rId16"/>
    <p:sldId id="278" r:id="rId17"/>
    <p:sldId id="266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3399FF"/>
    <a:srgbClr val="FF4747"/>
    <a:srgbClr val="4FF927"/>
    <a:srgbClr val="FFFF66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9" autoAdjust="0"/>
    <p:restoredTop sz="56483" autoAdjust="0"/>
  </p:normalViewPr>
  <p:slideViewPr>
    <p:cSldViewPr>
      <p:cViewPr>
        <p:scale>
          <a:sx n="97" d="100"/>
          <a:sy n="97" d="100"/>
        </p:scale>
        <p:origin x="-30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DAF0-32E5-44CE-B06B-653861EEF711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AD05A-29F9-4B85-A81C-04F025BC43B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751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5C38-C4C0-4F67-A2EB-DFB276C23E5B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E37A2-9AE9-4EFC-9189-0AA0F52585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7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B64F-7126-434C-B2B9-6E92C6E3835A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97B11-3494-42AE-853C-4D5FA238CC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76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D4EE-BE0E-4140-A2A5-3021BAC3CA63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D6760-F416-41DD-BDC7-D6825FB4A3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216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247F-07D2-43D6-B852-A6EB81F4C0EA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5637-6964-48B3-AB2F-6525E7C942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86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DAC1-7AD0-4A2E-810E-20353D075F48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BB03-CA30-4321-9832-64983A126B2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49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8C36-7C6C-497A-B293-2C4A0A19FEC8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F6D93-F002-4513-B027-DA8CEDFE1C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51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71C-A141-474B-AAAF-FF1E2642C661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AD2E4-2D95-439A-89A1-17DE532845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213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E182-583B-421C-9D92-8C61DB492272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3535-C151-4726-B297-3229B9D01A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516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D3A6-3E24-4EBE-BF5A-D717AB37C093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224C-77C2-4B1D-BA91-B6D1CF8DF4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04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37BF-FB33-4F95-9E1C-CA6692F71484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11AE-0AAF-436D-B3E6-EBB9E3B7E3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6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D1F49D-5856-4E04-8048-5B12006A7C11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0EA7DC-ED2E-4E23-B513-E0115DDE183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8.gif"/><Relationship Id="rId7" Type="http://schemas.openxmlformats.org/officeDocument/2006/relationships/image" Target="../media/image20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18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.gif"/><Relationship Id="rId17" Type="http://schemas.openxmlformats.org/officeDocument/2006/relationships/slide" Target="slide21.xml"/><Relationship Id="rId2" Type="http://schemas.openxmlformats.org/officeDocument/2006/relationships/audio" Target="../media/audio1.wav"/><Relationship Id="rId16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slide" Target="slide19.xm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ong%20mat%20troi%20bat%20lua\&#226;m%20thanh\tro%20choi%202%20(2).wma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ong%20mat%20troi%20bat%20lua\&#226;m%20thanh\&#212;ng%20m&#7863;t%20tr&#7901;i%20b&#7853;t%20l&#7917;a.mp4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21.png"/><Relationship Id="rId9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-1466850" y="2967038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vi-VN" altLang="vi-VN" sz="5400" b="1">
              <a:latin typeface="Calibri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-1466850" y="2967038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vi-VN" altLang="vi-VN" sz="5400" b="1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313113" y="890588"/>
            <a:ext cx="1841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11" descr="C:\Users\Administrator\Desktop\ông mặt trời bật lửa\18d854d0dd85cf14bd89ababfc0fd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6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0200" y="2743201"/>
            <a:ext cx="9220200" cy="1560731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r>
              <a:rPr lang="en-US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ĐỀ TÀI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THƠ “ÔNG MẶT TRỜI BẬT LỬA”</a:t>
            </a:r>
          </a:p>
        </p:txBody>
      </p:sp>
      <p:pic>
        <p:nvPicPr>
          <p:cNvPr id="2055" name="Picture 18" descr="butterfly-fly-away-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3962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1676400" y="725488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4267200" y="661988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8615363" y="144463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" name="Picture 12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641350"/>
            <a:ext cx="33051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itle 1"/>
          <p:cNvSpPr>
            <a:spLocks noGrp="1"/>
          </p:cNvSpPr>
          <p:nvPr>
            <p:ph type="ctrTitle"/>
          </p:nvPr>
        </p:nvSpPr>
        <p:spPr>
          <a:xfrm>
            <a:off x="2286000" y="5334000"/>
            <a:ext cx="5791200" cy="657225"/>
          </a:xfrm>
        </p:spPr>
        <p:txBody>
          <a:bodyPr/>
          <a:lstStyle/>
          <a:p>
            <a:r>
              <a:rPr lang="vi-VN" altLang="vi-VN" sz="3200" dirty="0" smtClean="0">
                <a:solidFill>
                  <a:srgbClr val="FF6600"/>
                </a:solidFill>
                <a:latin typeface="Calibri" pitchFamily="34" charset="0"/>
              </a:rPr>
              <a:t>   LỚP MẪU GIÁO </a:t>
            </a:r>
            <a:r>
              <a:rPr lang="vi-VN" altLang="vi-VN" sz="3200" dirty="0" smtClean="0">
                <a:solidFill>
                  <a:srgbClr val="FF6600"/>
                </a:solidFill>
                <a:latin typeface="Calibri" pitchFamily="34" charset="0"/>
              </a:rPr>
              <a:t>LỚN ( 5-6 tuổi )</a:t>
            </a:r>
            <a:endParaRPr lang="vi-VN" altLang="vi-VN" sz="3200" dirty="0" smtClean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2061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7848600" cy="700087"/>
          </a:xfrm>
        </p:spPr>
        <p:txBody>
          <a:bodyPr/>
          <a:lstStyle/>
          <a:p>
            <a:r>
              <a:rPr lang="en-US" altLang="vi-VN" dirty="0" smtClean="0">
                <a:solidFill>
                  <a:srgbClr val="FFFF00"/>
                </a:solidFill>
              </a:rPr>
              <a:t>GIÁO VIÊN : </a:t>
            </a:r>
            <a:r>
              <a:rPr lang="vi-VN" altLang="vi-VN" dirty="0" smtClean="0">
                <a:solidFill>
                  <a:srgbClr val="FFFF00"/>
                </a:solidFill>
              </a:rPr>
              <a:t>Hoàng Thị Nhung</a:t>
            </a:r>
            <a:endParaRPr lang="en-US" altLang="vi-VN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76200"/>
            <a:ext cx="8382000" cy="236220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eaLnBrk="1" hangingPunct="1">
              <a:defRPr/>
            </a:pPr>
            <a:endParaRPr lang="en-US" sz="3600" b="1" spc="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3600" b="1" spc="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TRƯỜNG </a:t>
            </a:r>
            <a:r>
              <a:rPr lang="vi-VN" sz="3600" b="1" spc="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MN </a:t>
            </a:r>
            <a:r>
              <a:rPr lang="vi-VN" sz="3600" b="1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GIA QUẤT</a:t>
            </a:r>
          </a:p>
          <a:p>
            <a:pPr eaLnBrk="1" hangingPunct="1">
              <a:defRPr/>
            </a:pP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ĐỘNG: LQVH</a:t>
            </a:r>
            <a:br>
              <a:rPr lang="en-US" sz="3600" b="1" spc="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 dirty="0"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3352801"/>
            <a:ext cx="6172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7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 đọc thơ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://2.bp.blogspot.com/-v0Wg9vaPVAc/U0ksUGOcjkI/AAAAAAAARm8/K5EIG5KNMqw/s1600/IMG_2150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15050" y="-17463"/>
            <a:ext cx="4032250" cy="29876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4235450" y="304800"/>
            <a:ext cx="2774950" cy="2057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5109" y="762001"/>
            <a:ext cx="549701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4747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Trẻ xem phim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E:\hinh nen\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9" r="156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36022" y="976713"/>
            <a:ext cx="48060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spc="5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chơi</a:t>
            </a:r>
          </a:p>
        </p:txBody>
      </p:sp>
      <p:sp>
        <p:nvSpPr>
          <p:cNvPr id="13316" name="WordArt 471"/>
          <p:cNvSpPr>
            <a:spLocks noChangeArrowheads="1" noChangeShapeType="1" noTextEdit="1"/>
          </p:cNvSpPr>
          <p:nvPr/>
        </p:nvSpPr>
        <p:spPr bwMode="auto">
          <a:xfrm>
            <a:off x="1905000" y="2278063"/>
            <a:ext cx="7797800" cy="2522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Nhanh tay - nhanh mắt</a:t>
            </a:r>
          </a:p>
        </p:txBody>
      </p:sp>
      <p:pic>
        <p:nvPicPr>
          <p:cNvPr id="13317" name="Picture 5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057775"/>
            <a:ext cx="1905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5057775"/>
            <a:ext cx="26193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272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362450"/>
            <a:ext cx="1676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1905000" y="1370013"/>
            <a:ext cx="82296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r>
              <a:rPr lang="en-US" altLang="vi-VN" sz="5400" b="1">
                <a:latin typeface="Times New Roman" pitchFamily="18" charset="0"/>
              </a:rPr>
              <a:t> </a:t>
            </a:r>
            <a:endParaRPr lang="en-US" altLang="vi-VN" sz="5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8" name="Picture 5" descr="ngoi sao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1600200"/>
            <a:ext cx="67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2481263"/>
            <a:ext cx="457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ngoi sao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2740025"/>
            <a:ext cx="419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3363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ngoi sao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5188"/>
            <a:ext cx="4143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ngoi sao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540750" y="2122488"/>
            <a:ext cx="381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ngoi sao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642">
            <a:off x="1887538" y="139700"/>
            <a:ext cx="152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81600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ngoi sao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43600"/>
            <a:ext cx="228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>
              <a:latin typeface="Calibri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3731" r="13358" b="13618"/>
          <a:stretch>
            <a:fillRect/>
          </a:stretch>
        </p:blipFill>
        <p:spPr bwMode="auto">
          <a:xfrm>
            <a:off x="1804988" y="53975"/>
            <a:ext cx="42910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4" t="17670" r="26631" b="71999"/>
          <a:stretch>
            <a:fillRect/>
          </a:stretch>
        </p:blipFill>
        <p:spPr bwMode="auto">
          <a:xfrm>
            <a:off x="4070350" y="333375"/>
            <a:ext cx="2238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4" t="17670" r="26631" b="71999"/>
          <a:stretch>
            <a:fillRect/>
          </a:stretch>
        </p:blipFill>
        <p:spPr bwMode="auto">
          <a:xfrm>
            <a:off x="4070350" y="469900"/>
            <a:ext cx="3190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3148013" y="111125"/>
            <a:ext cx="1241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1597025" y="5664200"/>
            <a:ext cx="12366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52269" b="57292"/>
          <a:stretch>
            <a:fillRect/>
          </a:stretch>
        </p:blipFill>
        <p:spPr bwMode="auto">
          <a:xfrm>
            <a:off x="1771650" y="39688"/>
            <a:ext cx="21018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54864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9921"/>
                <a:gridCol w="1632764"/>
                <a:gridCol w="1491343"/>
                <a:gridCol w="1491343"/>
                <a:gridCol w="1491343"/>
                <a:gridCol w="1491343"/>
                <a:gridCol w="1491343"/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6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5366" r="13177" b="3125"/>
          <a:stretch>
            <a:fillRect/>
          </a:stretch>
        </p:blipFill>
        <p:spPr bwMode="auto">
          <a:xfrm>
            <a:off x="6324600" y="53975"/>
            <a:ext cx="4038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3473" r="15178"/>
          <a:stretch>
            <a:fillRect/>
          </a:stretch>
        </p:blipFill>
        <p:spPr bwMode="auto">
          <a:xfrm>
            <a:off x="1804988" y="2743200"/>
            <a:ext cx="42910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12885" b="20811"/>
          <a:stretch>
            <a:fillRect/>
          </a:stretch>
        </p:blipFill>
        <p:spPr bwMode="auto">
          <a:xfrm>
            <a:off x="6324600" y="2743200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6553200" y="22860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9372600" y="527050"/>
            <a:ext cx="830263" cy="4651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67" name="Picture 2" descr="C:\Users\Administrator\Desktop\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2728913"/>
            <a:ext cx="1498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>
            <a:off x="7099300" y="3187700"/>
            <a:ext cx="533400" cy="482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9725025" y="3302000"/>
            <a:ext cx="533400" cy="368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ightning Bolt 23"/>
          <p:cNvSpPr/>
          <p:nvPr/>
        </p:nvSpPr>
        <p:spPr>
          <a:xfrm>
            <a:off x="8839200" y="3441700"/>
            <a:ext cx="381000" cy="241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Lightning Bolt 24"/>
          <p:cNvSpPr/>
          <p:nvPr/>
        </p:nvSpPr>
        <p:spPr>
          <a:xfrm>
            <a:off x="4657725" y="5846763"/>
            <a:ext cx="914400" cy="736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Lightning Bolt 25"/>
          <p:cNvSpPr/>
          <p:nvPr/>
        </p:nvSpPr>
        <p:spPr>
          <a:xfrm rot="993573">
            <a:off x="5114925" y="5794375"/>
            <a:ext cx="914400" cy="736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373" name="Picture 26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0"/>
            <a:ext cx="15478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1676401" y="40482"/>
            <a:ext cx="4438933" cy="24952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6299200" y="579755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78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611" r="4973" b="29323"/>
          <a:stretch>
            <a:fillRect/>
          </a:stretch>
        </p:blipFill>
        <p:spPr bwMode="auto">
          <a:xfrm>
            <a:off x="7564438" y="5764213"/>
            <a:ext cx="1427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6172201" y="53975"/>
            <a:ext cx="4363385" cy="24952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1676401" y="2743200"/>
            <a:ext cx="4438933" cy="24952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6172201" y="2743200"/>
            <a:ext cx="4363385" cy="2514600"/>
          </a:xfrm>
          <a:prstGeom prst="rect">
            <a:avLst/>
          </a:prstGeom>
          <a:solidFill>
            <a:srgbClr val="4FF9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pic>
        <p:nvPicPr>
          <p:cNvPr id="14388" name="Picture 29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5441950"/>
            <a:ext cx="15478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9" name="Picture 2" descr="C:\Users\Administrator\Desktop\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5457825"/>
            <a:ext cx="1498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657600" y="18288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vi-VN" altLang="vi-VN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352800" y="23622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vi-VN" altLang="vi-VN" sz="1800">
              <a:latin typeface="Arial" charset="0"/>
            </a:endParaRPr>
          </a:p>
        </p:txBody>
      </p:sp>
      <p:pic>
        <p:nvPicPr>
          <p:cNvPr id="15364" name="Picture 8" descr="hình-nền-powerpoint-đẹp-mà-đơn-giả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8400" y="2168217"/>
            <a:ext cx="792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CHƠI : Xem ai nhanh hơn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6" name="Picture 8" descr="http://nuoiconphaibiet.com/wp-content/uploads/2015/10/tho-va-rua-chay-t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9" b="24648"/>
          <a:stretch>
            <a:fillRect/>
          </a:stretch>
        </p:blipFill>
        <p:spPr bwMode="auto">
          <a:xfrm>
            <a:off x="1066800" y="2895600"/>
            <a:ext cx="4267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o choi 2 (2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124200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272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hình-nền-powerpoint-đẹp-mà-đơn-giả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4340225" y="2943225"/>
            <a:ext cx="3543300" cy="2411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168217"/>
            <a:ext cx="792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CHƠI : Xem ai nhanh hơn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khung-hinh-d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3226" y="1444586"/>
            <a:ext cx="6984604" cy="30012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4400" b="1" spc="5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kết thúc: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400" b="1" spc="5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Cho trẻ hát bài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“ </a:t>
            </a:r>
            <a:r>
              <a:rPr lang="en-US" sz="4400" b="1" spc="5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Ông mặt trời bật lửa</a:t>
            </a: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2.bp.blogspot.com/-G1DLXTqvTWA/TySuOe-BM6I/AAAAAAAABtQ/EuOi6ozTdrQ/s1600/hinh-nen-dep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Ông mặt trời bật lử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7213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12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/>
                <a:gridCol w="1600200"/>
                <a:gridCol w="1362528"/>
                <a:gridCol w="1491343"/>
                <a:gridCol w="1491343"/>
                <a:gridCol w="1491343"/>
                <a:gridCol w="1491343"/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3731" r="13358" b="13618"/>
          <a:stretch>
            <a:fillRect/>
          </a:stretch>
        </p:blipFill>
        <p:spPr bwMode="auto">
          <a:xfrm>
            <a:off x="0" y="0"/>
            <a:ext cx="121920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1504950" y="5437188"/>
            <a:ext cx="1676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52269" b="57292"/>
          <a:stretch>
            <a:fillRect/>
          </a:stretch>
        </p:blipFill>
        <p:spPr bwMode="auto">
          <a:xfrm>
            <a:off x="914400" y="-223838"/>
            <a:ext cx="53848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437188"/>
            <a:ext cx="15001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ghtning Bolt 5"/>
          <p:cNvSpPr/>
          <p:nvPr/>
        </p:nvSpPr>
        <p:spPr>
          <a:xfrm>
            <a:off x="489902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6299200" y="579755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611" r="4973" b="29323"/>
          <a:stretch>
            <a:fillRect/>
          </a:stretch>
        </p:blipFill>
        <p:spPr bwMode="auto">
          <a:xfrm>
            <a:off x="7564438" y="5764213"/>
            <a:ext cx="1427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0200"/>
            <a:ext cx="15478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rId10" action="ppaction://hlinksldjump"/>
          </p:cNvPr>
          <p:cNvSpPr/>
          <p:nvPr/>
        </p:nvSpPr>
        <p:spPr>
          <a:xfrm>
            <a:off x="8991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324 L 0.38212 -0.722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-3599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2604 -0.65069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2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1.11111E-6 L 0.23888 -0.66667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333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662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949 L 0.46042 -0.6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24288 -0.66898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-334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5366" r="13177" b="3125"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906713" y="742950"/>
            <a:ext cx="19050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7123113" y="860425"/>
            <a:ext cx="1482725" cy="831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2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/>
                <a:gridCol w="1447800"/>
                <a:gridCol w="1514928"/>
                <a:gridCol w="1491343"/>
                <a:gridCol w="1491343"/>
                <a:gridCol w="1491343"/>
                <a:gridCol w="1491343"/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Administrator\Desktop\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437188"/>
            <a:ext cx="15001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ghtning Bolt 6"/>
          <p:cNvSpPr/>
          <p:nvPr/>
        </p:nvSpPr>
        <p:spPr>
          <a:xfrm>
            <a:off x="329247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617220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611" r="4973" b="29323"/>
          <a:stretch>
            <a:fillRect/>
          </a:stretch>
        </p:blipFill>
        <p:spPr bwMode="auto">
          <a:xfrm>
            <a:off x="7543800" y="5711825"/>
            <a:ext cx="14271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0200"/>
            <a:ext cx="15478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4724400" y="5562600"/>
            <a:ext cx="13604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8991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5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212 -0.722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3615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254 L -0.12205 -0.65324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2546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8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3611 -0.66667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333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662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47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39 L 0.32569 -0.67917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388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2 L -0.37622 -0.68657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3444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7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E:\hinh nen\test_b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3592" r="5592" b="3400"/>
          <a:stretch>
            <a:fillRect/>
          </a:stretch>
        </p:blipFill>
        <p:spPr bwMode="auto">
          <a:xfrm>
            <a:off x="0" y="33338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goi sa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3338"/>
            <a:ext cx="67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goi sa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68325"/>
            <a:ext cx="4143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ngoi sa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3808413"/>
            <a:ext cx="67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ngoi sa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343400"/>
            <a:ext cx="4143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ngoi sa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5257800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Hộp Văn bản 1"/>
          <p:cNvSpPr txBox="1">
            <a:spLocks noChangeArrowheads="1"/>
          </p:cNvSpPr>
          <p:nvPr/>
        </p:nvSpPr>
        <p:spPr bwMode="auto">
          <a:xfrm>
            <a:off x="2819400" y="1171575"/>
            <a:ext cx="62341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vi-VN" sz="1800" b="1">
                <a:latin typeface="Arial" charset="0"/>
              </a:rPr>
              <a:t>Mục đích – yêu cầu:</a:t>
            </a:r>
          </a:p>
          <a:p>
            <a:pPr eaLnBrk="1" hangingPunct="1"/>
            <a:endParaRPr lang="vi-VN" altLang="vi-VN" sz="1800">
              <a:latin typeface="Arial" charset="0"/>
            </a:endParaRPr>
          </a:p>
          <a:p>
            <a:pPr eaLnBrk="1" hangingPunct="1"/>
            <a:r>
              <a:rPr lang="vi-VN" altLang="vi-VN" sz="1800" b="1">
                <a:solidFill>
                  <a:srgbClr val="242B2D"/>
                </a:solidFill>
                <a:latin typeface="Tahoma" pitchFamily="34" charset="0"/>
              </a:rPr>
              <a:t>1. Kiến thức:</a:t>
            </a:r>
            <a:endParaRPr lang="vi-VN" altLang="vi-VN" sz="1800">
              <a:solidFill>
                <a:srgbClr val="242B2D"/>
              </a:solidFill>
              <a:latin typeface="Tahoma" pitchFamily="34" charset="0"/>
            </a:endParaRPr>
          </a:p>
          <a:p>
            <a:pPr eaLnBrk="1" hangingPunct="1"/>
            <a:r>
              <a:rPr lang="vi-VN" altLang="vi-VN" sz="1800">
                <a:solidFill>
                  <a:srgbClr val="242B2D"/>
                </a:solidFill>
                <a:latin typeface="Tahoma" pitchFamily="34" charset="0"/>
              </a:rPr>
              <a:t> -  Trẻ thuộc tên bài thơ, tên tác giả, thuộc và hiểu được nội dung bài thơ.</a:t>
            </a:r>
          </a:p>
          <a:p>
            <a:pPr eaLnBrk="1" hangingPunct="1"/>
            <a:endParaRPr lang="vi-VN" altLang="vi-VN" sz="1800">
              <a:solidFill>
                <a:srgbClr val="242B2D"/>
              </a:solidFill>
              <a:latin typeface="Tahoma" pitchFamily="34" charset="0"/>
            </a:endParaRPr>
          </a:p>
          <a:p>
            <a:pPr eaLnBrk="1" hangingPunct="1"/>
            <a:r>
              <a:rPr lang="vi-VN" altLang="vi-VN" sz="1800">
                <a:solidFill>
                  <a:srgbClr val="242B2D"/>
                </a:solidFill>
                <a:latin typeface="Tahoma" pitchFamily="34" charset="0"/>
              </a:rPr>
              <a:t> </a:t>
            </a:r>
            <a:r>
              <a:rPr lang="vi-VN" altLang="vi-VN" sz="1800" b="1">
                <a:solidFill>
                  <a:srgbClr val="242B2D"/>
                </a:solidFill>
                <a:latin typeface="Tahoma" pitchFamily="34" charset="0"/>
              </a:rPr>
              <a:t>2. Kỹ năng:</a:t>
            </a:r>
            <a:endParaRPr lang="vi-VN" altLang="vi-VN" sz="1800">
              <a:solidFill>
                <a:srgbClr val="242B2D"/>
              </a:solidFill>
              <a:latin typeface="Tahoma" pitchFamily="34" charset="0"/>
            </a:endParaRPr>
          </a:p>
          <a:p>
            <a:pPr eaLnBrk="1" hangingPunct="1"/>
            <a:r>
              <a:rPr lang="vi-VN" altLang="vi-VN" sz="1800">
                <a:solidFill>
                  <a:srgbClr val="242B2D"/>
                </a:solidFill>
                <a:latin typeface="Tahoma" pitchFamily="34" charset="0"/>
              </a:rPr>
              <a:t> - Trẻ đọc diễn cảm bài thơ. Phát triển ngôn ngữ.</a:t>
            </a:r>
          </a:p>
          <a:p>
            <a:pPr eaLnBrk="1" hangingPunct="1"/>
            <a:endParaRPr lang="vi-VN" altLang="vi-VN" sz="1800">
              <a:solidFill>
                <a:srgbClr val="242B2D"/>
              </a:solidFill>
              <a:latin typeface="Tahoma" pitchFamily="34" charset="0"/>
            </a:endParaRPr>
          </a:p>
          <a:p>
            <a:pPr eaLnBrk="1" hangingPunct="1"/>
            <a:r>
              <a:rPr lang="vi-VN" altLang="vi-VN" sz="1800" b="1">
                <a:solidFill>
                  <a:srgbClr val="242B2D"/>
                </a:solidFill>
                <a:latin typeface="Tahoma" pitchFamily="34" charset="0"/>
              </a:rPr>
              <a:t> 3. Thái độ:</a:t>
            </a:r>
            <a:endParaRPr lang="vi-VN" altLang="vi-VN" sz="1800">
              <a:solidFill>
                <a:srgbClr val="242B2D"/>
              </a:solidFill>
              <a:latin typeface="Tahoma" pitchFamily="34" charset="0"/>
            </a:endParaRPr>
          </a:p>
          <a:p>
            <a:pPr eaLnBrk="1" hangingPunct="1"/>
            <a:r>
              <a:rPr lang="vi-VN" altLang="vi-VN" sz="1800">
                <a:solidFill>
                  <a:srgbClr val="242B2D"/>
                </a:solidFill>
                <a:latin typeface="Tahoma" pitchFamily="34" charset="0"/>
              </a:rPr>
              <a:t> - Giáo dục trẻ khi đi ra ngoài trời nắng phải đội mũ, đeo khẩu trang. Biết tìm những nơi mát mẻ để chơi.</a:t>
            </a:r>
          </a:p>
          <a:p>
            <a:pPr eaLnBrk="1" hangingPunct="1"/>
            <a:endParaRPr lang="vi-VN" altLang="vi-VN" sz="1800">
              <a:latin typeface="Arial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3473" r="15178"/>
          <a:stretch>
            <a:fillRect/>
          </a:stretch>
        </p:blipFill>
        <p:spPr bwMode="auto">
          <a:xfrm>
            <a:off x="0" y="9525"/>
            <a:ext cx="12192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12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/>
                <a:gridCol w="1447800"/>
                <a:gridCol w="1514928"/>
                <a:gridCol w="1491343"/>
                <a:gridCol w="1491343"/>
                <a:gridCol w="1491343"/>
                <a:gridCol w="1491343"/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Lightning Bolt 3"/>
          <p:cNvSpPr/>
          <p:nvPr/>
        </p:nvSpPr>
        <p:spPr>
          <a:xfrm>
            <a:off x="329247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61925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611" r="4973" b="29323"/>
          <a:stretch>
            <a:fillRect/>
          </a:stretch>
        </p:blipFill>
        <p:spPr bwMode="auto">
          <a:xfrm>
            <a:off x="4592638" y="5727700"/>
            <a:ext cx="1427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6183313" y="5535613"/>
            <a:ext cx="13604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0200"/>
            <a:ext cx="15478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Desktop\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453063"/>
            <a:ext cx="15001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8991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2605 -0.650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2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3333 -0.77153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858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8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1146 -0.67153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3358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455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12569 -0.5458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7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2378 -0.61111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3055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2 L -0.24288 -0.66898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335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12885" b="20811"/>
          <a:stretch>
            <a:fillRect/>
          </a:stretch>
        </p:blipFill>
        <p:spPr bwMode="auto">
          <a:xfrm>
            <a:off x="0" y="0"/>
            <a:ext cx="1219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ghtning Bolt 2"/>
          <p:cNvSpPr/>
          <p:nvPr/>
        </p:nvSpPr>
        <p:spPr>
          <a:xfrm>
            <a:off x="3200400" y="1371600"/>
            <a:ext cx="1208088" cy="84296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Lightning Bolt 3"/>
          <p:cNvSpPr/>
          <p:nvPr/>
        </p:nvSpPr>
        <p:spPr>
          <a:xfrm>
            <a:off x="5181600" y="873125"/>
            <a:ext cx="1208088" cy="84296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2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/>
                <a:gridCol w="1447800"/>
                <a:gridCol w="1514928"/>
                <a:gridCol w="1491343"/>
                <a:gridCol w="1491343"/>
                <a:gridCol w="1491343"/>
                <a:gridCol w="1491343"/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17220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611" r="4973" b="29323"/>
          <a:stretch>
            <a:fillRect/>
          </a:stretch>
        </p:blipFill>
        <p:spPr bwMode="auto">
          <a:xfrm>
            <a:off x="4633913" y="5711825"/>
            <a:ext cx="1427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437188"/>
            <a:ext cx="15478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ghtning Bolt 10"/>
          <p:cNvSpPr/>
          <p:nvPr/>
        </p:nvSpPr>
        <p:spPr>
          <a:xfrm>
            <a:off x="9220200" y="5643563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2" descr="C:\Users\Administrator\Desktop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437188"/>
            <a:ext cx="15001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4921" r="26042" b="83102"/>
          <a:stretch>
            <a:fillRect/>
          </a:stretch>
        </p:blipFill>
        <p:spPr bwMode="auto">
          <a:xfrm>
            <a:off x="3124200" y="5562600"/>
            <a:ext cx="13604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8991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Trở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200" decel="508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611 -0.66667 " pathEditMode="fixed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333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8400" decel="516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662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9200" decel="50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25 -0.57778 " pathEditMode="fixed" rAng="0" ptsTypes="AA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888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212 -0.72292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3615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25 -0.67778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388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47200" decel="524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24236 -0.66829 " pathEditMode="fixed" rAng="0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-334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E:\hinh nen\test_b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3592" r="5592" b="3400"/>
          <a:stretch>
            <a:fillRect/>
          </a:stretch>
        </p:blipFill>
        <p:spPr bwMode="auto">
          <a:xfrm>
            <a:off x="0" y="33338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8"/>
          <p:cNvSpPr>
            <a:spLocks noChangeArrowheads="1" noChangeShapeType="1" noTextEdit="1"/>
          </p:cNvSpPr>
          <p:nvPr/>
        </p:nvSpPr>
        <p:spPr bwMode="auto">
          <a:xfrm>
            <a:off x="2775284" y="1948614"/>
            <a:ext cx="70866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TRỜI MƯA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4904" y="580471"/>
            <a:ext cx="385109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Trò chơi</a:t>
            </a:r>
          </a:p>
        </p:txBody>
      </p:sp>
      <p:pic>
        <p:nvPicPr>
          <p:cNvPr id="4101" name="Picture 7" descr="E:\hình động\a8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65137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E:\hình động\a8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5137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E:\hình động\a8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614863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E:\hình động\a8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470693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goi sao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3338"/>
            <a:ext cx="67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goi sao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68325"/>
            <a:ext cx="4143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633538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ngoi sao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3808413"/>
            <a:ext cx="67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ngoi sao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343400"/>
            <a:ext cx="4143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ngoi sa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5408613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Administrator\Desktop\ong mat troi bat lua\IMG_0418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utterfly-fly-away-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43025"/>
            <a:ext cx="86820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1376" y="5257801"/>
            <a:ext cx="5791201" cy="1182707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Cô đọc thơ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6019801"/>
            <a:ext cx="675322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Ông mặt trời bật lửa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6" name="Picture 9" descr="butterfly-fly-away-animated (1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7625"/>
            <a:ext cx="3667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ải xuống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572000" y="5867400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vi-VN" sz="2800">
                <a:latin typeface="Arial" charset="0"/>
              </a:rPr>
              <a:t>Chị Mây vừa kéo đến</a:t>
            </a:r>
            <a:br>
              <a:rPr lang="vi-VN" altLang="vi-VN" sz="2800">
                <a:latin typeface="Arial" charset="0"/>
              </a:rPr>
            </a:br>
            <a:r>
              <a:rPr lang="vi-VN" altLang="vi-VN" sz="2800">
                <a:latin typeface="Arial" charset="0"/>
              </a:rPr>
              <a:t>Trăng sao trốn cả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at-180426171214306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495800" y="5929313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vi-VN" sz="2400">
                <a:latin typeface="Arial" charset="0"/>
              </a:rPr>
              <a:t>Đất nóng lòng chờ đợi</a:t>
            </a:r>
            <a:br>
              <a:rPr lang="vi-VN" altLang="vi-VN" sz="2400">
                <a:latin typeface="Arial" charset="0"/>
              </a:rPr>
            </a:br>
            <a:r>
              <a:rPr lang="vi-VN" altLang="vi-VN" sz="2400">
                <a:latin typeface="Arial" charset="0"/>
              </a:rPr>
              <a:t>Xuống đi nào mưa 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Thơ-Ông-trời-bật-lử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26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505325" y="6135688"/>
            <a:ext cx="318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vi-VN" sz="2000">
                <a:latin typeface="Arial" charset="0"/>
              </a:rPr>
              <a:t>Mưa! Mưa xuống thật rồi</a:t>
            </a:r>
            <a:br>
              <a:rPr lang="vi-VN" altLang="vi-VN" sz="2000">
                <a:latin typeface="Arial" charset="0"/>
              </a:rPr>
            </a:br>
            <a:r>
              <a:rPr lang="vi-VN" altLang="vi-VN" sz="2000">
                <a:latin typeface="Arial" charset="0"/>
              </a:rPr>
              <a:t>Đất hả hê uống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SC06637a-1-2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705600" y="3581400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Ông Sấm vỗ tay cười</a:t>
            </a:r>
            <a:br>
              <a:rPr lang="vi-VN" altLang="vi-VN" sz="2400">
                <a:solidFill>
                  <a:srgbClr val="FF0000"/>
                </a:solidFill>
                <a:latin typeface="Arial" charset="0"/>
              </a:rPr>
            </a:br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Làm bé bỗng tỉnh giấc</a:t>
            </a:r>
            <a:br>
              <a:rPr lang="vi-VN" altLang="vi-VN" sz="2400">
                <a:solidFill>
                  <a:srgbClr val="FF0000"/>
                </a:solidFill>
                <a:latin typeface="Arial" charset="0"/>
              </a:rPr>
            </a:br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Chớp bỗng lòe chói mắt</a:t>
            </a:r>
            <a:br>
              <a:rPr lang="vi-VN" altLang="vi-VN" sz="2400">
                <a:solidFill>
                  <a:srgbClr val="FF0000"/>
                </a:solidFill>
                <a:latin typeface="Arial" charset="0"/>
              </a:rPr>
            </a:br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Soi sáng khắp ruộng vườn</a:t>
            </a:r>
            <a:br>
              <a:rPr lang="vi-VN" altLang="vi-VN" sz="2400">
                <a:solidFill>
                  <a:srgbClr val="FF0000"/>
                </a:solidFill>
                <a:latin typeface="Arial" charset="0"/>
              </a:rPr>
            </a:br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- Ơ! Ông trời bật lửa</a:t>
            </a:r>
            <a:br>
              <a:rPr lang="vi-VN" altLang="vi-VN" sz="2400">
                <a:solidFill>
                  <a:srgbClr val="FF0000"/>
                </a:solidFill>
                <a:latin typeface="Arial" charset="0"/>
              </a:rPr>
            </a:br>
            <a:r>
              <a:rPr lang="vi-VN" altLang="vi-VN" sz="2400">
                <a:solidFill>
                  <a:srgbClr val="FF0000"/>
                </a:solidFill>
                <a:latin typeface="Arial" charset="0"/>
              </a:rPr>
              <a:t>Xem lửa vừa trổ bông.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utterfly-fly-away-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667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609601"/>
            <a:ext cx="9677400" cy="15081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Đàm thoại trích dẫn theo tranh</a:t>
            </a:r>
          </a:p>
          <a:p>
            <a:pPr algn="ctr" eaLnBrk="1" hangingPunct="1">
              <a:defRPr/>
            </a:pP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Ông mặt trời bật lửa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14600" y="2362200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vi-VN" sz="2400"/>
              <a:t>Khi mây kéo đến thì đã xảy ra chuyện gì?</a:t>
            </a:r>
            <a:br>
              <a:rPr lang="vi-VN" altLang="vi-VN" sz="2400"/>
            </a:br>
            <a:r>
              <a:rPr lang="vi-VN" altLang="vi-VN" sz="2400"/>
              <a:t>- Đất đang chờ đợi điều gì?</a:t>
            </a:r>
            <a:br>
              <a:rPr lang="vi-VN" altLang="vi-VN" sz="2400"/>
            </a:br>
            <a:r>
              <a:rPr lang="vi-VN" altLang="vi-VN" sz="2400"/>
              <a:t>- Khi mưa xuống thì mọi thứ như thế nào?</a:t>
            </a:r>
            <a:br>
              <a:rPr lang="vi-VN" altLang="vi-VN" sz="2400"/>
            </a:br>
            <a:r>
              <a:rPr lang="vi-VN" altLang="vi-VN" sz="2400"/>
              <a:t>- Khi cô bé tỉnh giấc thì điều gì sảy ra?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153</Words>
  <Application>Microsoft Office PowerPoint</Application>
  <PresentationFormat>Custom</PresentationFormat>
  <Paragraphs>48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   LỚP MẪU GIÁO LỚN ( 5-6 tuổi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A3</cp:lastModifiedBy>
  <cp:revision>133</cp:revision>
  <dcterms:created xsi:type="dcterms:W3CDTF">2016-03-16T13:16:30Z</dcterms:created>
  <dcterms:modified xsi:type="dcterms:W3CDTF">2023-01-16T10:52:13Z</dcterms:modified>
</cp:coreProperties>
</file>