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sldIdLst>
    <p:sldId id="281" r:id="rId3"/>
    <p:sldId id="283" r:id="rId4"/>
    <p:sldId id="270" r:id="rId5"/>
    <p:sldId id="271" r:id="rId6"/>
    <p:sldId id="275" r:id="rId7"/>
    <p:sldId id="279" r:id="rId8"/>
    <p:sldId id="278" r:id="rId9"/>
    <p:sldId id="268" r:id="rId10"/>
    <p:sldId id="272" r:id="rId11"/>
    <p:sldId id="273" r:id="rId12"/>
    <p:sldId id="274" r:id="rId13"/>
    <p:sldId id="259" r:id="rId14"/>
    <p:sldId id="267" r:id="rId15"/>
    <p:sldId id="276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009900"/>
    <a:srgbClr val="800080"/>
    <a:srgbClr val="150AA8"/>
    <a:srgbClr val="FF00FF"/>
    <a:srgbClr val="CC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0558A48-D2FE-482A-85C0-214D85F2961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774FB-334D-4D72-A7BD-D8474C0697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1CDC0-CB67-4C82-BE3C-46EC0A4EF1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FCE745-0879-4B17-8AE7-A3CBF44ABC2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86600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F5CBA-24C0-4D43-9BDE-DA77EC50497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46839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D0B20-D0E0-40DE-8E21-317C56FBCC3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59309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02D59-4DE6-4C1E-BE71-A4A67F85348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97818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52A04-3104-4F0D-985C-863988A517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4661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B9AD5-C86A-495C-ABF5-75F3916704E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644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38112-E776-4A0D-AD76-19324695963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65927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D72A7-3286-496F-9404-2038D251922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95766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EDD61-9E3A-4A39-A615-B13D30CFA2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529501-653C-42AC-B402-9DF74DEC3A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30432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13FB2-EE14-4E14-B5DA-3E08E529658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39056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F3CFA-EE6F-4FF4-8035-F57B8AA8315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72139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99B188-0C93-4D45-970D-D4DAB8D4EA8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0497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7FC1E-E4BE-4E6D-96AE-B17A4B9A16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3ACD0-4179-4267-A372-09CD2760D3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ABCD8-1FFE-4686-88E5-BF9567995F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AA7C3-C104-42E3-97B1-BF9F165639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E3BA6-2068-4F94-BFD1-90B2C94173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D4819-B681-4A9C-908A-B200F263B2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F7A188-5DE8-4224-84A7-798BFB4D43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</a:defRPr>
            </a:lvl1pPr>
          </a:lstStyle>
          <a:p>
            <a:fld id="{402EBF1E-781B-48CF-B8AB-050AA4F0DA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1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1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2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3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3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348BF5-AE90-411B-AB13-179F883018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5085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hyperlink" Target="http://images.google.com.vn/imgres?imgurl=http://www.clipartstock.net/wp-content/uploads/2009/04/borders-clip-art1.jpg&amp;imgrefurl=http://www.clipartstock.net/tag/powerpoint-backgrounds/&amp;usg=__b172EOVKXT-YklKIhTI9nKjyFHY=&amp;h=1024&amp;w=1280&amp;sz=190&amp;hl=vi&amp;start=148&amp;tbnid=GzsPghcLjy2NnM:&amp;tbnh=120&amp;tbnw=150&amp;prev=/images?q=powerpoint+background&amp;gbv=2&amp;ndsp=20&amp;hl=vi&amp;sa=N&amp;start=14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google.com.vn/imgres?imgurl=http://1001christianclipart.com/downloads2/the-cross-and-falling-leaves.jpg&amp;imgrefurl=http://1001christianclipart.com/powerpoint-backgrounds-2/the-cross-and-falling-leaves/&amp;usg=__qtqYuf06C1EjkwLcF7wfgWiGGgM=&amp;h=1200&amp;w=1600&amp;sz=98&amp;hl=vi&amp;start=19&amp;tbnid=0tdrNRS_heoptM:&amp;tbnh=113&amp;tbnw=150&amp;prev=/images?q=powerpoint+background&amp;gbv=2&amp;hl=v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.vn/imgres?imgurl=http://1001christianclipart.com/downloads4/christian-power-point-background.jpg&amp;imgrefurl=http://www.1001christianclipart.com/powerpoint-backgrounds-4/christian-power-point-background&amp;usg=__DPli4lqNLEnq0UdAo5UxGh_zdFw=&amp;h=1200&amp;w=1600&amp;sz=100&amp;hl=vi&amp;start=166&amp;tbnid=NoNgrrblm_16NM:&amp;tbnh=113&amp;tbnw=150&amp;prev=/images?q=powerpoint+background&amp;gbv=2&amp;ndsp=20&amp;hl=vi&amp;sa=N&amp;start=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.vn/imgres?imgurl=http://1001christianclipart.com/downloads4/christian-power-point-background.jpg&amp;imgrefurl=http://www.1001christianclipart.com/powerpoint-backgrounds-4/christian-power-point-background&amp;usg=__DPli4lqNLEnq0UdAo5UxGh_zdFw=&amp;h=1200&amp;w=1600&amp;sz=100&amp;hl=vi&amp;start=166&amp;tbnid=NoNgrrblm_16NM:&amp;tbnh=113&amp;tbnw=150&amp;prev=/images?q=powerpoint+background&amp;gbv=2&amp;ndsp=20&amp;hl=vi&amp;sa=N&amp;start=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.vn/imgres?imgurl=http://1001christianclipart.com/downloads4/christian-power-point-background.jpg&amp;imgrefurl=http://www.1001christianclipart.com/powerpoint-backgrounds-4/christian-power-point-background&amp;usg=__DPli4lqNLEnq0UdAo5UxGh_zdFw=&amp;h=1200&amp;w=1600&amp;sz=100&amp;hl=vi&amp;start=166&amp;tbnid=NoNgrrblm_16NM:&amp;tbnh=113&amp;tbnw=150&amp;prev=/images?q=powerpoint+background&amp;gbv=2&amp;ndsp=20&amp;hl=vi&amp;sa=N&amp;start=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google.com.vn/imgres?imgurl=http://1001christianclipart.com/downloads4/christian-power-point-background.jpg&amp;imgrefurl=http://www.1001christianclipart.com/powerpoint-backgrounds-4/christian-power-point-background&amp;usg=__DPli4lqNLEnq0UdAo5UxGh_zdFw=&amp;h=1200&amp;w=1600&amp;sz=100&amp;hl=vi&amp;start=166&amp;tbnid=NoNgrrblm_16NM:&amp;tbnh=113&amp;tbnw=150&amp;prev=/images?q=powerpoint+background&amp;gbv=2&amp;ndsp=20&amp;hl=vi&amp;sa=N&amp;start=16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hyperlink" Target="http://images.google.com.vn/imgres?imgurl=http://www.marvelsphoto.com/wp-content/uploads/2007/08/southparkdoll.jpg&amp;imgrefurl=http://www.marvelsphoto.com/38/&amp;usg=__bfSn_FmZHFFNJ6kH2KZxiVAtRsU=&amp;h=1200&amp;w=1600&amp;sz=43&amp;hl=vi&amp;start=83&amp;tbnid=PJYhLY3WsBkhdM:&amp;tbnh=113&amp;tbnw=150&amp;prev=/images?q=powerpoint+background&amp;gbv=2&amp;ndsp=20&amp;hl=vi&amp;sa=N&amp;start=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̉nh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914400" y="914400"/>
            <a:ext cx="7543800" cy="567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</a:t>
            </a:r>
            <a:r>
              <a:rPr kumimoji="0" lang="vi-VN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 QUẤT</a:t>
            </a:r>
            <a:endParaRPr kumimoji="0" lang="en-US" altLang="vi-VN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GIÁO ÁN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PHÁT TRIỂN NHẬN THỨC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NBTN: Con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chó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Con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mèo</a:t>
            </a:r>
            <a:endParaRPr kumimoji="0" lang="en-US" altLang="vi-V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Lứa</a:t>
            </a:r>
            <a:r>
              <a:rPr kumimoji="0" lang="en-US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tuổi</a:t>
            </a:r>
            <a:r>
              <a:rPr kumimoji="0" lang="en-US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24- 36 </a:t>
            </a:r>
            <a:r>
              <a:rPr kumimoji="0" lang="en-US" altLang="vi-V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tháng</a:t>
            </a:r>
            <a:endParaRPr kumimoji="0" lang="en-US" altLang="vi-VN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Giáo</a:t>
            </a:r>
            <a:r>
              <a:rPr kumimoji="0" lang="en-US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viên</a:t>
            </a:r>
            <a:r>
              <a:rPr kumimoji="0" lang="en-US" altLang="vi-V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vi-VN" alt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Trịnh Thị Hồng Nhung</a:t>
            </a:r>
            <a:endParaRPr kumimoji="0" lang="en-US" altLang="vi-VN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5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03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A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7" name="Picture 5" descr="IMG_2100"/>
          <p:cNvPicPr>
            <a:picLocks noChangeAspect="1" noChangeArrowheads="1"/>
          </p:cNvPicPr>
          <p:nvPr/>
        </p:nvPicPr>
        <p:blipFill>
          <a:blip r:embed="rId3"/>
          <a:srcRect l="59695" r="12903" b="54146"/>
          <a:stretch>
            <a:fillRect/>
          </a:stretch>
        </p:blipFill>
        <p:spPr bwMode="auto">
          <a:xfrm>
            <a:off x="990600" y="381000"/>
            <a:ext cx="6705600" cy="5410200"/>
          </a:xfrm>
          <a:prstGeom prst="rect">
            <a:avLst/>
          </a:prstGeom>
          <a:noFill/>
        </p:spPr>
      </p:pic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1524000" y="5791200"/>
            <a:ext cx="6096000" cy="609600"/>
          </a:xfrm>
          <a:prstGeom prst="ribbon2">
            <a:avLst>
              <a:gd name="adj1" fmla="val 125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/>
              <a:t>Đầu con chó</a:t>
            </a: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2819400" y="5638800"/>
            <a:ext cx="3429000" cy="762000"/>
          </a:xfrm>
          <a:prstGeom prst="wedgeEllipseCallout">
            <a:avLst>
              <a:gd name="adj1" fmla="val 1296"/>
              <a:gd name="adj2" fmla="val -3854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600" b="0"/>
              <a:t>Tai con chó</a:t>
            </a: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2819400" y="5715000"/>
            <a:ext cx="3429000" cy="685800"/>
          </a:xfrm>
          <a:prstGeom prst="cloudCallout">
            <a:avLst>
              <a:gd name="adj1" fmla="val 14907"/>
              <a:gd name="adj2" fmla="val -5162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0"/>
              <a:t>Mắt con chó</a:t>
            </a: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 rot="-2652477">
            <a:off x="982663" y="3684588"/>
            <a:ext cx="1676400" cy="369887"/>
          </a:xfrm>
          <a:prstGeom prst="rightArrow">
            <a:avLst>
              <a:gd name="adj1" fmla="val 50000"/>
              <a:gd name="adj2" fmla="val 11330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 rot="12912326">
            <a:off x="6096000" y="3124200"/>
            <a:ext cx="1800225" cy="361950"/>
          </a:xfrm>
          <a:prstGeom prst="rightArrow">
            <a:avLst>
              <a:gd name="adj1" fmla="val 50000"/>
              <a:gd name="adj2" fmla="val 12434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 rot="-582539">
            <a:off x="3336925" y="4252913"/>
            <a:ext cx="2133600" cy="395287"/>
          </a:xfrm>
          <a:prstGeom prst="rightArrow">
            <a:avLst>
              <a:gd name="adj1" fmla="val 50000"/>
              <a:gd name="adj2" fmla="val 13494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3276600" y="5791200"/>
            <a:ext cx="2590800" cy="609600"/>
          </a:xfrm>
          <a:prstGeom prst="wedgeRectCallout">
            <a:avLst>
              <a:gd name="adj1" fmla="val -17588"/>
              <a:gd name="adj2" fmla="val -35157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b="0"/>
              <a:t>M </a:t>
            </a:r>
            <a:r>
              <a:rPr lang="en-US" sz="3600" b="0"/>
              <a:t>ũi con chó</a:t>
            </a: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 rot="12587614">
            <a:off x="5835650" y="4946650"/>
            <a:ext cx="2038350" cy="409575"/>
          </a:xfrm>
          <a:prstGeom prst="rightArrow">
            <a:avLst>
              <a:gd name="adj1" fmla="val 50000"/>
              <a:gd name="adj2" fmla="val 124419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2743200" y="5715000"/>
            <a:ext cx="3276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/>
              <a:t> </a:t>
            </a:r>
            <a:r>
              <a:rPr lang="en-US" sz="3200"/>
              <a:t>miệng con chó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7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78" grpId="1" animBg="1"/>
      <p:bldP spid="28679" grpId="0" animBg="1"/>
      <p:bldP spid="28679" grpId="1" animBg="1"/>
      <p:bldP spid="28680" grpId="0" animBg="1"/>
      <p:bldP spid="28680" grpId="1" animBg="1"/>
      <p:bldP spid="28681" grpId="0" animBg="1"/>
      <p:bldP spid="28681" grpId="1" animBg="1"/>
      <p:bldP spid="28682" grpId="0" animBg="1"/>
      <p:bldP spid="28682" grpId="1" animBg="1"/>
      <p:bldP spid="28683" grpId="0" animBg="1"/>
      <p:bldP spid="28683" grpId="1" animBg="1"/>
      <p:bldP spid="28684" grpId="0" animBg="1"/>
      <p:bldP spid="28684" grpId="1" animBg="1"/>
      <p:bldP spid="28685" grpId="0" animBg="1"/>
      <p:bldP spid="286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A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6" name="Picture 10" descr="IMG_2100"/>
          <p:cNvPicPr>
            <a:picLocks noChangeAspect="1" noChangeArrowheads="1"/>
          </p:cNvPicPr>
          <p:nvPr/>
        </p:nvPicPr>
        <p:blipFill>
          <a:blip r:embed="rId3"/>
          <a:srcRect l="18594" r="37027" b="6944"/>
          <a:stretch>
            <a:fillRect/>
          </a:stretch>
        </p:blipFill>
        <p:spPr bwMode="auto">
          <a:xfrm>
            <a:off x="2133600" y="381000"/>
            <a:ext cx="4876800" cy="4800600"/>
          </a:xfrm>
          <a:prstGeom prst="rect">
            <a:avLst/>
          </a:prstGeom>
          <a:noFill/>
        </p:spPr>
      </p:pic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2209800" y="5029200"/>
            <a:ext cx="4114800" cy="1447800"/>
          </a:xfrm>
          <a:prstGeom prst="cloudCallout">
            <a:avLst>
              <a:gd name="adj1" fmla="val 24690"/>
              <a:gd name="adj2" fmla="val -3706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600" b="0"/>
              <a:t>Mình con chó</a:t>
            </a:r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2590800" y="5334000"/>
            <a:ext cx="3886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/>
              <a:t>Ch</a:t>
            </a:r>
            <a:r>
              <a:rPr lang="en-US" sz="3600"/>
              <a:t>ân con chó</a:t>
            </a: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 rot="-2064760">
            <a:off x="1541463" y="4221163"/>
            <a:ext cx="1404937" cy="360362"/>
          </a:xfrm>
          <a:prstGeom prst="rightArrow">
            <a:avLst>
              <a:gd name="adj1" fmla="val 50000"/>
              <a:gd name="adj2" fmla="val 974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animBg="1"/>
      <p:bldP spid="29707" grpId="1" animBg="1"/>
      <p:bldP spid="29708" grpId="0" animBg="1"/>
      <p:bldP spid="29708" grpId="1" animBg="1"/>
      <p:bldP spid="29709" grpId="0" animBg="1"/>
      <p:bldP spid="2970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borders-clip-art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48463"/>
          </a:xfrm>
          <a:prstGeom prst="rect">
            <a:avLst/>
          </a:prstGeom>
          <a:noFill/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1295400" y="304800"/>
            <a:ext cx="6858000" cy="1295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CC00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xem mở rộng các con vật trong gia đình</a:t>
            </a:r>
            <a:endParaRPr lang="en-US" sz="3600" kern="10">
              <a:ln w="12700">
                <a:solidFill>
                  <a:srgbClr val="CC00CC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676400" y="1752600"/>
            <a:ext cx="5562600" cy="411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274" name="Picture 10" descr="cat49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752600"/>
            <a:ext cx="5486400" cy="4114800"/>
          </a:xfrm>
          <a:prstGeom prst="rect">
            <a:avLst/>
          </a:prstGeom>
          <a:noFill/>
        </p:spPr>
      </p:pic>
      <p:pic>
        <p:nvPicPr>
          <p:cNvPr id="11275" name="Picture 11" descr="dog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1905000"/>
            <a:ext cx="55626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 descr="duck[1]"/>
          <p:cNvPicPr>
            <a:picLocks noChangeAspect="1" noChangeArrowheads="1"/>
          </p:cNvPicPr>
          <p:nvPr/>
        </p:nvPicPr>
        <p:blipFill>
          <a:blip r:embed="rId6"/>
          <a:srcRect l="5833" t="6667" r="17500" b="15555"/>
          <a:stretch>
            <a:fillRect/>
          </a:stretch>
        </p:blipFill>
        <p:spPr bwMode="auto">
          <a:xfrm>
            <a:off x="1676400" y="1828800"/>
            <a:ext cx="5562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0" name="AutoShape 16"/>
          <p:cNvSpPr>
            <a:spLocks noChangeArrowheads="1"/>
          </p:cNvSpPr>
          <p:nvPr/>
        </p:nvSpPr>
        <p:spPr bwMode="auto">
          <a:xfrm>
            <a:off x="0" y="1447800"/>
            <a:ext cx="2819400" cy="762000"/>
          </a:xfrm>
          <a:prstGeom prst="cloudCallout">
            <a:avLst>
              <a:gd name="adj1" fmla="val 45667"/>
              <a:gd name="adj2" fmla="val 124583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0">
                <a:solidFill>
                  <a:srgbClr val="FF3300"/>
                </a:solidFill>
              </a:rPr>
              <a:t>Con mèo</a:t>
            </a:r>
          </a:p>
        </p:txBody>
      </p:sp>
      <p:sp>
        <p:nvSpPr>
          <p:cNvPr id="11281" name="AutoShape 17"/>
          <p:cNvSpPr>
            <a:spLocks noChangeArrowheads="1"/>
          </p:cNvSpPr>
          <p:nvPr/>
        </p:nvSpPr>
        <p:spPr bwMode="auto">
          <a:xfrm>
            <a:off x="6248400" y="1295400"/>
            <a:ext cx="2895600" cy="609600"/>
          </a:xfrm>
          <a:prstGeom prst="wedgeEllipseCallout">
            <a:avLst>
              <a:gd name="adj1" fmla="val -51917"/>
              <a:gd name="adj2" fmla="val 140106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b="0">
                <a:latin typeface="Comic Sans MS" pitchFamily="66" charset="0"/>
              </a:rPr>
              <a:t>   </a:t>
            </a:r>
            <a:r>
              <a:rPr lang="en-US" sz="3600" b="0">
                <a:solidFill>
                  <a:srgbClr val="0000FF"/>
                </a:solidFill>
              </a:rPr>
              <a:t>con chó</a:t>
            </a:r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 rot="989067">
            <a:off x="5637213" y="4581525"/>
            <a:ext cx="3276600" cy="1219200"/>
          </a:xfrm>
          <a:prstGeom prst="star5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0">
                <a:solidFill>
                  <a:srgbClr val="800080"/>
                </a:solidFill>
              </a:rPr>
              <a:t>Con vịt</a:t>
            </a: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2819400" y="6019800"/>
            <a:ext cx="2362200" cy="533400"/>
          </a:xfrm>
          <a:prstGeom prst="wedgeRoundRectCallout">
            <a:avLst>
              <a:gd name="adj1" fmla="val -37634"/>
              <a:gd name="adj2" fmla="val 4523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dirty="0"/>
              <a:t>Con </a:t>
            </a:r>
            <a:r>
              <a:rPr lang="en-US" sz="3200" dirty="0" err="1" smtClean="0"/>
              <a:t>Lợn</a:t>
            </a:r>
            <a:endParaRPr lang="en-US" sz="3200" dirty="0"/>
          </a:p>
        </p:txBody>
      </p:sp>
      <p:pic>
        <p:nvPicPr>
          <p:cNvPr id="11286" name="Picture 22" descr="F9"/>
          <p:cNvPicPr>
            <a:picLocks noChangeAspect="1" noChangeArrowheads="1"/>
          </p:cNvPicPr>
          <p:nvPr/>
        </p:nvPicPr>
        <p:blipFill>
          <a:blip r:embed="rId7"/>
          <a:srcRect l="23334" t="17778" r="26666" b="6667"/>
          <a:stretch>
            <a:fillRect/>
          </a:stretch>
        </p:blipFill>
        <p:spPr bwMode="auto">
          <a:xfrm>
            <a:off x="1676400" y="1905000"/>
            <a:ext cx="5562600" cy="4038600"/>
          </a:xfrm>
          <a:prstGeom prst="rect">
            <a:avLst/>
          </a:prstGeom>
          <a:noFill/>
        </p:spPr>
      </p:pic>
      <p:pic>
        <p:nvPicPr>
          <p:cNvPr id="11287" name="Picture 23" descr="heo"/>
          <p:cNvPicPr>
            <a:picLocks noChangeAspect="1" noChangeArrowheads="1"/>
          </p:cNvPicPr>
          <p:nvPr/>
        </p:nvPicPr>
        <p:blipFill>
          <a:blip r:embed="rId8"/>
          <a:srcRect l="14999" t="20047" r="10834" b="6450"/>
          <a:stretch>
            <a:fillRect/>
          </a:stretch>
        </p:blipFill>
        <p:spPr bwMode="auto">
          <a:xfrm>
            <a:off x="1676400" y="1828800"/>
            <a:ext cx="5562600" cy="4114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1288" name="AutoShape 24"/>
          <p:cNvSpPr>
            <a:spLocks noChangeArrowheads="1"/>
          </p:cNvSpPr>
          <p:nvPr/>
        </p:nvSpPr>
        <p:spPr bwMode="auto">
          <a:xfrm>
            <a:off x="990600" y="4876800"/>
            <a:ext cx="3352800" cy="1371600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0"/>
              <a:t>Con gà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8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6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80" grpId="0" animBg="1"/>
      <p:bldP spid="11280" grpId="1" animBg="1"/>
      <p:bldP spid="11281" grpId="0" animBg="1"/>
      <p:bldP spid="11281" grpId="1" animBg="1"/>
      <p:bldP spid="11283" grpId="0" animBg="1"/>
      <p:bldP spid="11283" grpId="1" animBg="1"/>
      <p:bldP spid="112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 descr="the-cross-and-falling-leaves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2133600" y="762000"/>
            <a:ext cx="4572000" cy="1485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 động 4</a:t>
            </a:r>
            <a:endParaRPr lang="en-US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2362200" y="2590800"/>
            <a:ext cx="4191000" cy="990600"/>
          </a:xfrm>
          <a:prstGeom prst="cloudCallout">
            <a:avLst>
              <a:gd name="adj1" fmla="val 17653"/>
              <a:gd name="adj2" fmla="val 102884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4400" b="0"/>
              <a:t>Trò chơi</a:t>
            </a:r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4114800" y="4572000"/>
            <a:ext cx="4572000" cy="1066800"/>
          </a:xfrm>
          <a:prstGeom prst="ellipse">
            <a:avLst/>
          </a:prstGeom>
          <a:solidFill>
            <a:schemeClr val="folHlink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0">
                <a:latin typeface="Comic Sans MS" pitchFamily="66" charset="0"/>
              </a:rPr>
              <a:t> </a:t>
            </a:r>
            <a:r>
              <a:rPr lang="en-US" sz="2400">
                <a:solidFill>
                  <a:schemeClr val="bg2"/>
                </a:solidFill>
              </a:rPr>
              <a:t>b</a:t>
            </a:r>
            <a:r>
              <a:rPr lang="en-US" sz="2000">
                <a:solidFill>
                  <a:schemeClr val="bg2"/>
                </a:solidFill>
              </a:rPr>
              <a:t>ắt chước tiếng kêu: “con m</a:t>
            </a:r>
            <a:r>
              <a:rPr lang="en-US">
                <a:solidFill>
                  <a:schemeClr val="bg2"/>
                </a:solidFill>
              </a:rPr>
              <a:t>èo”- “con chó”</a:t>
            </a:r>
            <a:r>
              <a:rPr lang="en-US" sz="3200" b="0">
                <a:latin typeface="Comic Sans MS" pitchFamily="66" charset="0"/>
              </a:rPr>
              <a:t> </a:t>
            </a:r>
          </a:p>
        </p:txBody>
      </p:sp>
      <p:pic>
        <p:nvPicPr>
          <p:cNvPr id="21516" name="Picture 12" descr="kids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419600"/>
            <a:ext cx="3505200" cy="2090738"/>
          </a:xfrm>
          <a:prstGeom prst="rect">
            <a:avLst/>
          </a:prstGeom>
          <a:noFill/>
        </p:spPr>
      </p:pic>
      <p:pic>
        <p:nvPicPr>
          <p:cNvPr id="21517" name="Picture 13" descr="ani-17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57200"/>
            <a:ext cx="1809750" cy="1828800"/>
          </a:xfrm>
          <a:prstGeom prst="rect">
            <a:avLst/>
          </a:prstGeom>
          <a:noFill/>
        </p:spPr>
      </p:pic>
      <p:pic>
        <p:nvPicPr>
          <p:cNvPr id="21518" name="Picture 14" descr="3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04800"/>
            <a:ext cx="71755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21514" grpId="0" animBg="1"/>
      <p:bldP spid="21515" grpId="0" animBg="1"/>
      <p:bldP spid="215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2" descr="EJ02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705600"/>
          </a:xfrm>
          <a:noFill/>
          <a:ln/>
        </p:spPr>
      </p:pic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>
            <a:off x="1600200" y="1447800"/>
            <a:ext cx="5791200" cy="1965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Xin Chân Thành Cám Ơn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1752" name="Picture 8" descr="3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352800"/>
            <a:ext cx="3048000" cy="256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  <p:bldP spid="3175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Khung hình cho vui nhộ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97675"/>
          </a:xfrm>
          <a:prstGeom prst="rect">
            <a:avLst/>
          </a:prstGeom>
          <a:noFill/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600200" y="1143000"/>
            <a:ext cx="5334000" cy="1549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Hoạt động 1</a:t>
            </a:r>
            <a:endParaRPr kumimoji="0" lang="en-US" sz="36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2667000" y="2971800"/>
            <a:ext cx="5575300" cy="990600"/>
          </a:xfrm>
        </p:spPr>
        <p:txBody>
          <a:bodyPr/>
          <a:lstStyle/>
          <a:p>
            <a:r>
              <a:rPr lang="en-US" sz="4000">
                <a:solidFill>
                  <a:srgbClr val="FF00FF"/>
                </a:solidFill>
                <a:latin typeface="Times New Roman" pitchFamily="18" charset="0"/>
              </a:rPr>
              <a:t>H</a:t>
            </a:r>
            <a:r>
              <a:rPr lang="en-US">
                <a:solidFill>
                  <a:srgbClr val="FF00FF"/>
                </a:solidFill>
                <a:latin typeface="Times New Roman" pitchFamily="18" charset="0"/>
              </a:rPr>
              <a:t>á</a:t>
            </a:r>
            <a:r>
              <a:rPr lang="en-US" sz="4000">
                <a:solidFill>
                  <a:srgbClr val="FF00FF"/>
                </a:solidFill>
                <a:latin typeface="Times New Roman" pitchFamily="18" charset="0"/>
              </a:rPr>
              <a:t>t bài</a:t>
            </a:r>
            <a:r>
              <a:rPr lang="en-US" sz="4000"/>
              <a:t> :</a:t>
            </a:r>
            <a:br>
              <a:rPr lang="en-US" sz="4000"/>
            </a:br>
            <a:r>
              <a:rPr lang="en-US" sz="4000"/>
              <a:t>         “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mèo rửa mặt</a:t>
            </a:r>
            <a:r>
              <a:rPr lang="en-US" sz="4000"/>
              <a:t>”</a:t>
            </a:r>
          </a:p>
        </p:txBody>
      </p:sp>
      <p:pic>
        <p:nvPicPr>
          <p:cNvPr id="6152" name="Picture 8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981200"/>
            <a:ext cx="1219200" cy="990600"/>
          </a:xfrm>
          <a:prstGeom prst="rect">
            <a:avLst/>
          </a:prstGeom>
          <a:noFill/>
        </p:spPr>
      </p:pic>
      <p:pic>
        <p:nvPicPr>
          <p:cNvPr id="6154" name="Picture 10" descr="cat49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733800"/>
            <a:ext cx="27432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878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0" grpId="1" animBg="1"/>
      <p:bldP spid="61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13" name="Picture 13" descr="IMG_2122"/>
          <p:cNvPicPr>
            <a:picLocks noChangeAspect="1" noChangeArrowheads="1"/>
          </p:cNvPicPr>
          <p:nvPr/>
        </p:nvPicPr>
        <p:blipFill>
          <a:blip r:embed="rId4"/>
          <a:srcRect l="25661" t="25323" r="34804" b="43085"/>
          <a:stretch>
            <a:fillRect/>
          </a:stretch>
        </p:blipFill>
        <p:spPr bwMode="auto">
          <a:xfrm>
            <a:off x="2133600" y="457200"/>
            <a:ext cx="6096000" cy="4800600"/>
          </a:xfrm>
          <a:prstGeom prst="rect">
            <a:avLst/>
          </a:prstGeom>
          <a:noFill/>
        </p:spPr>
      </p:pic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2057400" y="5715000"/>
            <a:ext cx="5029200" cy="990600"/>
          </a:xfrm>
          <a:prstGeom prst="irregularSeal1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/>
              <a:t>Con mèo</a:t>
            </a:r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7620000" y="381000"/>
            <a:ext cx="2057400" cy="1143000"/>
          </a:xfrm>
          <a:prstGeom prst="cloudCallout">
            <a:avLst>
              <a:gd name="adj1" fmla="val 50227"/>
              <a:gd name="adj2" fmla="val -128977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400" dirty="0" err="1"/>
              <a:t>Đầu</a:t>
            </a:r>
            <a:r>
              <a:rPr lang="en-US" sz="2400" dirty="0"/>
              <a:t> con </a:t>
            </a:r>
            <a:r>
              <a:rPr lang="en-US" sz="2400" dirty="0" err="1"/>
              <a:t>mèo</a:t>
            </a:r>
            <a:endParaRPr lang="en-US" sz="2400" dirty="0"/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auto">
          <a:xfrm>
            <a:off x="5638800" y="5181600"/>
            <a:ext cx="3505200" cy="609600"/>
          </a:xfrm>
          <a:prstGeom prst="wedgeEllipseCallout">
            <a:avLst>
              <a:gd name="adj1" fmla="val -70926"/>
              <a:gd name="adj2" fmla="val -326042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/>
              <a:t>mình con mèo</a:t>
            </a:r>
          </a:p>
        </p:txBody>
      </p:sp>
      <p:sp>
        <p:nvSpPr>
          <p:cNvPr id="25623" name="AutoShape 23"/>
          <p:cNvSpPr>
            <a:spLocks noChangeArrowheads="1"/>
          </p:cNvSpPr>
          <p:nvPr/>
        </p:nvSpPr>
        <p:spPr bwMode="auto">
          <a:xfrm>
            <a:off x="2743200" y="5943600"/>
            <a:ext cx="3505200" cy="609600"/>
          </a:xfrm>
          <a:prstGeom prst="wedgeRoundRectCallout">
            <a:avLst>
              <a:gd name="adj1" fmla="val -49866"/>
              <a:gd name="adj2" fmla="val -22057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/>
              <a:t>đ</a:t>
            </a:r>
            <a:r>
              <a:rPr lang="en-US" sz="3600"/>
              <a:t>uôi con mèo</a:t>
            </a:r>
          </a:p>
        </p:txBody>
      </p:sp>
      <p:sp>
        <p:nvSpPr>
          <p:cNvPr id="25624" name="WordArt 2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38862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động 2</a:t>
            </a:r>
            <a:endParaRPr lang="en-US" sz="3600" kern="10" dirty="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4267200" y="-228600"/>
            <a:ext cx="4343400" cy="914400"/>
          </a:xfrm>
          <a:prstGeom prst="horizontalScroll">
            <a:avLst>
              <a:gd name="adj" fmla="val 23889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0" dirty="0" err="1">
                <a:solidFill>
                  <a:schemeClr val="tx2"/>
                </a:solidFill>
              </a:rPr>
              <a:t>Tìm</a:t>
            </a:r>
            <a:r>
              <a:rPr lang="en-US" sz="3600" b="0" dirty="0">
                <a:solidFill>
                  <a:schemeClr val="tx2"/>
                </a:solidFill>
              </a:rPr>
              <a:t> </a:t>
            </a:r>
            <a:r>
              <a:rPr lang="en-US" sz="3600" b="0" dirty="0" err="1">
                <a:solidFill>
                  <a:schemeClr val="tx2"/>
                </a:solidFill>
              </a:rPr>
              <a:t>hiểu</a:t>
            </a:r>
            <a:r>
              <a:rPr lang="en-US" sz="3600" b="0" dirty="0">
                <a:solidFill>
                  <a:schemeClr val="tx2"/>
                </a:solidFill>
              </a:rPr>
              <a:t> con </a:t>
            </a:r>
            <a:r>
              <a:rPr lang="en-US" sz="3600" b="0" dirty="0" err="1">
                <a:solidFill>
                  <a:schemeClr val="tx2"/>
                </a:solidFill>
              </a:rPr>
              <a:t>mèo</a:t>
            </a:r>
            <a:endParaRPr lang="en-US" sz="3600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5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1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4" grpId="0" animBg="1"/>
      <p:bldP spid="25614" grpId="1" animBg="1"/>
      <p:bldP spid="25619" grpId="0" animBg="1"/>
      <p:bldP spid="25619" grpId="1" animBg="1"/>
      <p:bldP spid="25621" grpId="0" animBg="1"/>
      <p:bldP spid="25621" grpId="1" animBg="1"/>
      <p:bldP spid="25623" grpId="0" animBg="1"/>
      <p:bldP spid="25623" grpId="1" animBg="1"/>
      <p:bldP spid="25624" grpId="0" animBg="1"/>
      <p:bldP spid="25624" grpId="1" animBg="1"/>
      <p:bldP spid="25626" grpId="0" animBg="1"/>
      <p:bldP spid="256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</p:spPr>
      </p:pic>
      <p:pic>
        <p:nvPicPr>
          <p:cNvPr id="26629" name="Picture 5" descr="IMG_2119"/>
          <p:cNvPicPr>
            <a:picLocks noChangeAspect="1" noChangeArrowheads="1"/>
          </p:cNvPicPr>
          <p:nvPr/>
        </p:nvPicPr>
        <p:blipFill>
          <a:blip r:embed="rId4"/>
          <a:srcRect l="25444" t="29158" r="50047" b="38683"/>
          <a:stretch>
            <a:fillRect/>
          </a:stretch>
        </p:blipFill>
        <p:spPr bwMode="auto">
          <a:xfrm>
            <a:off x="1752600" y="381000"/>
            <a:ext cx="5791200" cy="4876800"/>
          </a:xfrm>
          <a:prstGeom prst="rect">
            <a:avLst/>
          </a:prstGeom>
          <a:noFill/>
        </p:spPr>
      </p:pic>
      <p:sp>
        <p:nvSpPr>
          <p:cNvPr id="26630" name="AutoShape 6"/>
          <p:cNvSpPr>
            <a:spLocks noChangeArrowheads="1"/>
          </p:cNvSpPr>
          <p:nvPr/>
        </p:nvSpPr>
        <p:spPr bwMode="auto">
          <a:xfrm rot="-2314517">
            <a:off x="1343591" y="1790513"/>
            <a:ext cx="1676400" cy="252412"/>
          </a:xfrm>
          <a:prstGeom prst="rightArrow">
            <a:avLst>
              <a:gd name="adj1" fmla="val 50000"/>
              <a:gd name="adj2" fmla="val 1660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2819400" y="5029200"/>
            <a:ext cx="3886200" cy="1524000"/>
          </a:xfrm>
          <a:prstGeom prst="horizontalScroll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0" dirty="0" err="1" smtClean="0"/>
              <a:t>Phần</a:t>
            </a:r>
            <a:r>
              <a:rPr lang="en-US" sz="4000" b="0" dirty="0" smtClean="0"/>
              <a:t> </a:t>
            </a:r>
            <a:r>
              <a:rPr lang="en-US" sz="4000" b="0" dirty="0" err="1" smtClean="0"/>
              <a:t>đầu</a:t>
            </a:r>
            <a:r>
              <a:rPr lang="en-US" sz="4000" b="0" dirty="0" smtClean="0"/>
              <a:t> </a:t>
            </a:r>
            <a:r>
              <a:rPr lang="en-US" sz="4000" b="0" dirty="0" err="1"/>
              <a:t>mèo</a:t>
            </a:r>
            <a:endParaRPr lang="en-US" sz="4000" b="0" dirty="0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57200" y="2209800"/>
            <a:ext cx="15240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0" dirty="0">
                <a:solidFill>
                  <a:srgbClr val="800080"/>
                </a:solidFill>
              </a:rPr>
              <a:t>T</a:t>
            </a:r>
            <a:r>
              <a:rPr lang="en-US" sz="3600" b="0" dirty="0" smtClean="0">
                <a:solidFill>
                  <a:srgbClr val="800080"/>
                </a:solidFill>
              </a:rPr>
              <a:t>ai</a:t>
            </a:r>
            <a:endParaRPr lang="en-US" sz="3600" b="0" dirty="0">
              <a:solidFill>
                <a:srgbClr val="800080"/>
              </a:solidFill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 rot="-2042292">
            <a:off x="2166938" y="3452734"/>
            <a:ext cx="1828800" cy="247650"/>
          </a:xfrm>
          <a:prstGeom prst="rightArrow">
            <a:avLst>
              <a:gd name="adj1" fmla="val 50000"/>
              <a:gd name="adj2" fmla="val 184615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762000" y="3657600"/>
            <a:ext cx="1524000" cy="609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 smtClean="0"/>
              <a:t>Mắt</a:t>
            </a:r>
            <a:endParaRPr lang="en-US" sz="3600" dirty="0"/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>
            <a:off x="5257800" y="3352800"/>
            <a:ext cx="2209800" cy="304800"/>
          </a:xfrm>
          <a:prstGeom prst="leftArrow">
            <a:avLst>
              <a:gd name="adj1" fmla="val 50000"/>
              <a:gd name="adj2" fmla="val 181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7467600" y="3200400"/>
            <a:ext cx="1524000" cy="609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0" dirty="0" err="1" smtClean="0"/>
              <a:t>Mũi</a:t>
            </a:r>
            <a:endParaRPr lang="en-US" sz="3600" b="0" dirty="0"/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 rot="1284719">
            <a:off x="5074257" y="4487085"/>
            <a:ext cx="2514600" cy="304800"/>
          </a:xfrm>
          <a:prstGeom prst="leftArrow">
            <a:avLst>
              <a:gd name="adj1" fmla="val 50000"/>
              <a:gd name="adj2" fmla="val 206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7543800" y="4800600"/>
            <a:ext cx="1371600" cy="685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0" dirty="0" err="1"/>
              <a:t>M</a:t>
            </a:r>
            <a:r>
              <a:rPr lang="en-US" sz="3200" b="0" dirty="0" err="1" smtClean="0"/>
              <a:t>iệng</a:t>
            </a:r>
            <a:endParaRPr lang="en-US" sz="3200" b="0" dirty="0"/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 rot="-3048938">
            <a:off x="2757468" y="4324425"/>
            <a:ext cx="1495466" cy="353931"/>
          </a:xfrm>
          <a:prstGeom prst="rightArrow">
            <a:avLst>
              <a:gd name="adj1" fmla="val 50000"/>
              <a:gd name="adj2" fmla="val 10815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1066800" y="4724400"/>
            <a:ext cx="1905000" cy="762000"/>
          </a:xfrm>
          <a:prstGeom prst="irregularSeal1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dirty="0" err="1"/>
              <a:t>R</a:t>
            </a:r>
            <a:r>
              <a:rPr lang="en-US" sz="3600" dirty="0" err="1" smtClean="0"/>
              <a:t>âu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5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9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5" dur="2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9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9" dur="2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0" grpId="1" animBg="1"/>
      <p:bldP spid="26631" grpId="0" animBg="1"/>
      <p:bldP spid="26631" grpId="1" animBg="1"/>
      <p:bldP spid="26632" grpId="0" animBg="1"/>
      <p:bldP spid="26632" grpId="1" animBg="1"/>
      <p:bldP spid="26633" grpId="0" animBg="1"/>
      <p:bldP spid="26633" grpId="1" animBg="1"/>
      <p:bldP spid="26634" grpId="0" animBg="1"/>
      <p:bldP spid="26634" grpId="1" animBg="1"/>
      <p:bldP spid="26635" grpId="0" animBg="1"/>
      <p:bldP spid="26635" grpId="1" animBg="1"/>
      <p:bldP spid="26636" grpId="0" animBg="1"/>
      <p:bldP spid="26636" grpId="1" animBg="1"/>
      <p:bldP spid="26637" grpId="0" animBg="1"/>
      <p:bldP spid="26637" grpId="1" animBg="1"/>
      <p:bldP spid="26638" grpId="0" animBg="1"/>
      <p:bldP spid="26638" grpId="1" animBg="1"/>
      <p:bldP spid="26639" grpId="0" animBg="1"/>
      <p:bldP spid="26639" grpId="1" animBg="1"/>
      <p:bldP spid="26640" grpId="0" animBg="1"/>
      <p:bldP spid="266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6" name="Picture 6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33" name="Picture 13" descr="IMG_2122"/>
          <p:cNvPicPr>
            <a:picLocks noChangeAspect="1" noChangeArrowheads="1"/>
          </p:cNvPicPr>
          <p:nvPr/>
        </p:nvPicPr>
        <p:blipFill>
          <a:blip r:embed="rId4"/>
          <a:srcRect l="39163" t="27612" r="41811" b="44458"/>
          <a:stretch>
            <a:fillRect/>
          </a:stretch>
        </p:blipFill>
        <p:spPr bwMode="auto">
          <a:xfrm>
            <a:off x="1371600" y="762000"/>
            <a:ext cx="6324600" cy="4648200"/>
          </a:xfrm>
          <a:prstGeom prst="rect">
            <a:avLst/>
          </a:prstGeom>
          <a:noFill/>
        </p:spPr>
      </p:pic>
      <p:sp>
        <p:nvSpPr>
          <p:cNvPr id="30734" name="AutoShape 14"/>
          <p:cNvSpPr>
            <a:spLocks noChangeArrowheads="1"/>
          </p:cNvSpPr>
          <p:nvPr/>
        </p:nvSpPr>
        <p:spPr bwMode="auto">
          <a:xfrm>
            <a:off x="1066800" y="5638800"/>
            <a:ext cx="7239000" cy="1219200"/>
          </a:xfrm>
          <a:prstGeom prst="irregularSeal1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err="1" smtClean="0"/>
              <a:t>Phần</a:t>
            </a:r>
            <a:r>
              <a:rPr lang="en-US" sz="3200" dirty="0" smtClean="0"/>
              <a:t> </a:t>
            </a:r>
            <a:r>
              <a:rPr lang="en-US" sz="3200" dirty="0" err="1" smtClean="0"/>
              <a:t>mình</a:t>
            </a:r>
            <a:r>
              <a:rPr lang="en-US" sz="3200" dirty="0" smtClean="0"/>
              <a:t> </a:t>
            </a:r>
            <a:r>
              <a:rPr lang="en-US" sz="3200" dirty="0"/>
              <a:t>con </a:t>
            </a:r>
            <a:r>
              <a:rPr lang="en-US" sz="3200" dirty="0" err="1"/>
              <a:t>mèo</a:t>
            </a:r>
            <a:endParaRPr lang="en-US" sz="3200" dirty="0"/>
          </a:p>
        </p:txBody>
      </p:sp>
      <p:sp>
        <p:nvSpPr>
          <p:cNvPr id="30736" name="Oval 16"/>
          <p:cNvSpPr>
            <a:spLocks noChangeArrowheads="1"/>
          </p:cNvSpPr>
          <p:nvPr/>
        </p:nvSpPr>
        <p:spPr bwMode="auto">
          <a:xfrm>
            <a:off x="3886200" y="5029200"/>
            <a:ext cx="32004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dirty="0" err="1"/>
              <a:t>Chân</a:t>
            </a:r>
            <a:r>
              <a:rPr lang="en-US" sz="3200" dirty="0"/>
              <a:t> con </a:t>
            </a:r>
            <a:r>
              <a:rPr lang="en-US" sz="3200" dirty="0" err="1"/>
              <a:t>mèo</a:t>
            </a:r>
            <a:endParaRPr lang="en-US" sz="3200" dirty="0"/>
          </a:p>
        </p:txBody>
      </p:sp>
      <p:sp>
        <p:nvSpPr>
          <p:cNvPr id="30737" name="AutoShape 17"/>
          <p:cNvSpPr>
            <a:spLocks noChangeArrowheads="1"/>
          </p:cNvSpPr>
          <p:nvPr/>
        </p:nvSpPr>
        <p:spPr bwMode="auto">
          <a:xfrm rot="12653527">
            <a:off x="2583311" y="5001680"/>
            <a:ext cx="1439176" cy="225175"/>
          </a:xfrm>
          <a:prstGeom prst="rightArrow">
            <a:avLst>
              <a:gd name="adj1" fmla="val 50000"/>
              <a:gd name="adj2" fmla="val 12289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rot="-2314517">
            <a:off x="4167772" y="891107"/>
            <a:ext cx="999232" cy="275184"/>
          </a:xfrm>
          <a:prstGeom prst="rightArrow">
            <a:avLst>
              <a:gd name="adj1" fmla="val 50000"/>
              <a:gd name="adj2" fmla="val 1660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loud 8"/>
          <p:cNvSpPr/>
          <p:nvPr/>
        </p:nvSpPr>
        <p:spPr bwMode="auto">
          <a:xfrm>
            <a:off x="3429000" y="0"/>
            <a:ext cx="4191000" cy="7620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Lưng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con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mèo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rot="-2314517">
            <a:off x="5215384" y="4777308"/>
            <a:ext cx="999232" cy="275184"/>
          </a:xfrm>
          <a:prstGeom prst="rightArrow">
            <a:avLst>
              <a:gd name="adj1" fmla="val 50000"/>
              <a:gd name="adj2" fmla="val 1660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4648200" y="2971800"/>
            <a:ext cx="2971800" cy="304800"/>
          </a:xfrm>
          <a:prstGeom prst="leftArrow">
            <a:avLst>
              <a:gd name="adj1" fmla="val 50000"/>
              <a:gd name="adj2" fmla="val 18125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 animBg="1"/>
      <p:bldP spid="30734" grpId="1" animBg="1"/>
      <p:bldP spid="30736" grpId="0" animBg="1"/>
      <p:bldP spid="30736" grpId="1" animBg="1"/>
      <p:bldP spid="30737" grpId="0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0" descr="IMG_21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5400" y="0"/>
            <a:ext cx="8153400" cy="6858000"/>
          </a:xfrm>
          <a:prstGeom prst="rect">
            <a:avLst/>
          </a:prstGeom>
          <a:noFill/>
        </p:spPr>
      </p:pic>
      <p:pic>
        <p:nvPicPr>
          <p:cNvPr id="5" name="Picture 22" descr="IMG_2122"/>
          <p:cNvPicPr>
            <a:picLocks noChangeAspect="1" noChangeArrowheads="1"/>
          </p:cNvPicPr>
          <p:nvPr/>
        </p:nvPicPr>
        <p:blipFill>
          <a:blip r:embed="rId3"/>
          <a:srcRect l="25661" t="25323" r="61490" b="43085"/>
          <a:stretch>
            <a:fillRect/>
          </a:stretch>
        </p:blipFill>
        <p:spPr bwMode="auto">
          <a:xfrm>
            <a:off x="2438400" y="1295400"/>
            <a:ext cx="2057400" cy="3200400"/>
          </a:xfrm>
          <a:prstGeom prst="rect">
            <a:avLst/>
          </a:prstGeom>
          <a:noFill/>
        </p:spPr>
      </p:pic>
      <p:pic>
        <p:nvPicPr>
          <p:cNvPr id="6" name="Picture 18" descr="IMG_2122"/>
          <p:cNvPicPr>
            <a:picLocks noChangeAspect="1" noChangeArrowheads="1"/>
          </p:cNvPicPr>
          <p:nvPr/>
        </p:nvPicPr>
        <p:blipFill>
          <a:blip r:embed="rId3"/>
          <a:srcRect l="57289" t="25323" r="34804" b="43085"/>
          <a:stretch>
            <a:fillRect/>
          </a:stretch>
        </p:blipFill>
        <p:spPr bwMode="auto">
          <a:xfrm>
            <a:off x="5943600" y="1752600"/>
            <a:ext cx="914400" cy="2133600"/>
          </a:xfrm>
          <a:prstGeom prst="rect">
            <a:avLst/>
          </a:prstGeom>
          <a:noFill/>
        </p:spPr>
      </p:pic>
      <p:sp>
        <p:nvSpPr>
          <p:cNvPr id="8" name="AutoShape 15"/>
          <p:cNvSpPr>
            <a:spLocks noChangeArrowheads="1"/>
          </p:cNvSpPr>
          <p:nvPr/>
        </p:nvSpPr>
        <p:spPr bwMode="auto">
          <a:xfrm rot="-3048938">
            <a:off x="1995468" y="4629225"/>
            <a:ext cx="1495466" cy="353931"/>
          </a:xfrm>
          <a:prstGeom prst="rightArrow">
            <a:avLst>
              <a:gd name="adj1" fmla="val 50000"/>
              <a:gd name="adj2" fmla="val 10815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Cloud 8"/>
          <p:cNvSpPr/>
          <p:nvPr/>
        </p:nvSpPr>
        <p:spPr bwMode="auto">
          <a:xfrm>
            <a:off x="1752600" y="5105400"/>
            <a:ext cx="4419600" cy="12954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normalizeH="0" baseline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Phần</a:t>
            </a:r>
            <a:r>
              <a:rPr kumimoji="0" lang="en-US" sz="2800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kumimoji="0" lang="en-US" sz="2800" i="0" u="none" strike="noStrike" normalizeH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gi</a:t>
            </a:r>
            <a:r>
              <a:rPr kumimoji="0" lang="en-US" sz="2800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̀ </a:t>
            </a:r>
            <a:r>
              <a:rPr kumimoji="0" lang="en-US" sz="2800" i="0" u="none" strike="noStrike" normalizeH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đây</a:t>
            </a:r>
            <a:r>
              <a:rPr kumimoji="0" lang="en-US" sz="2800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?    Là </a:t>
            </a:r>
            <a:r>
              <a:rPr kumimoji="0" lang="en-US" sz="2800" i="0" u="none" strike="noStrike" normalizeH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cái</a:t>
            </a:r>
            <a:r>
              <a:rPr kumimoji="0" lang="en-US" sz="2800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kumimoji="0" lang="en-US" sz="2800" i="0" u="none" strike="noStrike" normalizeH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đuôi</a:t>
            </a:r>
            <a:r>
              <a:rPr kumimoji="0" lang="en-US" sz="2800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 </a:t>
            </a:r>
            <a:r>
              <a:rPr kumimoji="0" lang="en-US" sz="2800" i="0" u="none" strike="noStrike" normalizeH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đấy</a:t>
            </a:r>
            <a:r>
              <a:rPr kumimoji="0" lang="en-US" sz="2800" i="0" u="none" strike="noStrike" normalizeH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Times New Roman" pitchFamily="18" charset="0"/>
              </a:rPr>
              <a:t>! </a:t>
            </a:r>
            <a:endParaRPr kumimoji="0" lang="en-US" sz="2800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christian-power-point-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63" name="Picture 7" descr="images[5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609600"/>
            <a:ext cx="3733800" cy="3352800"/>
          </a:xfrm>
          <a:prstGeom prst="rect">
            <a:avLst/>
          </a:prstGeom>
          <a:noFill/>
        </p:spPr>
      </p:pic>
      <p:pic>
        <p:nvPicPr>
          <p:cNvPr id="45064" name="Picture 8" descr="images[30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04800"/>
            <a:ext cx="3200400" cy="3733800"/>
          </a:xfrm>
          <a:prstGeom prst="rect">
            <a:avLst/>
          </a:prstGeom>
          <a:noFill/>
        </p:spPr>
      </p:pic>
      <p:pic>
        <p:nvPicPr>
          <p:cNvPr id="45065" name="Picture 9" descr="images[3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657600"/>
            <a:ext cx="3733800" cy="3604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southparkdol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2209800" y="1066800"/>
            <a:ext cx="4419600" cy="1209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 động 3</a:t>
            </a:r>
            <a:endParaRPr lang="en-US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2743200" y="2743200"/>
            <a:ext cx="4572000" cy="13716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0">
                <a:solidFill>
                  <a:srgbClr val="800080"/>
                </a:solidFill>
              </a:rPr>
              <a:t>Tìm hiểu con chó</a:t>
            </a:r>
          </a:p>
        </p:txBody>
      </p:sp>
      <p:pic>
        <p:nvPicPr>
          <p:cNvPr id="23559" name="Picture 7" descr="cat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4267200"/>
            <a:ext cx="1676400" cy="2590800"/>
          </a:xfrm>
          <a:prstGeom prst="rect">
            <a:avLst/>
          </a:prstGeom>
          <a:noFill/>
        </p:spPr>
      </p:pic>
      <p:pic>
        <p:nvPicPr>
          <p:cNvPr id="23561" name="Picture 9" descr="bir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685800"/>
            <a:ext cx="1219200" cy="1219200"/>
          </a:xfrm>
          <a:prstGeom prst="rect">
            <a:avLst/>
          </a:prstGeom>
          <a:noFill/>
        </p:spPr>
      </p:pic>
      <p:pic>
        <p:nvPicPr>
          <p:cNvPr id="23562" name="Picture 10" descr="bir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0"/>
            <a:ext cx="1219200" cy="1219200"/>
          </a:xfrm>
          <a:prstGeom prst="rect">
            <a:avLst/>
          </a:prstGeom>
          <a:noFill/>
        </p:spPr>
      </p:pic>
      <p:pic>
        <p:nvPicPr>
          <p:cNvPr id="23563" name="Picture 11" descr="bir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57200"/>
            <a:ext cx="1333500" cy="1219200"/>
          </a:xfrm>
          <a:prstGeom prst="rect">
            <a:avLst/>
          </a:prstGeom>
          <a:noFill/>
        </p:spPr>
      </p:pic>
      <p:pic>
        <p:nvPicPr>
          <p:cNvPr id="23564" name="Picture 12" descr="pug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5105400"/>
            <a:ext cx="18288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8" grpId="0" animBg="1"/>
      <p:bldP spid="2355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A0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4" name="Picture 6" descr="IMG_2100"/>
          <p:cNvPicPr>
            <a:picLocks noChangeAspect="1" noChangeArrowheads="1"/>
          </p:cNvPicPr>
          <p:nvPr/>
        </p:nvPicPr>
        <p:blipFill>
          <a:blip r:embed="rId3" cstate="print"/>
          <a:srcRect r="12903" b="6944"/>
          <a:stretch>
            <a:fillRect/>
          </a:stretch>
        </p:blipFill>
        <p:spPr bwMode="auto">
          <a:xfrm>
            <a:off x="990600" y="304800"/>
            <a:ext cx="6781800" cy="5257800"/>
          </a:xfrm>
          <a:prstGeom prst="rect">
            <a:avLst/>
          </a:prstGeom>
          <a:noFill/>
        </p:spPr>
      </p:pic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2743200" y="5105400"/>
            <a:ext cx="3657600" cy="1752600"/>
          </a:xfrm>
          <a:prstGeom prst="horizontalScroll">
            <a:avLst>
              <a:gd name="adj" fmla="val 2500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/>
              <a:t>Con chó</a:t>
            </a:r>
          </a:p>
        </p:txBody>
      </p:sp>
      <p:pic>
        <p:nvPicPr>
          <p:cNvPr id="27656" name="Picture 8" descr="IMG_2100"/>
          <p:cNvPicPr>
            <a:picLocks noChangeAspect="1" noChangeArrowheads="1"/>
          </p:cNvPicPr>
          <p:nvPr/>
        </p:nvPicPr>
        <p:blipFill>
          <a:blip r:embed="rId4" cstate="print"/>
          <a:srcRect l="59695" r="12903" b="6944"/>
          <a:stretch>
            <a:fillRect/>
          </a:stretch>
        </p:blipFill>
        <p:spPr bwMode="auto">
          <a:xfrm>
            <a:off x="5943600" y="304800"/>
            <a:ext cx="1828800" cy="5257800"/>
          </a:xfrm>
          <a:prstGeom prst="rect">
            <a:avLst/>
          </a:prstGeom>
          <a:noFill/>
        </p:spPr>
      </p:pic>
      <p:sp>
        <p:nvSpPr>
          <p:cNvPr id="27657" name="AutoShape 9"/>
          <p:cNvSpPr>
            <a:spLocks noChangeArrowheads="1"/>
          </p:cNvSpPr>
          <p:nvPr/>
        </p:nvSpPr>
        <p:spPr bwMode="auto">
          <a:xfrm>
            <a:off x="6172200" y="2667000"/>
            <a:ext cx="3276600" cy="838200"/>
          </a:xfrm>
          <a:prstGeom prst="cloudCallout">
            <a:avLst>
              <a:gd name="adj1" fmla="val -4167"/>
              <a:gd name="adj2" fmla="val -42801"/>
            </a:avLst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800" b="0"/>
              <a:t>Đầu con chó</a:t>
            </a:r>
          </a:p>
        </p:txBody>
      </p:sp>
      <p:pic>
        <p:nvPicPr>
          <p:cNvPr id="27658" name="Picture 10" descr="IMG_2100"/>
          <p:cNvPicPr>
            <a:picLocks noChangeAspect="1" noChangeArrowheads="1"/>
          </p:cNvPicPr>
          <p:nvPr/>
        </p:nvPicPr>
        <p:blipFill>
          <a:blip r:embed="rId5" cstate="print"/>
          <a:srcRect l="18594" r="41283" b="6944"/>
          <a:stretch>
            <a:fillRect/>
          </a:stretch>
        </p:blipFill>
        <p:spPr bwMode="auto">
          <a:xfrm>
            <a:off x="2514600" y="304800"/>
            <a:ext cx="3429000" cy="5257800"/>
          </a:xfrm>
          <a:prstGeom prst="rect">
            <a:avLst/>
          </a:prstGeom>
          <a:noFill/>
        </p:spPr>
      </p:pic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304800" y="2667000"/>
            <a:ext cx="3657600" cy="914400"/>
          </a:xfrm>
          <a:prstGeom prst="cloudCallout">
            <a:avLst>
              <a:gd name="adj1" fmla="val 21616"/>
              <a:gd name="adj2" fmla="val -32116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3200" b="0"/>
              <a:t>Mình con chó</a:t>
            </a:r>
          </a:p>
        </p:txBody>
      </p:sp>
      <p:pic>
        <p:nvPicPr>
          <p:cNvPr id="27660" name="Picture 12" descr="IMG_2100"/>
          <p:cNvPicPr>
            <a:picLocks noChangeAspect="1" noChangeArrowheads="1"/>
          </p:cNvPicPr>
          <p:nvPr/>
        </p:nvPicPr>
        <p:blipFill>
          <a:blip r:embed="rId3" cstate="print"/>
          <a:srcRect r="81406" b="6944"/>
          <a:stretch>
            <a:fillRect/>
          </a:stretch>
        </p:blipFill>
        <p:spPr bwMode="auto">
          <a:xfrm>
            <a:off x="990600" y="304800"/>
            <a:ext cx="1447800" cy="5257800"/>
          </a:xfrm>
          <a:prstGeom prst="rect">
            <a:avLst/>
          </a:prstGeom>
          <a:noFill/>
        </p:spPr>
      </p:pic>
      <p:sp>
        <p:nvSpPr>
          <p:cNvPr id="27661" name="AutoShape 13"/>
          <p:cNvSpPr>
            <a:spLocks noChangeArrowheads="1"/>
          </p:cNvSpPr>
          <p:nvPr/>
        </p:nvSpPr>
        <p:spPr bwMode="auto">
          <a:xfrm rot="1890903">
            <a:off x="1250950" y="3117850"/>
            <a:ext cx="3887788" cy="1481138"/>
          </a:xfrm>
          <a:prstGeom prst="star5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0"/>
              <a:t>Đuôi con chó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1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7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3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5" grpId="1" animBg="1"/>
      <p:bldP spid="27657" grpId="0" animBg="1"/>
      <p:bldP spid="27657" grpId="1" animBg="1"/>
      <p:bldP spid="27659" grpId="0" animBg="1"/>
      <p:bldP spid="27659" grpId="1" animBg="1"/>
      <p:bldP spid="27661" grpId="0" animBg="1"/>
      <p:bldP spid="27661" grpId="1" animBg="1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1390</TotalTime>
  <Words>174</Words>
  <Application>Microsoft Office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Crayons</vt:lpstr>
      <vt:lpstr>Default Design</vt:lpstr>
      <vt:lpstr>PowerPoint Presentation</vt:lpstr>
      <vt:lpstr>Hát bài :          “mèo rửa mặt”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74</cp:revision>
  <dcterms:created xsi:type="dcterms:W3CDTF">2009-11-16T11:29:51Z</dcterms:created>
  <dcterms:modified xsi:type="dcterms:W3CDTF">2023-12-02T02:28:45Z</dcterms:modified>
</cp:coreProperties>
</file>