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  <p:sldMasterId id="2147483655" r:id="rId5"/>
    <p:sldMasterId id="2147483657" r:id="rId6"/>
  </p:sldMasterIdLst>
  <p:sldIdLst>
    <p:sldId id="266" r:id="rId7"/>
    <p:sldId id="267" r:id="rId8"/>
    <p:sldId id="269" r:id="rId9"/>
    <p:sldId id="270" r:id="rId10"/>
    <p:sldId id="256" r:id="rId11"/>
    <p:sldId id="259" r:id="rId12"/>
    <p:sldId id="260" r:id="rId13"/>
    <p:sldId id="277" r:id="rId14"/>
    <p:sldId id="291" r:id="rId15"/>
    <p:sldId id="316" r:id="rId16"/>
    <p:sldId id="305" r:id="rId17"/>
    <p:sldId id="287" r:id="rId18"/>
    <p:sldId id="289" r:id="rId19"/>
    <p:sldId id="272" r:id="rId20"/>
    <p:sldId id="273" r:id="rId21"/>
    <p:sldId id="293" r:id="rId22"/>
    <p:sldId id="290" r:id="rId23"/>
    <p:sldId id="296" r:id="rId24"/>
    <p:sldId id="288" r:id="rId25"/>
    <p:sldId id="303" r:id="rId26"/>
    <p:sldId id="282" r:id="rId27"/>
    <p:sldId id="307" r:id="rId28"/>
    <p:sldId id="306" r:id="rId29"/>
    <p:sldId id="308" r:id="rId30"/>
    <p:sldId id="309" r:id="rId31"/>
    <p:sldId id="310" r:id="rId32"/>
    <p:sldId id="297" r:id="rId33"/>
    <p:sldId id="311" r:id="rId34"/>
    <p:sldId id="312" r:id="rId35"/>
    <p:sldId id="313" r:id="rId36"/>
    <p:sldId id="314" r:id="rId37"/>
    <p:sldId id="300" r:id="rId38"/>
    <p:sldId id="315" r:id="rId39"/>
    <p:sldId id="281" r:id="rId40"/>
    <p:sldId id="280" r:id="rId41"/>
    <p:sldId id="304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CC"/>
    <a:srgbClr val="0066FF"/>
    <a:srgbClr val="0099FF"/>
    <a:srgbClr val="FFFF66"/>
    <a:srgbClr val="FF66CC"/>
    <a:srgbClr val="808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 autoAdjust="0"/>
    <p:restoredTop sz="94660"/>
  </p:normalViewPr>
  <p:slideViewPr>
    <p:cSldViewPr>
      <p:cViewPr>
        <p:scale>
          <a:sx n="94" d="100"/>
          <a:sy n="94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E6C97-F5A7-44EE-A7D7-505A50F2C1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26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2FFA1-B82F-4387-8A37-60E52668A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F2DCC-9A73-4B7A-B045-8428374D5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1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938" y="20638"/>
            <a:ext cx="12192001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3263" y="626903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1046003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613" y="6021388"/>
            <a:ext cx="7578725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67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39D4A1-C64A-46F4-A16A-FD32EA2D8E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8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22AE9-B447-4ED9-ACB5-54D73FD7D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53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46721-72C6-4CD1-8FAB-D0D736DCD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78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8AE1A-BC4F-4C7F-B0ED-B627682D5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0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A8EF5-9E15-49A4-8D7B-E3EC2781B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55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B8E0-F450-4D16-980C-BBF62754F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309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1B161-1115-4587-B77D-E96CC85B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16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B7D5A-3F40-4619-835B-AE79E58BD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4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1ADF2-C3E6-4259-8784-0A4A28177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88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B9E18-F8EA-45B6-85C3-CAD44D81E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702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2D298-FCA9-470C-8643-3DC0E846D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53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6BCD1-C3B8-4E4C-825F-1CC058E19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33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0" y="1752600"/>
            <a:ext cx="11766550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7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0" y="6245225"/>
            <a:ext cx="2535238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388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8C8C-ECEA-4E7F-AFB9-8E223EB78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0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A27E4-D3ED-4C05-875D-E48EA2608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62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B5279-D246-4A91-977D-F193E0124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342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B82D5-DA31-4E10-B51B-E63242FC9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47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201B6-EB08-4FC9-AC99-CA6D03B0F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018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86C68-B4C2-48BE-9A4B-A67B1392D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2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28A58-2EF0-4FF4-8CFA-A28254B59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9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C40A5-CDA9-4ED2-A019-FE2F4B6E7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84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38F1A-CC8A-4835-BBCC-9B212ACDB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73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301DD-186B-4100-80E0-0338C1623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879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D5B7A-29AF-4C04-96D5-0355EB06A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294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65815-D086-49A1-93E2-CFCD7E253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3401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8350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9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99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91E72-FC62-4054-A515-F3F9E44F6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212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3A288-51CA-4C49-869B-3AA096282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276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62299-20EC-4D9D-BB76-AF1568F72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74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7B6BD-8ED2-4FB5-9FDA-1AC106FA8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274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0E3F5-0E5A-40B4-97F1-1563F1AF09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54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2BD6D-8096-4FCB-AA54-94346527EE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1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37B57-E4CE-4102-9515-B92A7B9B1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58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563F1-87E1-4FCC-8E94-3679FCD95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0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6D62-2A04-4442-B589-5DEF322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18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279D2-0205-484C-A317-79987B24B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004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B0D58-FFD6-49DD-896E-3B74F7C92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70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57B63-AEE9-42DB-9F72-DBED7DD19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2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28801"/>
            <a:ext cx="103632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781A9-6B8D-4B50-AA24-FF222D254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74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5FD46-42F2-4672-9D3E-02D3946E4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14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40AB3-1055-45D9-8939-619F36CEC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899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049F99-0730-48C8-BB61-EB8EC6456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839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2F36D-EB7F-4964-881E-158E807B1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4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06E63-03D4-46FD-8117-6DA3D2BCB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92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BD6DD-B7D0-4E55-8306-D5781E4BF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280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0CA94-348B-4A1D-BB47-687EEE646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7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87658-76A4-4D1B-882D-1FD1C2120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454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72D9A-E657-499A-A53D-7757E2A60C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27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81321-2F7A-453D-B23E-B2B728F5E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503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C6756-6AAA-462B-AEDF-70B4C96E8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41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1588" cy="3035300"/>
          </a:xfrm>
          <a:custGeom>
            <a:avLst/>
            <a:gdLst>
              <a:gd name="T0" fmla="*/ 0 w 2117"/>
              <a:gd name="T1" fmla="*/ 0 h 1912"/>
              <a:gd name="T2" fmla="*/ 0 w 2117"/>
              <a:gd name="T3" fmla="*/ 9525 h 1912"/>
              <a:gd name="T4" fmla="*/ 0 w 2117"/>
              <a:gd name="T5" fmla="*/ 9525 h 1912"/>
              <a:gd name="T6" fmla="*/ 0 w 2117"/>
              <a:gd name="T7" fmla="*/ 95250 h 1912"/>
              <a:gd name="T8" fmla="*/ 0 w 2117"/>
              <a:gd name="T9" fmla="*/ 3035300 h 1912"/>
              <a:gd name="T10" fmla="*/ 0 w 2117"/>
              <a:gd name="T11" fmla="*/ 3035300 h 1912"/>
              <a:gd name="T12" fmla="*/ 0 w 2117"/>
              <a:gd name="T13" fmla="*/ 0 h 1912"/>
              <a:gd name="T14" fmla="*/ 0 w 211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1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67DB55-EF2E-4EB8-A275-2531BE354D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1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8796D-09D0-45F3-BD8B-50684C3C3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313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B052B-EBE4-4CA5-BDFE-8536AD8F64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0801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3BF64-DC8B-48DD-94C3-1BBFD9120F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04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003B-7379-437D-8DBA-3D6EA9894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2116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CDB64-A021-4A66-ADB6-3708F9731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881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D4F94-9CC6-45C3-851B-1E1ED7817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86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63BAC-F1B5-4912-AA06-1A8BA738B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177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CE0015-2DD1-44BA-9F1A-4C2F8A4CD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399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084B4-740B-430B-89C4-D00CB628E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473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39B2A-4544-4BF3-B761-1066B58CE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8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1C4D-2FDD-48F8-8887-152F5AEEF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20BB-07C3-4AB3-8574-54FC99DC6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9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97E8-1726-46D7-BC2E-9C908651B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87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26B96-0AD0-402D-9727-E2583B8EC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C29766-0ACC-4B6B-A631-A43EBEE0B6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6963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836613" y="6021388"/>
            <a:ext cx="7578725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5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5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C45210B-D205-448F-A8A0-30FE0054A0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25450" y="1828800"/>
            <a:ext cx="11766550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3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0" y="6245225"/>
            <a:ext cx="25352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50363" y="6245225"/>
            <a:ext cx="2535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416800-07A3-4FAA-8232-70D3F49BE5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37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44475"/>
            <a:ext cx="11180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59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12198350" cy="6851650"/>
            <a:chOff x="1" y="0"/>
            <a:chExt cx="5763" cy="4316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8855" name="Freeform 7"/>
              <p:cNvSpPr>
                <a:spLocks/>
              </p:cNvSpPr>
              <p:nvPr userDrawn="1"/>
            </p:nvSpPr>
            <p:spPr bwMode="hidden">
              <a:xfrm>
                <a:off x="2790" y="0"/>
                <a:ext cx="71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2" name="Freeform 14"/>
              <p:cNvSpPr>
                <a:spLocks/>
              </p:cNvSpPr>
              <p:nvPr userDrawn="1"/>
            </p:nvSpPr>
            <p:spPr bwMode="hidden">
              <a:xfrm>
                <a:off x="2400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3" name="Freeform 15"/>
              <p:cNvSpPr>
                <a:spLocks/>
              </p:cNvSpPr>
              <p:nvPr userDrawn="1"/>
            </p:nvSpPr>
            <p:spPr bwMode="hidden">
              <a:xfrm>
                <a:off x="1968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8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788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1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8F992E9D-493D-4367-A359-86CBE73831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88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12192000" cy="6934200"/>
            <a:chOff x="0" y="0"/>
            <a:chExt cx="5760" cy="4368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9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AF6421E8-6111-4E29-A6E0-068E1AC8E3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A2B353-8C0D-4275-ABF5-607A61D1F0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9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0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3.jpe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25.jpeg"/><Relationship Id="rId4" Type="http://schemas.openxmlformats.org/officeDocument/2006/relationships/image" Target="../media/image36.png"/><Relationship Id="rId9" Type="http://schemas.openxmlformats.org/officeDocument/2006/relationships/image" Target="../media/image24.jpeg"/><Relationship Id="rId1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10.gif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12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2.jpeg"/><Relationship Id="rId5" Type="http://schemas.openxmlformats.org/officeDocument/2006/relationships/image" Target="../media/image41.wmf"/><Relationship Id="rId10" Type="http://schemas.openxmlformats.org/officeDocument/2006/relationships/image" Target="../media/image24.jpeg"/><Relationship Id="rId4" Type="http://schemas.openxmlformats.org/officeDocument/2006/relationships/image" Target="../media/image10.gif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10.gif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50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3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image" Target="../media/image10.gif"/><Relationship Id="rId9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410200" y="4941888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0000FF"/>
                </a:solidFill>
                <a:latin typeface=".VnTime" pitchFamily="34" charset="0"/>
              </a:rPr>
              <a:t>Gi¸o</a:t>
            </a:r>
            <a:r>
              <a:rPr lang="en-US" altLang="en-US" b="1" i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.VnTime" pitchFamily="34" charset="0"/>
              </a:rPr>
              <a:t>viªn</a:t>
            </a:r>
            <a:r>
              <a:rPr lang="en-US" altLang="en-US" b="1" i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alt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 Châu</a:t>
            </a:r>
            <a:endParaRPr lang="en-US" altLang="en-US" b="1" i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5375" name="WordArt 15" descr="Parchment"/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6705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CC"/>
                    </a:gs>
                  </a:gsLst>
                  <a:path path="rect">
                    <a:fillToRect l="50000" t="50000" r="50000" b="50000"/>
                  </a:path>
                </a:gradFill>
                <a:latin typeface=".VnAvant"/>
              </a:rPr>
              <a:t>Th¬: Em yªu nhµ em</a:t>
            </a:r>
          </a:p>
        </p:txBody>
      </p:sp>
      <p:sp>
        <p:nvSpPr>
          <p:cNvPr id="7" name="Hộp Văn bản 6"/>
          <p:cNvSpPr txBox="1">
            <a:spLocks noChangeArrowheads="1"/>
          </p:cNvSpPr>
          <p:nvPr/>
        </p:nvSpPr>
        <p:spPr bwMode="auto">
          <a:xfrm>
            <a:off x="3954463" y="304800"/>
            <a:ext cx="42830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vi-VN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TRƯỜNG MẦM NON </a:t>
            </a:r>
            <a:r>
              <a:rPr lang="vi-VN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QIA QUẤT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 bwMode="auto">
          <a:xfrm>
            <a:off x="3543300" y="1820863"/>
            <a:ext cx="51054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BÀI GIẢNG ĐIỆN TỬ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859" y="1021144"/>
            <a:ext cx="990599" cy="79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75" grpId="0" animBg="1"/>
      <p:bldP spid="1537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00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638800" y="762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FF"/>
                </a:solidFill>
                <a:cs typeface="Arial" charset="0"/>
              </a:rPr>
              <a:t>Em yêu nhà em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724400" y="1600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Chẳng đâu bằng chính nhà em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648200" y="1981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 đàn  chim  sẻ  bên  thềm  líu  lo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572000" y="2362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nàng gà mái hoa mơ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724400" y="2743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Cục  ta  cục  tác  khi  vừa đẻ  xong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724400" y="3124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bà chuối mật lưng ong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4876800" y="3505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 ông  ngô  bắp  râu  hồng  như  tơ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4876800" y="3886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ao  muống với cá cờ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105400" y="4648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Có đầm ngào ngạt hương sen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4800600" y="42672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Em  là  ch</a:t>
            </a:r>
            <a:r>
              <a:rPr lang="en-US" altLang="en-US" sz="2000" b="1" i="1">
                <a:latin typeface=".VnTime" pitchFamily="34" charset="0"/>
                <a:cs typeface="Arial" charset="0"/>
              </a:rPr>
              <a:t>Þ</a:t>
            </a:r>
            <a:r>
              <a:rPr lang="en-US" altLang="en-US" sz="2000" b="1" i="1">
                <a:cs typeface="Arial" charset="0"/>
              </a:rPr>
              <a:t>  Tấm  đợi  chờ  bống  lên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4876800" y="5105400"/>
            <a:ext cx="525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Ếch  con  học  nhạc  dế  mèn  ngâm  thơ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572000" y="5486400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Dù  đi  xa  thật  là  xa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4876800" y="58674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>
                <a:cs typeface="Arial" charset="0"/>
              </a:rPr>
              <a:t>Chẳng  đâu  vui  được  như  nhà  của  em .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858000" y="6324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>
                <a:cs typeface="Arial" charset="0"/>
              </a:rPr>
              <a:t>Đoàn Thị Lam Luyến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 :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33CC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2133600" y="83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Cô đọc lần 1.</a:t>
            </a:r>
            <a:r>
              <a:rPr lang="en-US" altLang="en-US" sz="240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21522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8382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4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0800" y="17526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5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7400" y="6096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6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600" y="3124200"/>
            <a:ext cx="381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7" descr="SO004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52400"/>
            <a:ext cx="6651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8" descr="SO0048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838" y="6269038"/>
            <a:ext cx="665162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0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9250"/>
                            </p:stCondLst>
                            <p:childTnLst>
                              <p:par>
                                <p:cTn id="6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25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75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725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80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201" grpId="0"/>
      <p:bldP spid="93202" grpId="0" animBg="1"/>
      <p:bldP spid="93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76600" y="2209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22531" name="Picture 3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3359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4800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391400" y="3962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45067" name="Picture 11" descr="Ga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7600" y="3505200"/>
            <a:ext cx="26670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2" descr="chim se 3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4267200"/>
            <a:ext cx="327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chim se 1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8163"/>
            <a:ext cx="762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5364163" y="4789488"/>
            <a:ext cx="7540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5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4159250" y="4664075"/>
            <a:ext cx="698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6" descr="chim se 3 cop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37038"/>
            <a:ext cx="34766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7" descr="chim se 1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10382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3" descr="chim se4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4837113" y="1803400"/>
            <a:ext cx="52546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4" descr="chim se4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1609725" y="4175125"/>
            <a:ext cx="695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1" name="Picture 25" descr="chim se4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2790825" y="3937000"/>
            <a:ext cx="571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001000" y="5486400"/>
            <a:ext cx="2514600" cy="1371600"/>
            <a:chOff x="4176" y="3456"/>
            <a:chExt cx="1584" cy="864"/>
          </a:xfrm>
        </p:grpSpPr>
        <p:sp>
          <p:nvSpPr>
            <p:cNvPr id="23573" name="Oval 27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4" name="Oval 28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5" name="Oval 29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6" name="Oval 31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7" name="Oval 32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8" name="Oval 33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79" name="Oval 34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80" name="Oval 35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81" name="Oval 36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82" name="Oval 37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3583" name="Oval 38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45096" name="Oval 40"/>
          <p:cNvSpPr>
            <a:spLocks noChangeArrowheads="1"/>
          </p:cNvSpPr>
          <p:nvPr/>
        </p:nvSpPr>
        <p:spPr bwMode="auto">
          <a:xfrm rot="3838225">
            <a:off x="9296400" y="5029200"/>
            <a:ext cx="4572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1295400" y="45720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dirty="0">
                <a:solidFill>
                  <a:srgbClr val="FF00FF"/>
                </a:solidFill>
                <a:latin typeface=".VnArial" pitchFamily="34" charset="0"/>
              </a:rPr>
              <a:t>     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Chẳng</a:t>
            </a:r>
            <a:r>
              <a:rPr lang="en-US" sz="4000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đ</a:t>
            </a:r>
            <a:r>
              <a:rPr lang="en-US" sz="4000" dirty="0" err="1">
                <a:solidFill>
                  <a:schemeClr val="bg1"/>
                </a:solidFill>
                <a:latin typeface="+mn-lt"/>
              </a:rPr>
              <a:t>â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u</a:t>
            </a:r>
            <a:r>
              <a:rPr lang="en-US" sz="4000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bằng</a:t>
            </a:r>
            <a:r>
              <a:rPr lang="en-US" sz="4000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chính</a:t>
            </a:r>
            <a:r>
              <a:rPr lang="en-US" sz="4000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.VnArial" pitchFamily="34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.VnArial" pitchFamily="34" charset="0"/>
              </a:rPr>
              <a:t>̀ </a:t>
            </a:r>
            <a:r>
              <a:rPr lang="en-US" sz="3600" dirty="0" err="1">
                <a:solidFill>
                  <a:schemeClr val="bg1"/>
                </a:solidFill>
                <a:latin typeface=".VnArial" pitchFamily="34" charset="0"/>
              </a:rPr>
              <a:t>em</a:t>
            </a:r>
            <a:r>
              <a:rPr lang="en-US" sz="3200" dirty="0">
                <a:latin typeface=".VnArial" pitchFamily="34" charset="0"/>
              </a:rPr>
              <a:t> </a:t>
            </a: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1524000" y="5105400"/>
            <a:ext cx="800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</a:rPr>
              <a:t>  </a:t>
            </a:r>
            <a:r>
              <a:rPr lang="en-US" altLang="en-US" sz="4000">
                <a:solidFill>
                  <a:schemeClr val="bg1"/>
                </a:solidFill>
              </a:rPr>
              <a:t>Có đàn chim sẻ bên thềm lúi </a:t>
            </a:r>
            <a:r>
              <a:rPr lang="en-US" altLang="en-US" sz="3600">
                <a:solidFill>
                  <a:schemeClr val="bg1"/>
                </a:solidFill>
              </a:rPr>
              <a:t>lo</a:t>
            </a:r>
            <a:r>
              <a:rPr lang="en-US" altLang="en-US" sz="3600">
                <a:solidFill>
                  <a:srgbClr val="FF00FF"/>
                </a:solidFill>
              </a:rPr>
              <a:t>  </a:t>
            </a:r>
          </a:p>
        </p:txBody>
      </p:sp>
      <p:sp>
        <p:nvSpPr>
          <p:cNvPr id="45103" name="Text Box 47"/>
          <p:cNvSpPr txBox="1">
            <a:spLocks noChangeArrowheads="1"/>
          </p:cNvSpPr>
          <p:nvPr/>
        </p:nvSpPr>
        <p:spPr bwMode="auto">
          <a:xfrm>
            <a:off x="1676400" y="621665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Cục ta cục tác khi vừa đẻ xong</a:t>
            </a:r>
          </a:p>
        </p:txBody>
      </p:sp>
      <p:sp>
        <p:nvSpPr>
          <p:cNvPr id="45104" name="Text Box 48"/>
          <p:cNvSpPr txBox="1">
            <a:spLocks noChangeArrowheads="1"/>
          </p:cNvSpPr>
          <p:nvPr/>
        </p:nvSpPr>
        <p:spPr bwMode="auto">
          <a:xfrm>
            <a:off x="2057400" y="57150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FF00FF"/>
                </a:solidFill>
              </a:rPr>
              <a:t>   </a:t>
            </a:r>
            <a:r>
              <a:rPr lang="en-US" altLang="en-US" sz="4000">
                <a:solidFill>
                  <a:schemeClr val="bg1"/>
                </a:solidFill>
              </a:rPr>
              <a:t>Có nàng gà mái hoa mơ</a:t>
            </a:r>
          </a:p>
        </p:txBody>
      </p:sp>
      <p:pic>
        <p:nvPicPr>
          <p:cNvPr id="31" name="Picture 25" descr="chim se4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5345113" y="1938338"/>
            <a:ext cx="4445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5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50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50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50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50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5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5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5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76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0.13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2" grpId="1"/>
      <p:bldP spid="45096" grpId="0" animBg="1"/>
      <p:bldP spid="45096" grpId="1" animBg="1"/>
      <p:bldP spid="45101" grpId="0"/>
      <p:bldP spid="45102" grpId="0"/>
      <p:bldP spid="45103" grpId="0"/>
      <p:bldP spid="45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7838"/>
            <a:ext cx="7239000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438400" y="5791200"/>
            <a:ext cx="8001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</a:t>
            </a:r>
            <a:r>
              <a:rPr lang="en-US" altLang="en-US" sz="4800"/>
              <a:t>Có bà chuối mật lưng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8000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57912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chemeClr val="bg1"/>
                </a:solidFill>
              </a:rPr>
              <a:t>Có ông ngô bắp dâu hồng như tơ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0" y="0"/>
            <a:ext cx="3810000" cy="6858000"/>
            <a:chOff x="3360" y="0"/>
            <a:chExt cx="2400" cy="4320"/>
          </a:xfrm>
        </p:grpSpPr>
        <p:pic>
          <p:nvPicPr>
            <p:cNvPr id="26629" name="Picture 5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6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7" descr="ca 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90800" y="56388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  </a:t>
            </a:r>
            <a:r>
              <a:rPr lang="en-US" altLang="en-US" sz="4400">
                <a:solidFill>
                  <a:schemeClr val="bg1"/>
                </a:solidFill>
              </a:rPr>
              <a:t>Có ao muống với cá cờ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Untitled-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ao ca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05000" y="2133600"/>
            <a:ext cx="6477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 descr="2E81ED98BCDC4AE1AC88214618D0F62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124200" y="2438400"/>
            <a:ext cx="2819400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1447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4838"/>
            <a:ext cx="4181475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624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5052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3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4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6" descr="FLOWER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38800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67021" flipV="1">
            <a:off x="1981200" y="38100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875338" y="31162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 descr="BLOEME~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275138" y="4335462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905000" y="228600"/>
            <a:ext cx="739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Em là chi Tấm đợi chờ bống lên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7355 C -0.01788 -0.05412 -0.1125 -0.0754 -0.1125 -0.07517 C -0.12309 -0.08025 -0.13264 -0.08303 -0.14392 -0.08442 C -0.1526 -0.08835 -0.16094 -0.09089 -0.16996 -0.09367 C -0.1816 -0.09714 -0.19253 -0.10315 -0.20434 -0.10639 C -0.21285 -0.1087 -0.22031 -0.11402 -0.22899 -0.11564 C -0.24861 -0.11957 -0.24097 -0.11726 -0.25226 -0.12096 C -0.26979 -0.12026 -0.28941 -0.12281 -0.30694 -0.11564 C -0.30833 -0.11448 -0.31007 -0.11379 -0.31111 -0.11194 C -0.31198 -0.11032 -0.31128 -0.10754 -0.3125 -0.10639 C -0.31493 -0.10361 -0.32795 -0.1006 -0.3316 -0.09922 C -0.33993 -0.09182 -0.34635 -0.08187 -0.35625 -0.07725 C -0.35712 -0.0754 -0.35764 -0.07285 -0.35903 -0.0717 C -0.36146 -0.06962 -0.36719 -0.068 -0.36719 -0.06776 C -0.37274 -0.0754 -0.37986 -0.07887 -0.38646 -0.08442 C -0.39618 -0.10384 -0.39132 -0.1309 -0.37951 -0.14663 C -0.37847 -0.16143 -0.3776 -0.16952 -0.36857 -0.17762 C -0.36632 -0.18247 -0.36493 -0.19034 -0.3618 -0.19404 C -0.35017 -0.20745 -0.33489 -0.2093 -0.32066 -0.21416 C -0.31267 -0.21693 -0.30417 -0.22202 -0.29601 -0.22318 C -0.28819 -0.2241 -0.28055 -0.22433 -0.27274 -0.22503 C -0.26892 -0.2248 -0.22257 -0.22202 -0.21667 -0.22133 C -0.20903 -0.2204 -0.20104 -0.21693 -0.19323 -0.21601 C -0.17656 -0.20051 -0.15035 -0.2056 -0.13298 -0.20491 C -0.12135 -0.20236 -0.11267 -0.20074 -0.10017 -0.19959 C -0.09375 -0.19797 -0.09028 -0.19681 -0.08507 -0.19219 C -0.0809 -0.18386 -0.07587 -0.18294 -0.06996 -0.17762 C -0.06823 -0.17045 -0.06719 -0.16513 -0.0618 -0.1612 C -0.05816 -0.15865 -0.05087 -0.1538 -0.05087 -0.15357 C -0.03837 -0.12998 -0.01337 -0.12813 -0.00156 -0.10454 C -0.00104 -0.10222 -0.00121 -0.09945 -0.00017 -0.09737 C 0.00122 -0.09482 0.00521 -0.09482 0.00538 -0.09182 C 0.01024 -0.02036 0.00677 -0.05505 0.00261 -0.02799 C 0.00208 -0.02429 0.00243 -0.02012 0.00122 -0.01689 C -0.00017 -0.01295 -0.00451 -0.01249 -0.00694 -0.00972 C -0.01163 -0.0044 -0.01423 0.00162 -0.01927 0.0067 C -0.02135 0.0148 -0.02639 0.02197 -0.0316 0.02682 C -0.03923 0.04209 -0.04739 0.04833 -0.06042 0.05041 C -0.08125 0.05966 -0.10937 0.05851 -0.13021 0.05966 C -0.13837 0.06244 -0.14653 0.06383 -0.15486 0.06521 C -0.17656 0.06383 -0.1783 0.06475 -0.19323 0.05966 C -0.20798 0.04648 -0.22864 0.03954 -0.24531 0.03237 C -0.25278 0.02914 -0.26076 0.01804 -0.26857 0.01757 C -0.28646 0.01642 -0.30417 0.01642 -0.32205 0.01595 C -0.33489 0.01295 -0.34288 0.00578 -0.35364 -0.00417 C -0.35607 -0.00625 -0.35937 -0.00579 -0.3618 -0.00787 C -0.3658 -0.01157 -0.37048 -0.01434 -0.37413 -0.01874 C -0.38003 -0.02567 -0.3842 -0.03307 -0.39062 -0.03886 C -0.39496 -0.04788 -0.40035 -0.0562 -0.40295 -0.06638 C -0.40191 -0.1006 -0.40104 -0.10477 -0.39878 -0.13021 C -0.39757 -0.14408 -0.39982 -0.15033 -0.39184 -0.1575 C -0.38819 -0.17438 -0.39427 -0.14986 -0.38646 -0.16837 C -0.38507 -0.17184 -0.38576 -0.17669 -0.38368 -0.17947 C -0.37795 -0.18687 -0.38055 -0.1827 -0.37552 -0.19219 C -0.37222 -0.20514 -0.36597 -0.19542 -0.36042 -0.19034 C -0.35712 -0.18386 -0.35937 -0.18479 -0.35486 -0.18479 " pathEditMode="relative" rAng="0" ptsTypes="fffffffffffffffffffffffffffffffffffffffffffffffffffffffA">
                                      <p:cBhvr>
                                        <p:cTn id="26" dur="5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1" y="-6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256-frogrock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2838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de me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7562850" y="2743200"/>
            <a:ext cx="31051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514600" y="59436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Ếch con học nhạc dế mèn ngâm thơ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124200" y="5334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1"/>
                </a:solidFill>
              </a:rPr>
              <a:t>Có đầm ngào ngạt hương 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ha-Truong-C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839200" y="1752600"/>
            <a:ext cx="2209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</a:rPr>
              <a:t>Cục</a:t>
            </a:r>
          </a:p>
        </p:txBody>
      </p:sp>
      <p:pic>
        <p:nvPicPr>
          <p:cNvPr id="55300" name="Picture 4" descr="Ga-d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447800"/>
            <a:ext cx="13716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chim se 1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6159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6705600" y="2667000"/>
            <a:ext cx="77628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 descr="chim se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6096000" y="2362200"/>
            <a:ext cx="8143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9" descr="chim se 3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81200"/>
            <a:ext cx="3571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 descr="chim se 1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6445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448800" y="2667000"/>
            <a:ext cx="1219200" cy="685800"/>
            <a:chOff x="4176" y="3456"/>
            <a:chExt cx="1584" cy="864"/>
          </a:xfrm>
        </p:grpSpPr>
        <p:sp>
          <p:nvSpPr>
            <p:cNvPr id="29721" name="Oval 15"/>
            <p:cNvSpPr>
              <a:spLocks noChangeArrowheads="1"/>
            </p:cNvSpPr>
            <p:nvPr/>
          </p:nvSpPr>
          <p:spPr bwMode="auto">
            <a:xfrm>
              <a:off x="4176" y="3456"/>
              <a:ext cx="1584" cy="86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2" name="Oval 16"/>
            <p:cNvSpPr>
              <a:spLocks noChangeArrowheads="1"/>
            </p:cNvSpPr>
            <p:nvPr/>
          </p:nvSpPr>
          <p:spPr bwMode="auto">
            <a:xfrm>
              <a:off x="4560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3" name="Oval 17"/>
            <p:cNvSpPr>
              <a:spLocks noChangeArrowheads="1"/>
            </p:cNvSpPr>
            <p:nvPr/>
          </p:nvSpPr>
          <p:spPr bwMode="auto">
            <a:xfrm>
              <a:off x="4800" y="355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4" name="Oval 18"/>
            <p:cNvSpPr>
              <a:spLocks noChangeArrowheads="1"/>
            </p:cNvSpPr>
            <p:nvPr/>
          </p:nvSpPr>
          <p:spPr bwMode="auto">
            <a:xfrm>
              <a:off x="4560" y="3840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5" name="Oval 19"/>
            <p:cNvSpPr>
              <a:spLocks noChangeArrowheads="1"/>
            </p:cNvSpPr>
            <p:nvPr/>
          </p:nvSpPr>
          <p:spPr bwMode="auto">
            <a:xfrm>
              <a:off x="5040" y="364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6" name="Oval 20"/>
            <p:cNvSpPr>
              <a:spLocks noChangeArrowheads="1"/>
            </p:cNvSpPr>
            <p:nvPr/>
          </p:nvSpPr>
          <p:spPr bwMode="auto">
            <a:xfrm>
              <a:off x="4848" y="3888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7" name="Oval 21"/>
            <p:cNvSpPr>
              <a:spLocks noChangeArrowheads="1"/>
            </p:cNvSpPr>
            <p:nvPr/>
          </p:nvSpPr>
          <p:spPr bwMode="auto">
            <a:xfrm>
              <a:off x="5136" y="3792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8" name="Oval 22"/>
            <p:cNvSpPr>
              <a:spLocks noChangeArrowheads="1"/>
            </p:cNvSpPr>
            <p:nvPr/>
          </p:nvSpPr>
          <p:spPr bwMode="auto">
            <a:xfrm>
              <a:off x="4368" y="374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29" name="Oval 23"/>
            <p:cNvSpPr>
              <a:spLocks noChangeArrowheads="1"/>
            </p:cNvSpPr>
            <p:nvPr/>
          </p:nvSpPr>
          <p:spPr bwMode="auto">
            <a:xfrm>
              <a:off x="4704" y="3984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30" name="Oval 24"/>
            <p:cNvSpPr>
              <a:spLocks noChangeArrowheads="1"/>
            </p:cNvSpPr>
            <p:nvPr/>
          </p:nvSpPr>
          <p:spPr bwMode="auto">
            <a:xfrm>
              <a:off x="5088" y="393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  <p:sp>
          <p:nvSpPr>
            <p:cNvPr id="29731" name="Oval 25"/>
            <p:cNvSpPr>
              <a:spLocks noChangeArrowheads="1"/>
            </p:cNvSpPr>
            <p:nvPr/>
          </p:nvSpPr>
          <p:spPr bwMode="auto">
            <a:xfrm>
              <a:off x="4704" y="3696"/>
              <a:ext cx="33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55322" name="Oval 26"/>
          <p:cNvSpPr>
            <a:spLocks noChangeArrowheads="1"/>
          </p:cNvSpPr>
          <p:nvPr/>
        </p:nvSpPr>
        <p:spPr bwMode="auto">
          <a:xfrm rot="3838225">
            <a:off x="10019506" y="2248694"/>
            <a:ext cx="230188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29708" name="Picture 31" descr="6_res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32" descr="hoa rau muo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0" name="Group 33"/>
          <p:cNvGrpSpPr>
            <a:grpSpLocks/>
          </p:cNvGrpSpPr>
          <p:nvPr/>
        </p:nvGrpSpPr>
        <p:grpSpPr bwMode="auto">
          <a:xfrm>
            <a:off x="9525000" y="3429000"/>
            <a:ext cx="1143000" cy="3429000"/>
            <a:chOff x="3360" y="0"/>
            <a:chExt cx="2400" cy="4320"/>
          </a:xfrm>
        </p:grpSpPr>
        <p:pic>
          <p:nvPicPr>
            <p:cNvPr id="29718" name="Picture 34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784"/>
              <a:ext cx="2400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35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296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36" descr="ca c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11" name="Picture 37" descr="cay n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38" descr="cay chuo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51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C19E"/>
              </a:clrFrom>
              <a:clrTo>
                <a:srgbClr val="FFC1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0400"/>
            <a:ext cx="41814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2057400" y="54102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Dù đi xa thât là xa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1524000" y="59436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Chẳng đâu vui được như nhà của em</a:t>
            </a:r>
          </a:p>
        </p:txBody>
      </p:sp>
      <p:pic>
        <p:nvPicPr>
          <p:cNvPr id="55345" name="Picture 49" descr="256-frogrockw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14922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6" name="Picture 50" descr="de men cop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3892550" y="1069975"/>
            <a:ext cx="156368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53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3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53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5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347 C 0.01059 -0.0213 -0.00417 -0.00417 0.00868 -0.01296 C 0.0099 -0.01389 0.01042 -0.01597 0.01146 -0.0169 C 0.01319 -0.01852 0.01528 -0.01945 0.01719 -0.0206 C 0.02153 -0.02639 0.02691 -0.03056 0.0316 -0.03588 C 0.03507 -0.04005 0.0375 -0.04607 0.04149 -0.04931 C 0.04583 -0.05278 0.05226 -0.05509 0.05729 -0.05671 C 0.06788 -0.05278 0.07795 -0.04699 0.08872 -0.04352 C 0.09826 -0.04653 0.10764 -0.0507 0.11719 -0.05301 C 0.12378 -0.05463 0.13715 -0.05671 0.13715 -0.05648 C 0.13924 -0.06435 0.14149 -0.06574 0.14722 -0.06829 C 0.15503 -0.07871 0.16528 -0.09028 0.17587 -0.09491 C 0.18281 -0.10116 0.18646 -0.11042 0.19444 -0.11389 C 0.20139 -0.12361 0.20816 -0.12755 0.21719 -0.1331 C 0.22778 -0.13959 0.23698 -0.14584 0.24861 -0.14838 C 0.25156 -0.14769 0.25469 -0.14815 0.25729 -0.14653 C 0.26128 -0.14421 0.26424 -0.13542 0.26719 -0.13102 C 0.28073 -0.13287 0.29375 -0.13658 0.30729 -0.13889 C 0.31979 -0.14468 0.33264 -0.15 0.34583 -0.15232 C 0.3526 -0.1581 0.35677 -0.16806 0.36441 -0.1713 C 0.36997 -0.18287 0.36389 -0.17199 0.37153 -0.18079 C 0.3776 -0.18773 0.37882 -0.19306 0.38576 -0.19607 C 0.39063 -0.18959 0.3974 -0.17778 0.40434 -0.17315 C 0.40868 -0.17014 0.41406 -0.17037 0.41858 -0.16759 C 0.42865 -0.16158 0.43819 -0.15695 0.44861 -0.15232 C 0.45417 -0.14722 0.46076 -0.14375 0.46719 -0.14097 C 0.47413 -0.14537 0.48142 -0.14746 0.48872 -0.15046 C 0.49149 -0.15162 0.49722 -0.15417 0.49722 -0.15394 C 0.5026 -0.16134 0.51128 -0.16296 0.51858 -0.16551 C 0.52622 -0.1757 0.53594 -0.17847 0.54444 -0.18658 C 0.54635 -0.18843 0.54809 -0.19074 0.55017 -0.19236 C 0.55191 -0.19375 0.55399 -0.19445 0.55573 -0.19607 C 0.56528 -0.20463 0.55139 -0.19491 0.56146 -0.20556 C 0.56198 -0.20602 0.56962 -0.20926 0.57014 -0.20949 C 0.57205 -0.21134 0.57378 -0.21343 0.57587 -0.21505 C 0.57708 -0.21597 0.57882 -0.21621 0.58003 -0.21713 C 0.58264 -0.21921 0.58576 -0.22662 0.58576 -0.22639 " pathEditMode="relative" rAng="0" ptsTypes="ffffffffffffffffffffffffffffffffffffA">
                                      <p:cBhvr>
                                        <p:cTn id="41" dur="3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58" y="-11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3.33333E-6 0.0943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22" grpId="0" animBg="1"/>
      <p:bldP spid="553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rame_celeb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98650" y="26368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6000" b="1" smtClean="0">
                <a:solidFill>
                  <a:srgbClr val="FF0000"/>
                </a:solidFill>
                <a:latin typeface=".VnArialH" pitchFamily="34" charset="0"/>
              </a:rPr>
              <a:t>®µm tho¹i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667000" y="1600200"/>
            <a:ext cx="8001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+ Kiến thức : Trẻ hiểu nội dung bài thơ.</a:t>
            </a:r>
          </a:p>
          <a:p>
            <a:r>
              <a:rPr lang="en-US" altLang="en-US">
                <a:solidFill>
                  <a:srgbClr val="0000FF"/>
                </a:solidFill>
              </a:rPr>
              <a:t>+ Kỹ năng : Trẻ biết đọc thơ diễn cảm, thể hiện động tác minh hoạ cho bài thơ. </a:t>
            </a:r>
          </a:p>
          <a:p>
            <a:r>
              <a:rPr lang="en-US" altLang="en-US">
                <a:solidFill>
                  <a:srgbClr val="0000FF"/>
                </a:solidFill>
              </a:rPr>
              <a:t>Trẻ cảm nhận được âm điệu êm dịu của bài thơ, nhận biết cách so sánh.</a:t>
            </a:r>
          </a:p>
          <a:p>
            <a:r>
              <a:rPr lang="en-US" altLang="en-US">
                <a:solidFill>
                  <a:srgbClr val="0000FF"/>
                </a:solidFill>
              </a:rPr>
              <a:t>+ Thái độ : Thông qua bài thơ trẻ yêu mến ngôi nhà của mình ở, trẻ biết cần phải làm gì cho ngôi nhà mình thêm sạch đẹp. 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61722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Mục đích yêu cầu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1747" name="Picture 3" descr="Nen trong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28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63494" name="WordArt 6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48006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31751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Group 9"/>
          <p:cNvGrpSpPr>
            <a:grpSpLocks/>
          </p:cNvGrpSpPr>
          <p:nvPr/>
        </p:nvGrpSpPr>
        <p:grpSpPr bwMode="auto">
          <a:xfrm>
            <a:off x="1733550" y="2362200"/>
            <a:ext cx="1143000" cy="1524000"/>
            <a:chOff x="240" y="1008"/>
            <a:chExt cx="1178" cy="1410"/>
          </a:xfrm>
        </p:grpSpPr>
        <p:pic>
          <p:nvPicPr>
            <p:cNvPr id="31757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3500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2971800" y="3048000"/>
            <a:ext cx="629602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/>
              </a:rPr>
              <a:t>- C« võa ®äc xong bµi th¬ g× ?</a:t>
            </a:r>
          </a:p>
        </p:txBody>
      </p:sp>
      <p:sp>
        <p:nvSpPr>
          <p:cNvPr id="63506" name="WordArt 18"/>
          <p:cNvSpPr>
            <a:spLocks noChangeArrowheads="1" noChangeShapeType="1" noTextEdit="1"/>
          </p:cNvSpPr>
          <p:nvPr/>
        </p:nvSpPr>
        <p:spPr bwMode="auto">
          <a:xfrm>
            <a:off x="2895600" y="45720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.VnUniverseH"/>
              </a:rPr>
              <a:t>- Do ai s¸ng t¸c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505" grpId="0" animBg="1"/>
      <p:bldP spid="635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2771" name="Picture 3" descr="Nen trong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828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39942" name="WordArt 6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48006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32775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1733550" y="2362200"/>
            <a:ext cx="1143000" cy="1524000"/>
            <a:chOff x="240" y="1008"/>
            <a:chExt cx="1178" cy="1410"/>
          </a:xfrm>
        </p:grpSpPr>
        <p:pic>
          <p:nvPicPr>
            <p:cNvPr id="32783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39948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7" name="Picture 31" descr="Cac con v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6934200" cy="485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43400" y="1981200"/>
            <a:ext cx="4876800" cy="4876800"/>
            <a:chOff x="3312" y="1248"/>
            <a:chExt cx="1536" cy="1452"/>
          </a:xfrm>
        </p:grpSpPr>
        <p:pic>
          <p:nvPicPr>
            <p:cNvPr id="32781" name="Picture 37" descr="Vuo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1536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92" y="1680"/>
              <a:ext cx="1152" cy="60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rial"/>
                </a:rPr>
                <a:t>Trong bµi th¬ </a:t>
              </a:r>
            </a:p>
            <a:p>
              <a:pPr algn="ctr"/>
              <a:r>
                <a:rPr lang="en-US" sz="3600" b="1" kern="10">
                  <a:solidFill>
                    <a:srgbClr val="FFFF00"/>
                  </a:solidFill>
                  <a:effectLst>
                    <a:outerShdw dist="45791" dir="2021404" algn="ctr" rotWithShape="0">
                      <a:schemeClr val="bg1">
                        <a:alpha val="79999"/>
                      </a:schemeClr>
                    </a:outerShdw>
                  </a:effectLst>
                  <a:latin typeface=".VnArial"/>
                </a:rPr>
                <a:t>cã nh÷ng con g×?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941" grpId="0" animBg="1"/>
      <p:bldP spid="399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chim se 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953000"/>
            <a:ext cx="990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6790">
            <a:off x="3886200" y="4953000"/>
            <a:ext cx="11477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chim se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05400"/>
            <a:ext cx="576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4572000" y="3657600"/>
            <a:ext cx="914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1524000" y="5181600"/>
            <a:ext cx="10906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7543800" y="4572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chim se4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210" flipH="1">
            <a:off x="27432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75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7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675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75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Ga-d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685800"/>
            <a:ext cx="6096000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ca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256-frogrock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4398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de men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2493" flipH="1">
            <a:off x="3657600" y="533400"/>
            <a:ext cx="41846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8915" name="Picture 3" descr="Nen trong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828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48006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38919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1733550" y="2362200"/>
            <a:ext cx="1143000" cy="1524000"/>
            <a:chOff x="240" y="1008"/>
            <a:chExt cx="1178" cy="1410"/>
          </a:xfrm>
        </p:grpSpPr>
        <p:pic>
          <p:nvPicPr>
            <p:cNvPr id="38931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57356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3276600" y="1981200"/>
            <a:ext cx="6477000" cy="4686300"/>
            <a:chOff x="864" y="1248"/>
            <a:chExt cx="4080" cy="2952"/>
          </a:xfrm>
        </p:grpSpPr>
        <p:pic>
          <p:nvPicPr>
            <p:cNvPr id="38927" name="Picture 22" descr="cay chuoi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248"/>
              <a:ext cx="2064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8" name="Picture 23" descr="cay ngo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48"/>
              <a:ext cx="2016" cy="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9" name="Picture 24" descr="hoa rau muo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736"/>
              <a:ext cx="2016" cy="1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0" name="Picture 25" descr="6_resiz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206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810000" y="2046288"/>
            <a:ext cx="4953000" cy="4811712"/>
            <a:chOff x="1440" y="1289"/>
            <a:chExt cx="3120" cy="3031"/>
          </a:xfrm>
        </p:grpSpPr>
        <p:pic>
          <p:nvPicPr>
            <p:cNvPr id="38925" name="Picture 27" descr="tron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289"/>
              <a:ext cx="3120" cy="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64" y="1968"/>
              <a:ext cx="1824" cy="153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/>
                </a:rPr>
                <a:t>Trong bµi th¬ cã</a:t>
              </a:r>
            </a:p>
            <a:p>
              <a:pPr algn="ctr"/>
              <a:r>
                <a:rPr lang="en-US" sz="3600" b="1" kern="10">
                  <a:solidFill>
                    <a:srgbClr val="00FF00"/>
                  </a:solidFill>
                  <a:effectLst>
                    <a:outerShdw dist="28398" dir="1593903" algn="ctr" rotWithShape="0">
                      <a:schemeClr val="bg1">
                        <a:alpha val="79999"/>
                      </a:schemeClr>
                    </a:outerShdw>
                  </a:effectLst>
                  <a:latin typeface=".VnArial"/>
                </a:rPr>
                <a:t> nh÷ng c©y g×?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cay ch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ay 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981200" y="1600200"/>
            <a:ext cx="8153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400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D60093"/>
                </a:solidFill>
              </a:rPr>
              <a:t>+ Bài hát “ Nhà Của Tôi “ 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D60093"/>
                </a:solidFill>
              </a:rPr>
              <a:t>+ Bài giảng bằng Powerpoint.</a:t>
            </a:r>
          </a:p>
          <a:p>
            <a:pPr>
              <a:spcBef>
                <a:spcPct val="50000"/>
              </a:spcBef>
            </a:pPr>
            <a:r>
              <a:rPr lang="en-US" altLang="en-US" sz="4000">
                <a:solidFill>
                  <a:srgbClr val="D60093"/>
                </a:solidFill>
              </a:rPr>
              <a:t>+ Ngôi nhà đẹp (Hình ảnh có trong bài thơ)</a:t>
            </a:r>
            <a:endParaRPr lang="en-US" altLang="en-US" sz="4000">
              <a:solidFill>
                <a:schemeClr val="folHlink"/>
              </a:solidFill>
              <a:latin typeface=".VnTime" pitchFamily="34" charset="0"/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429000" y="0"/>
            <a:ext cx="35052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Chuẩn bị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hoa rau m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6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4035" name="Picture 3" descr="Nen trong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828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1752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§µm tho¹i</a:t>
            </a:r>
          </a:p>
        </p:txBody>
      </p:sp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48006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bÐ nhanh trÝ</a:t>
            </a:r>
          </a:p>
        </p:txBody>
      </p:sp>
      <p:pic>
        <p:nvPicPr>
          <p:cNvPr id="44039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1" name="Group 9"/>
          <p:cNvGrpSpPr>
            <a:grpSpLocks/>
          </p:cNvGrpSpPr>
          <p:nvPr/>
        </p:nvGrpSpPr>
        <p:grpSpPr bwMode="auto">
          <a:xfrm>
            <a:off x="1733550" y="2362200"/>
            <a:ext cx="1143000" cy="1524000"/>
            <a:chOff x="240" y="1008"/>
            <a:chExt cx="1178" cy="1410"/>
          </a:xfrm>
        </p:grpSpPr>
        <p:pic>
          <p:nvPicPr>
            <p:cNvPr id="44047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8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0428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26" descr="NHA-NONG-TH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24200" y="2057400"/>
            <a:ext cx="7315200" cy="4024313"/>
            <a:chOff x="960" y="1344"/>
            <a:chExt cx="4608" cy="2535"/>
          </a:xfrm>
        </p:grpSpPr>
        <p:pic>
          <p:nvPicPr>
            <p:cNvPr id="44045" name="Picture 28" descr="Tam gia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344"/>
              <a:ext cx="4608" cy="2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824" y="1920"/>
              <a:ext cx="2496" cy="16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Theo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c¸c con ng«i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 nhµ cña b¹n nhá </a:t>
              </a:r>
            </a:p>
            <a:p>
              <a:pPr algn="ctr"/>
              <a:r>
                <a:rPr lang="en-US" sz="3600" kern="10">
                  <a:ln w="9525">
                    <a:solidFill>
                      <a:schemeClr val="bg1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66"/>
                  </a:solidFill>
                  <a:latin typeface=".VnUniverseH"/>
                </a:rPr>
                <a:t>trong bµi th¬ lµ ë ®©u?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0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276600" y="2209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45059" name="Picture 3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359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800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676400" y="228600"/>
            <a:ext cx="8763000" cy="66294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5334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9900"/>
                  </a:solidFill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effectLst>
                  <a:outerShdw dist="63500" dir="2212194" algn="ctr" rotWithShape="0">
                    <a:schemeClr val="bg1">
                      <a:alpha val="50000"/>
                    </a:schemeClr>
                  </a:outerShdw>
                </a:effectLst>
                <a:latin typeface=".VnArial"/>
              </a:rPr>
              <a:t>D¹y trÎ ®äc thuéc bµi th¬: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76400" y="6248400"/>
            <a:ext cx="8763000" cy="609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38917" name="Picture 5" descr="BL00122_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28194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45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868988"/>
            <a:ext cx="45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9436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3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867400"/>
            <a:ext cx="454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5715000" y="5257800"/>
            <a:ext cx="3810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i="1" kern="10">
                <a:solidFill>
                  <a:srgbClr val="FFFFFF"/>
                </a:solidFill>
                <a:effectLst>
                  <a:outerShdw dist="35921" dir="2700000" algn="ctr" rotWithShape="0">
                    <a:schemeClr val="bg1">
                      <a:alpha val="79999"/>
                    </a:schemeClr>
                  </a:outerShdw>
                </a:effectLst>
                <a:latin typeface=".VnTime"/>
              </a:rPr>
              <a:t>T¸c gi¶ : §oµn ThÞ Lam LuyÕn</a:t>
            </a:r>
            <a:endParaRPr lang="en-US" sz="3600" b="1" i="1" kern="10">
              <a:solidFill>
                <a:srgbClr val="FFFFFF"/>
              </a:solidFill>
              <a:effectLst>
                <a:outerShdw dist="35921" dir="2700000" algn="ctr" rotWithShape="0">
                  <a:schemeClr val="bg1">
                    <a:alpha val="79999"/>
                  </a:schemeClr>
                </a:outerShdw>
              </a:effectLst>
              <a:latin typeface=".VnTime"/>
            </a:endParaRPr>
          </a:p>
        </p:txBody>
      </p:sp>
      <p:pic>
        <p:nvPicPr>
          <p:cNvPr id="46095" name="Picture 15" descr="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55435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6858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096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457200"/>
            <a:ext cx="45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CCFF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43025" y="0"/>
            <a:ext cx="9144000" cy="7173913"/>
          </a:xfrm>
        </p:spPr>
        <p:txBody>
          <a:bodyPr/>
          <a:lstStyle/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3200" b="1" smtClean="0">
                <a:solidFill>
                  <a:srgbClr val="FF3300"/>
                </a:solidFill>
              </a:rPr>
              <a:t>EM YÊU NHÀ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Chẳng đâu bằng chính         em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Có đàn           sẻ bên thềm líu lo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Có nàng         mái hoa mơ</a:t>
            </a:r>
            <a:endParaRPr lang="en-US" altLang="en-US" sz="2800" b="1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</a:rPr>
              <a:t>Cục ta, cục tác khi vừa đẻ xong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</a:rPr>
              <a:t>Có bà          mật lưng ong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</a:rPr>
              <a:t>Có ông          bắp râu hồng như tơ</a:t>
            </a:r>
            <a:endParaRPr lang="pt-BR" altLang="en-US" sz="2800" b="1" smtClean="0">
              <a:solidFill>
                <a:srgbClr val="000099"/>
              </a:solidFill>
            </a:endParaRP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Có ao          với           cờ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Em là chị tấm đợi chờ bóng lên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Có đầm ngào ngạt hoa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        con học nhạc,       mèn ngâm thơ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Dù đi xa thật là xa</a:t>
            </a:r>
          </a:p>
          <a:p>
            <a:pPr lvl="2" algn="ct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000099"/>
                </a:solidFill>
              </a:rPr>
              <a:t>Chẳng đâu vui được như      của </a:t>
            </a:r>
          </a:p>
          <a:p>
            <a:pPr lvl="2" algn="r" eaLnBrk="1" hangingPunct="1">
              <a:lnSpc>
                <a:spcPct val="90000"/>
              </a:lnSpc>
              <a:buFontTx/>
              <a:buNone/>
            </a:pPr>
            <a:r>
              <a:rPr lang="pt-BR" altLang="en-US" sz="2800" b="1" smtClean="0">
                <a:solidFill>
                  <a:srgbClr val="FF3300"/>
                </a:solidFill>
              </a:rPr>
              <a:t>Đoàn Thị Lam Luyến</a:t>
            </a:r>
            <a:endParaRPr lang="en-US" altLang="en-US" sz="2800" b="1" smtClean="0">
              <a:solidFill>
                <a:srgbClr val="FF3300"/>
              </a:solidFill>
            </a:endParaRPr>
          </a:p>
        </p:txBody>
      </p:sp>
      <p:pic>
        <p:nvPicPr>
          <p:cNvPr id="37891" name="Picture 3" descr="bietthu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4813"/>
            <a:ext cx="5000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16695_chim%20se_03_65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908050"/>
            <a:ext cx="5762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IMG_1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1327150"/>
            <a:ext cx="5413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chuô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2349500"/>
            <a:ext cx="5778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ngô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852738"/>
            <a:ext cx="6492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rau-muong_8-910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3284538"/>
            <a:ext cx="720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tamtay.vn - photo - Ao S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149725"/>
            <a:ext cx="7921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 descr="bietthu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5473700"/>
            <a:ext cx="5064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gb" descr="1DeNauVaCayDanP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4724400"/>
            <a:ext cx="4191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P10100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5502275"/>
            <a:ext cx="4095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256-frogrockw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8524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ca c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78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78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78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78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8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9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1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1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1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1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3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924050" y="381000"/>
            <a:ext cx="8382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pic>
        <p:nvPicPr>
          <p:cNvPr id="48131" name="Picture 3" descr="Nen trong 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828800" y="609600"/>
            <a:ext cx="19812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1981200" y="762000"/>
            <a:ext cx="1600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chemeClr val="bg1"/>
                  </a:outerShdw>
                </a:effectLst>
                <a:latin typeface=".VnMystical"/>
              </a:rPr>
              <a:t>Trß ch¬i</a:t>
            </a: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3048000" y="1905000"/>
            <a:ext cx="6629400" cy="1905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1588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.VnCooperH"/>
              </a:rPr>
              <a:t>ng«i nhµ ®Ñp</a:t>
            </a:r>
          </a:p>
        </p:txBody>
      </p:sp>
      <p:pic>
        <p:nvPicPr>
          <p:cNvPr id="48135" name="Picture 7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192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BIRDSW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0"/>
            <a:ext cx="8112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7" name="Group 9"/>
          <p:cNvGrpSpPr>
            <a:grpSpLocks/>
          </p:cNvGrpSpPr>
          <p:nvPr/>
        </p:nvGrpSpPr>
        <p:grpSpPr bwMode="auto">
          <a:xfrm>
            <a:off x="1733550" y="2362200"/>
            <a:ext cx="1143000" cy="1524000"/>
            <a:chOff x="240" y="1008"/>
            <a:chExt cx="1178" cy="1410"/>
          </a:xfrm>
        </p:grpSpPr>
        <p:pic>
          <p:nvPicPr>
            <p:cNvPr id="48144" name="Picture 10" descr="ghi chu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80" y="1296"/>
              <a:ext cx="672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Cã 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.VnArial"/>
                </a:rPr>
                <a:t>th­ëng!</a:t>
              </a:r>
            </a:p>
          </p:txBody>
        </p:sp>
      </p:grpSp>
      <p:pic>
        <p:nvPicPr>
          <p:cNvPr id="64524" name="Picture 12" descr="Teu dung xa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4038600" y="-1981200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31" descr="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3000" y="38100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5" descr="Bauern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5" name="WordArt 33"/>
          <p:cNvSpPr>
            <a:spLocks noChangeArrowheads="1" noChangeShapeType="1" noTextEdit="1"/>
          </p:cNvSpPr>
          <p:nvPr/>
        </p:nvSpPr>
        <p:spPr bwMode="auto">
          <a:xfrm>
            <a:off x="5638800" y="39624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.VnMemorandumH"/>
              </a:rPr>
              <a:t>?</a:t>
            </a:r>
          </a:p>
        </p:txBody>
      </p:sp>
      <p:sp>
        <p:nvSpPr>
          <p:cNvPr id="64546" name="WordArt 34"/>
          <p:cNvSpPr>
            <a:spLocks noChangeArrowheads="1" noChangeShapeType="1" noTextEdit="1"/>
          </p:cNvSpPr>
          <p:nvPr/>
        </p:nvSpPr>
        <p:spPr bwMode="auto">
          <a:xfrm>
            <a:off x="6477000" y="4572000"/>
            <a:ext cx="771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.VnMemorandumH"/>
              </a:rPr>
              <a:t>?</a:t>
            </a:r>
          </a:p>
        </p:txBody>
      </p:sp>
      <p:sp>
        <p:nvSpPr>
          <p:cNvPr id="64547" name="WordArt 35"/>
          <p:cNvSpPr>
            <a:spLocks noChangeArrowheads="1" noChangeShapeType="1" noTextEdit="1"/>
          </p:cNvSpPr>
          <p:nvPr/>
        </p:nvSpPr>
        <p:spPr bwMode="auto">
          <a:xfrm>
            <a:off x="4876800" y="4648200"/>
            <a:ext cx="7715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.VnMemorandumH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7777 C -0.03055 0.0949 -0.04219 0.10601 -0.04583 0.1199 C -0.04757 0.12685 -0.04809 0.13356 -0.05139 0.13981 C -0.05347 0.14282 -0.05555 0.1456 -0.05712 0.1493 C -0.06597 0.17338 -0.06719 0.1993 -0.07413 0.22361 C -0.07396 0.23009 -0.07517 0.26875 -0.0684 0.28495 C -0.06701 0.28842 -0.06441 0.29143 -0.06285 0.29537 C -0.05382 0.31944 -0.05625 0.33981 -0.03177 0.34976 C -0.02048 0.34861 -0.0092 0.34884 0.00191 0.34606 C 0.0125 0.34375 0.02743 0.3243 0.03594 0.3155 C 0.04271 0.3081 0.0441 0.30324 0.05261 0.29861 C 0.05816 0.29583 0.06962 0.29166 0.06962 0.29166 C 0.09583 0.2949 0.10347 0.29166 0.11997 0.31226 C 0.12344 0.32916 0.13073 0.3375 0.13715 0.353 C 0.14219 0.3655 0.14167 0.375 0.14844 0.38703 C 0.1507 0.4 0.15469 0.41203 0.15695 0.425 C 0.15781 0.43055 0.15903 0.43611 0.1599 0.44189 C 0.16094 0.44953 0.16129 0.45763 0.1625 0.4655 C 0.1632 0.47013 0.1625 0.47638 0.16511 0.47916 C 0.16979 0.48402 0.18229 0.48611 0.18229 0.48634 C 0.19688 0.48148 0.19948 0.48194 0.21042 0.46921 C 0.21458 0.45393 0.22292 0.44166 0.23021 0.42824 C 0.23472 0.4199 0.23802 0.40625 0.24132 0.39722 C 0.24722 0.38055 0.25642 0.36458 0.26389 0.34976 C 0.26545 0.34675 0.26545 0.34259 0.26667 0.33935 C 0.27344 0.32106 0.27726 0.30185 0.28629 0.28495 C 0.28715 0.28055 0.28715 0.27546 0.28924 0.27129 C 0.29115 0.26736 0.29497 0.26504 0.29774 0.26111 C 0.29931 0.25787 0.30052 0.25393 0.3033 0.25138 C 0.30521 0.24814 0.30886 0.24675 0.31111 0.24421 C 0.31563 0.24074 0.31875 0.23611 0.32292 0.23402 C 0.3283 0.23055 0.33976 0.22708 0.33976 0.22731 C 0.35695 0.23009 0.36458 0.23148 0.37917 0.2405 C 0.38125 0.24421 0.38212 0.24861 0.3849 0.25138 C 0.39653 0.2618 0.40938 0.26296 0.41858 0.27847 C 0.42396 0.2868 0.42761 0.30324 0.42986 0.31226 C 0.43472 0.32847 0.44184 0.3456 0.44948 0.35972 C 0.45295 0.37986 0.45851 0.39861 0.46389 0.41805 C 0.46528 0.42222 0.46528 0.42731 0.46649 0.43148 C 0.46806 0.43541 0.47049 0.43819 0.47222 0.44189 C 0.47327 0.4449 0.47292 0.4493 0.475 0.45208 C 0.47934 0.45856 0.4941 0.46388 0.50017 0.46921 C 0.50695 0.46805 0.51389 0.46805 0.52031 0.4655 C 0.53281 0.46088 0.52986 0.44699 0.53403 0.43495 C 0.53559 0.43101 0.53785 0.42824 0.53976 0.425 C 0.54514 0.39166 0.53854 0.42106 0.54827 0.39722 C 0.54948 0.39398 0.54913 0.39027 0.55104 0.38703 C 0.55313 0.38379 0.55677 0.38263 0.55972 0.37986 C 0.56441 0.36273 0.5592 0.37638 0.57083 0.35972 C 0.57934 0.34814 0.58281 0.33819 0.59306 0.32939 C 0.61736 0.34884 0.58906 0.32291 0.60434 0.34606 C 0.60677 0.34953 0.61007 0.35092 0.61285 0.353 C 0.61806 0.3625 0.62083 0.3662 0.62431 0.37685 C 0.62639 0.38333 0.63004 0.39722 0.63004 0.39745 C 0.62708 0.4456 0.63455 0.44259 0.61563 0.46921 C 0.60365 0.48657 0.61302 0.48055 0.59879 0.48611 C 0.59271 0.49351 0.5882 0.50231 0.58195 0.50972 C 0.56094 0.53518 0.51892 0.53171 0.49462 0.53356 C 0.4816 0.53425 0.4684 0.53611 0.45538 0.53657 C 0.35452 0.5331 0.35747 0.53125 0.24965 0.53657 C 0.22917 0.53842 0.20747 0.54722 0.18785 0.55393 C 0.18056 0.55694 0.175 0.56296 0.16788 0.56412 C 0.15695 0.56689 0.14566 0.56666 0.1342 0.56759 C 0.13056 0.56875 0.12639 0.56851 0.12292 0.57083 C 0.11997 0.57361 0.1191 0.578 0.11719 0.58148 C 0.10642 0.60439 0.10677 0.63101 0.10347 0.65648 C 0.10417 0.67569 0.10486 0.69513 0.10625 0.71435 C 0.10677 0.72361 0.10729 0.73263 0.10903 0.74143 C 0.1092 0.74513 0.1092 0.74976 0.11163 0.75208 C 0.11702 0.75717 0.125 0.75625 0.13142 0.75879 C 0.13247 0.7618 0.13247 0.76666 0.1342 0.76898 C 0.14045 0.77638 0.16181 0.7699 0.16788 0.76898 C 0.17847 0.75648 0.18941 0.7375 0.20174 0.72777 C 0.20365 0.72453 0.20608 0.72129 0.20747 0.71759 C 0.20886 0.71458 0.20886 0.71018 0.21042 0.7074 C 0.21267 0.70347 0.21667 0.70138 0.2191 0.69745 C 0.22136 0.69282 0.22205 0.68773 0.22448 0.68356 C 0.22674 0.67986 0.23038 0.67731 0.23299 0.67338 C 0.24323 0.65856 0.2474 0.6537 0.26094 0.64305 C 0.26875 0.62916 0.275 0.62777 0.28629 0.61898 C 0.29011 0.61597 0.29392 0.6125 0.29774 0.60879 C 0.30035 0.60555 0.30261 0.60115 0.30556 0.59861 C 0.31181 0.59375 0.33594 0.59189 0.33715 0.59166 C 0.34549 0.59328 0.36163 0.5956 0.37066 0.59861 C 0.37691 0.60069 0.38767 0.60555 0.38767 0.60578 C 0.38976 0.60879 0.39115 0.61273 0.3934 0.61597 C 0.39583 0.61828 0.40017 0.61898 0.40191 0.62245 C 0.40504 0.62847 0.40573 0.63588 0.40747 0.64305 C 0.41059 0.65416 0.41424 0.66527 0.4158 0.67708 C 0.41719 0.68588 0.41719 0.69537 0.41858 0.70416 C 0.42101 0.71736 0.42622 0.73194 0.42986 0.7449 C 0.4309 0.7493 0.43559 0.74976 0.43854 0.75208 C 0.44392 0.77222 0.43698 0.75393 0.44948 0.76898 C 0.4625 0.78425 0.44757 0.77592 0.46389 0.78263 C 0.47517 0.8037 0.48073 0.79583 0.50313 0.79282 C 0.5184 0.78101 0.51649 0.77222 0.52587 0.75532 C 0.52691 0.75092 0.52726 0.74629 0.52865 0.74143 C 0.52986 0.73703 0.53281 0.73287 0.53403 0.72777 C 0.53559 0.72245 0.53507 0.71666 0.53698 0.71064 C 0.53837 0.70717 0.5408 0.70439 0.54254 0.70069 C 0.55278 0.67939 0.55226 0.67291 0.57379 0.66666 C 0.58195 0.66805 0.59063 0.66805 0.59879 0.67013 C 0.60781 0.67268 0.61007 0.68356 0.61563 0.69027 C 0.61823 0.69305 0.62136 0.69513 0.62431 0.69745 C 0.62604 0.70069 0.62761 0.70486 0.63004 0.7074 C 0.63212 0.70995 0.63681 0.71064 0.63837 0.71435 C 0.64149 0.72013 0.64063 0.72893 0.6441 0.73472 C 0.64583 0.73796 0.64774 0.74143 0.64965 0.7449 C 0.64879 0.76088 0.65122 0.77777 0.64688 0.79282 C 0.6441 0.8037 0.63559 0.81088 0.63004 0.82013 C 0.61892 0.83796 0.60886 0.85902 0.59306 0.87106 C 0.59132 0.87453 0.59028 0.8787 0.58785 0.88125 C 0.58229 0.8868 0.56042 0.89027 0.55399 0.89143 C 0.52309 0.91111 0.55278 0.8949 0.48073 0.8949 C 0.46389 0.8949 0.44705 0.89722 0.42986 0.89838 C 0.30035 0.89606 0.18403 0.89213 0.05556 0.8949 C 0.00747 0.89282 -0.03021 0.89236 -0.07413 0.87453 C -0.07691 0.87106 -0.08194 0.86412 -0.08194 0.86435 " pathEditMode="relative" rAng="0" ptsTypes="fffffffffffffffffffffffffffffffffffffffffffffffffffffffffffffffffffffffffffffffffffffffffffffffffffffffffffffffffffffA">
                                      <p:cBhvr>
                                        <p:cTn id="30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416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8" grpId="0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60960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Hoạt động 1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 rot="10800000" flipV="1">
            <a:off x="2968625" y="2936875"/>
            <a:ext cx="5811838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600">
                <a:solidFill>
                  <a:srgbClr val="FF0066"/>
                </a:solidFill>
              </a:rPr>
              <a:t>Cô và trẻ hát theo nhạc bài “Nhà của tôi”.</a:t>
            </a:r>
          </a:p>
          <a:p>
            <a:pPr>
              <a:buFontTx/>
              <a:buChar char="-"/>
            </a:pPr>
            <a:r>
              <a:rPr lang="en-US" altLang="en-US" sz="3600">
                <a:solidFill>
                  <a:srgbClr val="FF0066"/>
                </a:solidFill>
              </a:rPr>
              <a:t> Cô và trẻ quan sát hình ảnh trên máy tính nhà mấy tầng? mái nhà lợp bằng gì?...)</a:t>
            </a:r>
          </a:p>
          <a:p>
            <a:pPr>
              <a:buFontTx/>
              <a:buChar char="-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Villa%20An%20Khanh-%20Q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4" descr="sdc14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Nha%20Anh%20Ngoc%20Giang%20-%20Tong%20the%20-%20%20Minh%2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ha-Truong-Chin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FFFF66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76600" y="2209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pic>
        <p:nvPicPr>
          <p:cNvPr id="20483" name="Picture 3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810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3359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EM YÊU NHÀ EM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800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586</Words>
  <Application>Microsoft Office PowerPoint</Application>
  <PresentationFormat>Custom</PresentationFormat>
  <Paragraphs>101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Arial</vt:lpstr>
      <vt:lpstr>Calibri</vt:lpstr>
      <vt:lpstr>Arial Black</vt:lpstr>
      <vt:lpstr>Wingdings</vt:lpstr>
      <vt:lpstr>Verdana</vt:lpstr>
      <vt:lpstr>Times New Roman</vt:lpstr>
      <vt:lpstr>Tahoma</vt:lpstr>
      <vt:lpstr>.VnTime</vt:lpstr>
      <vt:lpstr>Garamond</vt:lpstr>
      <vt:lpstr>.VnArial</vt:lpstr>
      <vt:lpstr>.VnArialH</vt:lpstr>
      <vt:lpstr>Default Design</vt:lpstr>
      <vt:lpstr>Mountain Top</vt:lpstr>
      <vt:lpstr>Glass Layers</vt:lpstr>
      <vt:lpstr>Globe</vt:lpstr>
      <vt:lpstr>Maple</vt:lpstr>
      <vt:lpstr>Ocean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®µm tho¹i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A3</cp:lastModifiedBy>
  <cp:revision>23</cp:revision>
  <dcterms:created xsi:type="dcterms:W3CDTF">2009-08-06T07:33:41Z</dcterms:created>
  <dcterms:modified xsi:type="dcterms:W3CDTF">2023-01-16T10:54:47Z</dcterms:modified>
</cp:coreProperties>
</file>