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45" r:id="rId3"/>
    <p:sldId id="346" r:id="rId4"/>
    <p:sldId id="347" r:id="rId5"/>
    <p:sldId id="369" r:id="rId6"/>
    <p:sldId id="359" r:id="rId7"/>
    <p:sldId id="304" r:id="rId8"/>
    <p:sldId id="337" r:id="rId9"/>
    <p:sldId id="349" r:id="rId10"/>
    <p:sldId id="370" r:id="rId11"/>
    <p:sldId id="262" r:id="rId12"/>
    <p:sldId id="300" r:id="rId13"/>
    <p:sldId id="372" r:id="rId14"/>
    <p:sldId id="301" r:id="rId15"/>
    <p:sldId id="302" r:id="rId16"/>
    <p:sldId id="374" r:id="rId17"/>
    <p:sldId id="263" r:id="rId18"/>
    <p:sldId id="332" r:id="rId19"/>
    <p:sldId id="298" r:id="rId20"/>
    <p:sldId id="299" r:id="rId21"/>
    <p:sldId id="351" r:id="rId22"/>
    <p:sldId id="364" r:id="rId23"/>
    <p:sldId id="361" r:id="rId24"/>
    <p:sldId id="313" r:id="rId25"/>
    <p:sldId id="314" r:id="rId26"/>
    <p:sldId id="315" r:id="rId27"/>
    <p:sldId id="321" r:id="rId28"/>
    <p:sldId id="322" r:id="rId29"/>
    <p:sldId id="328" r:id="rId30"/>
    <p:sldId id="329" r:id="rId31"/>
    <p:sldId id="330" r:id="rId32"/>
    <p:sldId id="331" r:id="rId33"/>
    <p:sldId id="334" r:id="rId34"/>
    <p:sldId id="355" r:id="rId35"/>
    <p:sldId id="367" r:id="rId36"/>
    <p:sldId id="357" r:id="rId37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00"/>
    <a:srgbClr val="CC0099"/>
    <a:srgbClr val="0000FF"/>
    <a:srgbClr val="0066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8FEC5-E345-4994-971C-683636EFB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38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06AFA-4224-4AB5-BB2F-06908D39F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76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58244-89F5-4A76-81EB-7F7B1CD7D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8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DDCD0-08CA-4103-A6AF-A38DF448F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9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4CCC-25A3-488F-ADED-3FEBBA2CE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11A76-88CA-436E-B7EB-CF8850C24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7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825DD-9BC1-46D9-BB6A-D049BD311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7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F99BC-525B-4FBA-8B31-918919D90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CCF0F-342D-4D81-AAEC-2ED106786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3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076FB-8771-4857-A802-E842DD8A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8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C0222-506A-444D-A135-52808ADC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D3DAF-346A-4639-87D6-21C5782D4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2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C51EF-1E22-426F-B1C3-5886CD8A9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36E46-F81B-4447-BE2A-72B52DB8B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63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7FB1-9728-40C2-85E2-70B2B8150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0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21DE6-9040-4428-9F03-35C37A223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074E-9155-4DB3-A77C-A5BFFA960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412F2-8CAD-4D43-ADFC-C1B6F62DB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83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D6B49-FB1B-450B-B2AB-571B729A3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11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25A36-5654-4963-8310-919BE1520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03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4321C8-2D07-49F7-B9E0-5A14AFC1FA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ownloads\Em%20&#272;i%20Qua%20Ng&#227;%20T&#432;%20&#272;&#432;&#7901;ng%20Ph&#7889;%20-%20Nh&#7841;c%20Thi&#7871;u%20Nhi%20Ho&#7841;t%20H&#236;nh%20Vui%20Nh&#7897;n.mp3" TargetMode="External"/><Relationship Id="rId1" Type="http://schemas.openxmlformats.org/officeDocument/2006/relationships/video" Target="file:///C:\Users\Lenovo\Downloads\Em%20&#272;i%20Qua%20Ng&#227;%20T&#432;%20&#272;&#432;&#7901;ng%20Ph&#7889;%20-%20Nh&#7841;c%20Thi&#7871;u%20Nhi%20Ho&#7841;t%20H&#236;nh%20Vui%20Nh&#7897;n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%20&#273;&#7873;%20GT\PTGT\EmDiQuaNgaTuDuongPhoBeat-V.A-3743066(1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1" name="Chỗ dành sẵn cho Nội dung 2" descr="Ảnh có chứa văn bản&#10;&#10;Mô tả được tạo tự độ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3070225"/>
            <a:ext cx="1587500" cy="1585913"/>
          </a:xfrm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02142" y="376238"/>
            <a:ext cx="40385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QIA QUẤT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7408863" y="2152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6625" y="4200525"/>
            <a:ext cx="433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MiNH Châu</a:t>
            </a:r>
            <a:endParaRPr lang="en-US" alt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8817" y="2273210"/>
            <a:ext cx="7225287" cy="1144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NHẬN THỨC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MỘT SỐ BIỂN BÁO GIAO THÔNG ĐƯỜNG BỘ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76950" y="3684588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Lứa tuổi: Mẫu giáo lớn 5- 6 tuổi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73663" y="5645150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alt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1352931"/>
            <a:ext cx="990599" cy="79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cấm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4267200" y="5181600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Biển báo cấm người đi bộ</a:t>
            </a:r>
          </a:p>
        </p:txBody>
      </p:sp>
      <p:pic>
        <p:nvPicPr>
          <p:cNvPr id="12291" name="Picture 16" descr="bienbaocam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05400" cy="3733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enbaocam1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671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bienbaocam12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3"/>
            <a:ext cx="40671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6477000" y="228600"/>
            <a:ext cx="2743200" cy="2806700"/>
            <a:chOff x="3408" y="1295"/>
            <a:chExt cx="1056" cy="1124"/>
          </a:xfrm>
        </p:grpSpPr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3602" y="2272"/>
              <a:ext cx="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Cấm xe đạp</a:t>
              </a:r>
            </a:p>
          </p:txBody>
        </p:sp>
        <p:pic>
          <p:nvPicPr>
            <p:cNvPr id="13321" name="Picture 12" descr="DSC02040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95"/>
              <a:ext cx="1056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6705600" y="3505200"/>
            <a:ext cx="2590800" cy="2743200"/>
            <a:chOff x="3024" y="1296"/>
            <a:chExt cx="960" cy="1109"/>
          </a:xfrm>
        </p:grpSpPr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Cấm mô tô</a:t>
              </a:r>
            </a:p>
          </p:txBody>
        </p:sp>
        <p:pic>
          <p:nvPicPr>
            <p:cNvPr id="13319" name="Picture 15" descr="cam_xe_gan_may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hiệu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lệnh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62400" y="4191000"/>
            <a:ext cx="3429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.VnTime" pitchFamily="34" charset="0"/>
              </a:rPr>
              <a:t>BiÓn chØ dÉn</a:t>
            </a:r>
          </a:p>
        </p:txBody>
      </p:sp>
      <p:sp>
        <p:nvSpPr>
          <p:cNvPr id="15363" name="AutoShape 3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AutoShape 4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AutoShape 5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3" name="Picture 8" descr="012_bienbaogiaothong_chidan_c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1785" b="6383"/>
          <a:stretch>
            <a:fillRect/>
          </a:stretch>
        </p:blipFill>
        <p:spPr bwMode="auto">
          <a:xfrm>
            <a:off x="2971800" y="0"/>
            <a:ext cx="6934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images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images (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mages (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báo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nguy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hiểm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-79375" y="495300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 flipH="1">
            <a:off x="2865438" y="5265738"/>
            <a:ext cx="33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1547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rao_chan copy"/>
          <p:cNvPicPr>
            <a:picLocks noChangeAspect="1" noChangeArrowheads="1"/>
          </p:cNvPicPr>
          <p:nvPr/>
        </p:nvPicPr>
        <p:blipFill>
          <a:blip r:embed="rId4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6553200" y="228600"/>
            <a:ext cx="3581400" cy="3081338"/>
            <a:chOff x="0" y="1222"/>
            <a:chExt cx="1968" cy="1974"/>
          </a:xfrm>
        </p:grpSpPr>
        <p:pic>
          <p:nvPicPr>
            <p:cNvPr id="19469" name="Picture 8" descr="tau_lua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22"/>
              <a:ext cx="1824" cy="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0" y="2785"/>
              <a:ext cx="196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Giao nhau với đường sắt không có rào chắn</a:t>
              </a:r>
            </a:p>
          </p:txBody>
        </p: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1828800" y="3733800"/>
            <a:ext cx="3124200" cy="2624138"/>
            <a:chOff x="4464" y="2400"/>
            <a:chExt cx="1008" cy="1005"/>
          </a:xfrm>
        </p:grpSpPr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4492" y="3264"/>
              <a:ext cx="94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Người đi xe đạp cắt ngang</a:t>
              </a:r>
            </a:p>
          </p:txBody>
        </p:sp>
        <p:pic>
          <p:nvPicPr>
            <p:cNvPr id="19468" name="Picture 15" descr="xe_dap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400"/>
              <a:ext cx="1008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AutoShape 12" descr="Kết quả hình ảnh cho bien bao nguoi di bo cat nga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2" name="AutoShape 14" descr="Kết quả hình ảnh cho bien bao nguoi di bo cat nga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3" name="Picture 15" descr="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8956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3962400" y="350837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b="1"/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1676400" y="2754313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Giao nhau với đướng sắt </a:t>
            </a:r>
          </a:p>
          <a:p>
            <a:pPr eaLnBrk="1" hangingPunct="1"/>
            <a:r>
              <a:rPr lang="en-US" altLang="en-US" b="1"/>
              <a:t>           có rào chắn</a:t>
            </a: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7162800" y="59721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Đường người đi bộ             cắt ngang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012_bienbaogiaothong_chidan_c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1785" b="6383"/>
          <a:stretch>
            <a:fillRect/>
          </a:stretch>
        </p:blipFill>
        <p:spPr bwMode="auto">
          <a:xfrm>
            <a:off x="1676400" y="1524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bienbaocam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810000" cy="3810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2057400" y="1219200"/>
            <a:ext cx="80010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6600"/>
                </a:solidFill>
              </a:rPr>
              <a:t>I. </a:t>
            </a:r>
            <a:r>
              <a:rPr lang="en-US" b="1" dirty="0" err="1">
                <a:solidFill>
                  <a:srgbClr val="336600"/>
                </a:solidFill>
              </a:rPr>
              <a:t>Mục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dirty="0" err="1">
                <a:solidFill>
                  <a:srgbClr val="336600"/>
                </a:solidFill>
              </a:rPr>
              <a:t>đích</a:t>
            </a:r>
            <a:r>
              <a:rPr lang="en-US" b="1" dirty="0">
                <a:solidFill>
                  <a:srgbClr val="336600"/>
                </a:solidFill>
              </a:rPr>
              <a:t>, </a:t>
            </a:r>
            <a:r>
              <a:rPr lang="en-US" b="1" dirty="0" err="1">
                <a:solidFill>
                  <a:srgbClr val="336600"/>
                </a:solidFill>
              </a:rPr>
              <a:t>yêu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dirty="0" err="1">
                <a:solidFill>
                  <a:srgbClr val="336600"/>
                </a:solidFill>
              </a:rPr>
              <a:t>cầu</a:t>
            </a:r>
            <a:r>
              <a:rPr lang="en-US" b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1. </a:t>
            </a:r>
            <a:r>
              <a:rPr lang="en-US" b="1" i="1" dirty="0" err="1">
                <a:solidFill>
                  <a:srgbClr val="336600"/>
                </a:solidFill>
              </a:rPr>
              <a:t>Kiến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thức</a:t>
            </a:r>
            <a:r>
              <a:rPr lang="en-US" b="1" i="1" dirty="0">
                <a:solidFill>
                  <a:srgbClr val="336600"/>
                </a:solidFill>
              </a:rPr>
              <a:t>: 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về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một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số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thông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phổ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trên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đường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bộ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Hiểu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được</a:t>
            </a:r>
            <a:r>
              <a:rPr lang="en-US" dirty="0">
                <a:solidFill>
                  <a:srgbClr val="336600"/>
                </a:solidFill>
              </a:rPr>
              <a:t> ý </a:t>
            </a:r>
            <a:r>
              <a:rPr lang="en-US" dirty="0" err="1">
                <a:solidFill>
                  <a:srgbClr val="336600"/>
                </a:solidFill>
              </a:rPr>
              <a:t>nghĩa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của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một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số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phổ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biến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2. </a:t>
            </a:r>
            <a:r>
              <a:rPr lang="en-US" b="1" i="1" dirty="0" err="1">
                <a:solidFill>
                  <a:srgbClr val="336600"/>
                </a:solidFill>
              </a:rPr>
              <a:t>Kỹ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năng</a:t>
            </a:r>
            <a:r>
              <a:rPr lang="en-US" b="1" i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Phát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triển</a:t>
            </a:r>
            <a:r>
              <a:rPr lang="en-US" dirty="0">
                <a:solidFill>
                  <a:srgbClr val="336600"/>
                </a:solidFill>
              </a:rPr>
              <a:t> ở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khả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năng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chú</a:t>
            </a:r>
            <a:r>
              <a:rPr lang="en-US" dirty="0">
                <a:solidFill>
                  <a:srgbClr val="336600"/>
                </a:solidFill>
              </a:rPr>
              <a:t> ý, </a:t>
            </a:r>
            <a:r>
              <a:rPr lang="en-US" dirty="0" err="1">
                <a:solidFill>
                  <a:srgbClr val="336600"/>
                </a:solidFill>
              </a:rPr>
              <a:t>quan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sát</a:t>
            </a:r>
            <a:r>
              <a:rPr lang="en-US" dirty="0">
                <a:solidFill>
                  <a:srgbClr val="336600"/>
                </a:solidFill>
              </a:rPr>
              <a:t>, so </a:t>
            </a:r>
            <a:r>
              <a:rPr lang="en-US" dirty="0" err="1">
                <a:solidFill>
                  <a:srgbClr val="336600"/>
                </a:solidFill>
              </a:rPr>
              <a:t>sánh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và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ghi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nhớ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có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chủ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định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Rèn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luyện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ngôn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ngữ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nói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mạch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lạc</a:t>
            </a:r>
            <a:r>
              <a:rPr lang="en-US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biết</a:t>
            </a:r>
            <a:r>
              <a:rPr lang="en-US" dirty="0">
                <a:solidFill>
                  <a:srgbClr val="336600"/>
                </a:solidFill>
              </a:rPr>
              <a:t>  </a:t>
            </a:r>
            <a:r>
              <a:rPr lang="en-US" dirty="0" err="1">
                <a:solidFill>
                  <a:srgbClr val="336600"/>
                </a:solidFill>
              </a:rPr>
              <a:t>cách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chơi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các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trò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chơi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3. </a:t>
            </a:r>
            <a:r>
              <a:rPr lang="en-US" b="1" i="1" dirty="0" err="1">
                <a:solidFill>
                  <a:srgbClr val="336600"/>
                </a:solidFill>
              </a:rPr>
              <a:t>Thái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độ</a:t>
            </a:r>
            <a:r>
              <a:rPr lang="en-US" b="1" i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hứng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thú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tham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khi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tham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hoạt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động</a:t>
            </a:r>
            <a:r>
              <a:rPr lang="en-US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Giúp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chấp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hành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đúng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chỉ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dẫn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của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các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thông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bienbaocam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276600" cy="3048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6553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GIÁO DỤC TRẺ</a:t>
            </a: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2057400"/>
            <a:ext cx="5562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TRÒ CHƠI 1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78486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* 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Luật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lần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chỉ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lặp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đã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mất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lượt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mất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quyền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*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đều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phát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5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loại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màn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trí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5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ảnh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các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phương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giao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1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về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lần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lượt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chứa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phương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giao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thích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Cô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click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đọc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lớp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cùng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đoán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giơ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3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tiếng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chuông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Cô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xem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đáp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án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đúng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mời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click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chuột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đúng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bay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nội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dung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quay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tròn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chỗ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hiệu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“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rồi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!”.</a:t>
            </a:r>
            <a:endParaRPr lang="en-US" sz="2000" dirty="0">
              <a:solidFill>
                <a:srgbClr val="3366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304800"/>
            <a:ext cx="579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81194" y="253426"/>
            <a:ext cx="25058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LUẬT CHƠI</a:t>
            </a:r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5618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5619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5607" name="Picture 9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5616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5617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9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5615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3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683625" y="38100"/>
            <a:ext cx="1833563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5843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152400"/>
            <a:ext cx="1277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rao_chan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oi chung tre em copy"/>
          <p:cNvPicPr>
            <a:picLocks noChangeAspect="1" noChangeArrowheads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800100"/>
            <a:ext cx="5484813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06988" y="5707063"/>
            <a:ext cx="1978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Trẻ em </a:t>
            </a:r>
          </a:p>
        </p:txBody>
      </p:sp>
      <p:pic>
        <p:nvPicPr>
          <p:cNvPr id="35848" name="Picture 8" descr="DSC02040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cam_xe_gan_may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913063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833563" y="609600"/>
            <a:ext cx="42624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Biển hình tam giác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Viền đỏ nền vàng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Có hai trẻ em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Bé thử đoán xem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Biển gì vậy nhé!</a:t>
            </a:r>
          </a:p>
        </p:txBody>
      </p:sp>
      <p:pic>
        <p:nvPicPr>
          <p:cNvPr id="26635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20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556E-6 L -0.46667 -0.28889 " pathEditMode="relative" ptsTypes="AA">
                                      <p:cBhvr>
                                        <p:cTn id="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7" grpId="0"/>
      <p:bldP spid="35850" grpId="0"/>
      <p:bldP spid="3585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7666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7667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7655" name="Picture 9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7665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7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7662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7663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1" name="AutoShape 19"/>
          <p:cNvSpPr>
            <a:spLocks noChangeArrowheads="1"/>
          </p:cNvSpPr>
          <p:nvPr/>
        </p:nvSpPr>
        <p:spPr bwMode="auto">
          <a:xfrm>
            <a:off x="1825625" y="3810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0" y="2286000"/>
            <a:ext cx="5635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Hãy chọn biển: Giao nhau với đường sắt có rào chắn.</a:t>
            </a:r>
          </a:p>
        </p:txBody>
      </p:sp>
      <p:pic>
        <p:nvPicPr>
          <p:cNvPr id="37892" name="Picture 4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rao_chan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rao_chan copy"/>
          <p:cNvPicPr>
            <a:picLocks noChangeAspect="1" noChangeArrowheads="1"/>
          </p:cNvPicPr>
          <p:nvPr/>
        </p:nvPicPr>
        <p:blipFill>
          <a:blip r:embed="rId7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166688"/>
            <a:ext cx="4953000" cy="46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0" y="5181600"/>
            <a:ext cx="6175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  <p:pic>
        <p:nvPicPr>
          <p:cNvPr id="37896" name="Picture 8" descr="DSC02040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cam_xe_gan_may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coi chung tre em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41667 -0.42222 " pathEditMode="relative" ptsTypes="AA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</p:childTnLst>
        </p:cTn>
      </p:par>
    </p:tnLst>
    <p:bldLst>
      <p:bldP spid="37891" grpId="0"/>
      <p:bldP spid="37891" grpId="1"/>
      <p:bldP spid="378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9714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9715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9703" name="Picture 9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4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9712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9713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5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9710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9711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9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683625" y="38100"/>
            <a:ext cx="1833563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9939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152400"/>
            <a:ext cx="1277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am_di_nguoc_chieu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457200"/>
            <a:ext cx="5127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68625" y="5883275"/>
            <a:ext cx="4881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Cấm đi ngược chiều </a:t>
            </a:r>
          </a:p>
        </p:txBody>
      </p:sp>
      <p:pic>
        <p:nvPicPr>
          <p:cNvPr id="39943" name="Picture 7" descr="rao_chan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DSC02040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am_xe_gan_may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913063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4000" y="0"/>
            <a:ext cx="3581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Biển gì hình tròn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Có nền màu đỏ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Vạch trắng chữ nhật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Nằm ngay giữa hình</a:t>
            </a:r>
          </a:p>
        </p:txBody>
      </p:sp>
      <p:pic>
        <p:nvPicPr>
          <p:cNvPr id="30731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L -0.45 0.2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</p:childTnLst>
        </p:cTn>
      </p:par>
    </p:tnLst>
    <p:bldLst>
      <p:bldP spid="39942" grpId="0"/>
      <p:bldP spid="39946" grpId="0"/>
      <p:bldP spid="399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0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6553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36600"/>
                </a:solidFill>
              </a:rPr>
              <a:t>II. </a:t>
            </a:r>
            <a:r>
              <a:rPr lang="en-US" sz="2800" b="1" dirty="0" err="1">
                <a:solidFill>
                  <a:srgbClr val="336600"/>
                </a:solidFill>
              </a:rPr>
              <a:t>Chuẩn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bị</a:t>
            </a:r>
            <a:r>
              <a:rPr lang="en-US" sz="2800" b="1" dirty="0">
                <a:solidFill>
                  <a:srgbClr val="336600"/>
                </a:solidFill>
              </a:rPr>
              <a:t>:</a:t>
            </a:r>
            <a:endParaRPr lang="en-US" sz="2800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Các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hình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ảnh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về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Một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số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Một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số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bài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hát</a:t>
            </a:r>
            <a:r>
              <a:rPr lang="en-US" sz="2800" dirty="0">
                <a:solidFill>
                  <a:srgbClr val="336600"/>
                </a:solidFill>
              </a:rPr>
              <a:t>, </a:t>
            </a:r>
            <a:r>
              <a:rPr lang="en-US" sz="2800" dirty="0" err="1">
                <a:solidFill>
                  <a:srgbClr val="336600"/>
                </a:solidFill>
              </a:rPr>
              <a:t>câu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đố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về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đường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và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31762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1763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31751" name="Picture 9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31760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1761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3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31758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31759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7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1987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rao_chan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08375" y="5791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Cấm xe đạp</a:t>
            </a:r>
          </a:p>
        </p:txBody>
      </p:sp>
      <p:pic>
        <p:nvPicPr>
          <p:cNvPr id="41991" name="Picture 7" descr="DSC02040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DSC02040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33363"/>
            <a:ext cx="5715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cam_xe_gan_may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86000" y="2667000"/>
            <a:ext cx="6175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Hãy chọn biển: Cấm xe đạp.</a:t>
            </a:r>
          </a:p>
        </p:txBody>
      </p:sp>
      <p:pic>
        <p:nvPicPr>
          <p:cNvPr id="32779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5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4509E-6 L -0.42916 0.122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610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</p:childTnLst>
        </p:cTn>
      </p:par>
    </p:tnLst>
    <p:bldLst>
      <p:bldP spid="41990" grpId="0"/>
      <p:bldP spid="41994" grpId="0"/>
      <p:bldP spid="4199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33810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3811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33799" name="Picture 9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3809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1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33806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33807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5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1987" name="Picture 3" descr="coi chung tre em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am_di_nguoc_chieu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rao_chan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cam_xe_gan_may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images (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67640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images (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32813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3657600" y="5697538"/>
            <a:ext cx="3830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Các xe chỉ được rẽ phải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524000" y="3962400"/>
            <a:ext cx="2438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Hình tròn màu xanh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Mũi tên re phải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Bé nào đoán giỏi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Xem biển gì nào?</a:t>
            </a:r>
          </a:p>
        </p:txBody>
      </p:sp>
      <p:pic>
        <p:nvPicPr>
          <p:cNvPr id="34827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838200"/>
            <a:ext cx="6553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TRÒ CHƠI 2: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</a:rPr>
              <a:t>BÉ THỰC HÀNH LÀM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</a:rPr>
              <a:t>BIỂN BÁO GIAO THÔNG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336600"/>
                </a:solidFill>
              </a:rPr>
              <a:t>Cô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chuẩn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bị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nhiều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nguyên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vật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liệu</a:t>
            </a:r>
            <a:endParaRPr lang="en-US" sz="2400" dirty="0">
              <a:solidFill>
                <a:srgbClr val="336600"/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336600"/>
                </a:solidFill>
              </a:rPr>
              <a:t>Trẻ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thực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hành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tạo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hình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những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biển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báo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mà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trẻ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thích</a:t>
            </a:r>
            <a:endParaRPr lang="en-US" sz="2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71800" y="914400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71706" y="1044714"/>
            <a:ext cx="622958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CÁC NGUYÊN VẬT LIỆU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1100" y="2057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2057400"/>
            <a:ext cx="3276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4495800"/>
            <a:ext cx="2895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4495800"/>
            <a:ext cx="3429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8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648200"/>
            <a:ext cx="22383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29750" y="3540519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Bìa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màu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9020" y="3637524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Bút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dạ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đen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1038" y="6126465"/>
            <a:ext cx="13580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Đất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nặn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68223" y="6118371"/>
            <a:ext cx="145905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Khuy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gỗ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8077200" y="283845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9482138" y="2143125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>
            <a:off x="3830638" y="53514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648200" y="6091238"/>
            <a:ext cx="603250" cy="488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9725025" y="4830763"/>
            <a:ext cx="24288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66975" y="3049588"/>
            <a:ext cx="3635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147888"/>
            <a:ext cx="204628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198688"/>
            <a:ext cx="2143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67263"/>
            <a:ext cx="21431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1" y="1524000"/>
            <a:ext cx="9763481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XIN CHÀO VÀ HẸN GẶP LẠI</a:t>
            </a:r>
          </a:p>
          <a:p>
            <a:pPr algn="ctr" eaLnBrk="1" hangingPunct="1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CHÚC CÁC BÉ CHĂM NGOAN HỌC GIỎI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00" y="16764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CẢ LỚP CÙNG HÁT BÀI: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EM ĐI QUA NGÃ TƯ ĐƯỜNG PHỐ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Em Đi Qua Ngã Tư Đường Phố - Nhạc Thiếu Nhi Hoạt Hình Vui Nhộn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Em Đi Qua Ngã Tư Đường Phố - Nhạc Thiếu Nhi Hoạt Hình Vui Nhộ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00" y="16764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Hoạt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động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1: Cho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trẻ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quan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sát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ngã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tư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đường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phố</a:t>
            </a:r>
            <a:endParaRPr lang="en-US" sz="4000" b="1" dirty="0">
              <a:solidFill>
                <a:srgbClr val="0066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Ngã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tư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đường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phố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phương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tiện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giao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thông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biển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báo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giao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thông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gì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?</a:t>
            </a:r>
          </a:p>
        </p:txBody>
      </p:sp>
      <p:pic>
        <p:nvPicPr>
          <p:cNvPr id="6" name="EmDiQuaNgaTuDuongPhoBeat-V.A-3743066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s587612_diem_de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12192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16002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Hoạt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động</a:t>
            </a:r>
            <a:r>
              <a:rPr lang="en-US" sz="2800" b="1" dirty="0">
                <a:solidFill>
                  <a:srgbClr val="336600"/>
                </a:solidFill>
              </a:rPr>
              <a:t> 2: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Tìm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hiểu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báo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giao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thông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đường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bộ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74900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690</Words>
  <Application>Microsoft Office PowerPoint</Application>
  <PresentationFormat>Custom</PresentationFormat>
  <Paragraphs>114</Paragraphs>
  <Slides>36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A3</cp:lastModifiedBy>
  <cp:revision>131</cp:revision>
  <dcterms:created xsi:type="dcterms:W3CDTF">2014-04-17T09:21:00Z</dcterms:created>
  <dcterms:modified xsi:type="dcterms:W3CDTF">2023-01-16T10:53:39Z</dcterms:modified>
</cp:coreProperties>
</file>