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4" r:id="rId8"/>
    <p:sldId id="265" r:id="rId9"/>
    <p:sldId id="266" r:id="rId10"/>
    <p:sldId id="267" r:id="rId11"/>
    <p:sldId id="269" r:id="rId12"/>
    <p:sldId id="270" r:id="rId13"/>
    <p:sldId id="268" r:id="rId14"/>
    <p:sldId id="272" r:id="rId15"/>
    <p:sldId id="275" r:id="rId16"/>
    <p:sldId id="276" r:id="rId17"/>
    <p:sldId id="277" r:id="rId18"/>
    <p:sldId id="278" r:id="rId19"/>
    <p:sldId id="279" r:id="rId20"/>
    <p:sldId id="280" r:id="rId21"/>
    <p:sldId id="27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2" d="100"/>
          <a:sy n="62"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ABA3B7-4F5E-4B25-82AA-6D42E13ED0DE}" type="datetimeFigureOut">
              <a:rPr lang="en-US" smtClean="0"/>
              <a:t>16/1/2023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5984339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16/1/2023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9423856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16/1/2023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89876394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BA3B7-4F5E-4B25-82AA-6D42E13ED0DE}" type="datetimeFigureOut">
              <a:rPr lang="en-US" smtClean="0"/>
              <a:t>16/1/2023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69336107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A3B7-4F5E-4B25-82AA-6D42E13ED0DE}" type="datetimeFigureOut">
              <a:rPr lang="en-US" smtClean="0"/>
              <a:t>16/1/2023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97700963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BA3B7-4F5E-4B25-82AA-6D42E13ED0DE}" type="datetimeFigureOut">
              <a:rPr lang="en-US" smtClean="0"/>
              <a:t>16/1/2023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8715762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BA3B7-4F5E-4B25-82AA-6D42E13ED0DE}" type="datetimeFigureOut">
              <a:rPr lang="en-US" smtClean="0"/>
              <a:t>16/1/2023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04919790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BA3B7-4F5E-4B25-82AA-6D42E13ED0DE}" type="datetimeFigureOut">
              <a:rPr lang="en-US" smtClean="0"/>
              <a:t>16/1/2023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750101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A3B7-4F5E-4B25-82AA-6D42E13ED0DE}" type="datetimeFigureOut">
              <a:rPr lang="en-US" smtClean="0"/>
              <a:t>16/1/2023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69257461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16/1/2023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04803678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16/1/2023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45153320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BA3B7-4F5E-4B25-82AA-6D42E13ED0DE}" type="datetimeFigureOut">
              <a:rPr lang="en-US" smtClean="0"/>
              <a:t>16/1/2023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54D20-509A-4995-943F-AAADDAA37898}" type="slidenum">
              <a:rPr lang="en-US" smtClean="0"/>
              <a:t>‹#›</a:t>
            </a:fld>
            <a:endParaRPr lang="en-US"/>
          </a:p>
        </p:txBody>
      </p:sp>
    </p:spTree>
    <p:extLst>
      <p:ext uri="{BB962C8B-B14F-4D97-AF65-F5344CB8AC3E}">
        <p14:creationId xmlns:p14="http://schemas.microsoft.com/office/powerpoint/2010/main" val="262586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5.wdp"/><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4.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2.jpg"/><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TRƯỜNG MẦM NON GIA QUẤT</a:t>
            </a:r>
          </a:p>
        </p:txBody>
      </p:sp>
      <p:sp>
        <p:nvSpPr>
          <p:cNvPr id="7" name="TextBox 6"/>
          <p:cNvSpPr txBox="1"/>
          <p:nvPr/>
        </p:nvSpPr>
        <p:spPr>
          <a:xfrm>
            <a:off x="3340100" y="2721041"/>
            <a:ext cx="90170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8" name="TextBox 7"/>
          <p:cNvSpPr txBox="1"/>
          <p:nvPr/>
        </p:nvSpPr>
        <p:spPr>
          <a:xfrm>
            <a:off x="2946400" y="3186668"/>
            <a:ext cx="9017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Đề tài: Đồng dao Con cua mà có hai càng</a:t>
            </a:r>
          </a:p>
        </p:txBody>
      </p:sp>
      <p:sp>
        <p:nvSpPr>
          <p:cNvPr id="9" name="TextBox 8"/>
          <p:cNvSpPr txBox="1"/>
          <p:nvPr/>
        </p:nvSpPr>
        <p:spPr>
          <a:xfrm>
            <a:off x="5970987" y="3881083"/>
            <a:ext cx="9017000" cy="461665"/>
          </a:xfrm>
          <a:prstGeom prst="rect">
            <a:avLst/>
          </a:prstGeom>
          <a:noFill/>
        </p:spPr>
        <p:txBody>
          <a:bodyPr wrap="square" rtlCol="0">
            <a:spAutoFit/>
          </a:bodyPr>
          <a:lstStyle/>
          <a:p>
            <a:r>
              <a:rPr lang="vi-VN" sz="2400" b="1" dirty="0">
                <a:solidFill>
                  <a:srgbClr val="0070C0"/>
                </a:solidFill>
                <a:latin typeface="Times New Roman" panose="02020603050405020304" pitchFamily="18" charset="0"/>
                <a:cs typeface="Times New Roman" panose="02020603050405020304" pitchFamily="18" charset="0"/>
              </a:rPr>
              <a:t>Giáo viên thực hiện: </a:t>
            </a:r>
            <a:r>
              <a:rPr lang="en-US" sz="2400" b="1" dirty="0" err="1">
                <a:solidFill>
                  <a:srgbClr val="0070C0"/>
                </a:solidFill>
                <a:latin typeface="Times New Roman" panose="02020603050405020304" pitchFamily="18" charset="0"/>
                <a:cs typeface="Times New Roman" panose="02020603050405020304" pitchFamily="18" charset="0"/>
              </a:rPr>
              <a:t>Nguyễn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Hồng</a:t>
            </a:r>
            <a:r>
              <a:rPr lang="en-US" sz="2400" b="1" dirty="0">
                <a:solidFill>
                  <a:srgbClr val="0070C0"/>
                </a:solidFill>
                <a:latin typeface="Times New Roman" panose="02020603050405020304" pitchFamily="18" charset="0"/>
                <a:cs typeface="Times New Roman" panose="02020603050405020304" pitchFamily="18" charset="0"/>
              </a:rPr>
              <a:t> Nhung</a:t>
            </a:r>
          </a:p>
        </p:txBody>
      </p:sp>
    </p:spTree>
    <p:extLst>
      <p:ext uri="{BB962C8B-B14F-4D97-AF65-F5344CB8AC3E}">
        <p14:creationId xmlns:p14="http://schemas.microsoft.com/office/powerpoint/2010/main" val="41908765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ai con chim gáy (Bóng mát tâm hồ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000" y="613470"/>
            <a:ext cx="6883400" cy="1077218"/>
          </a:xfrm>
          <a:prstGeom prst="rect">
            <a:avLst/>
          </a:prstGeom>
        </p:spPr>
        <p:txBody>
          <a:bodyPr wrap="square">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Con chim mà có cánh bay</a:t>
            </a:r>
          </a:p>
          <a:p>
            <a:pPr algn="ctr"/>
            <a:r>
              <a:rPr lang="en-US" sz="3200" b="1">
                <a:solidFill>
                  <a:srgbClr val="C00000"/>
                </a:solidFill>
                <a:latin typeface="Times New Roman" panose="02020603050405020304" pitchFamily="18" charset="0"/>
                <a:cs typeface="Times New Roman" panose="02020603050405020304" pitchFamily="18" charset="0"/>
              </a:rPr>
              <a:t>Bay cùng nam, bắc, đông, tây tỏ tường </a:t>
            </a:r>
          </a:p>
        </p:txBody>
      </p:sp>
    </p:spTree>
    <p:extLst>
      <p:ext uri="{BB962C8B-B14F-4D97-AF65-F5344CB8AC3E}">
        <p14:creationId xmlns:p14="http://schemas.microsoft.com/office/powerpoint/2010/main" val="2657798057"/>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13300" y="2933700"/>
            <a:ext cx="2781300"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Đàm thoại: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84923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2123658"/>
          </a:xfrm>
          <a:prstGeom prst="rect">
            <a:avLst/>
          </a:prstGeom>
          <a:noFill/>
        </p:spPr>
        <p:txBody>
          <a:bodyPr wrap="square" rtlCol="0">
            <a:spAutoFit/>
          </a:bodyPr>
          <a:lstStyle/>
          <a:p>
            <a:pPr algn="ctr"/>
            <a:r>
              <a:rPr lang="vi-VN" sz="4400" b="1">
                <a:solidFill>
                  <a:schemeClr val="accent6">
                    <a:lumMod val="50000"/>
                  </a:schemeClr>
                </a:solidFill>
                <a:latin typeface="Times New Roman" panose="02020603050405020304" pitchFamily="18" charset="0"/>
                <a:cs typeface="Times New Roman" panose="02020603050405020304" pitchFamily="18" charset="0"/>
              </a:rPr>
              <a:t>Cô vừa </a:t>
            </a:r>
            <a:r>
              <a:rPr lang="en-US" sz="4400" b="1">
                <a:solidFill>
                  <a:schemeClr val="accent6">
                    <a:lumMod val="50000"/>
                  </a:schemeClr>
                </a:solidFill>
                <a:latin typeface="Times New Roman" panose="02020603050405020304" pitchFamily="18" charset="0"/>
                <a:cs typeface="Times New Roman" panose="02020603050405020304" pitchFamily="18" charset="0"/>
              </a:rPr>
              <a:t>đọc cho các con nghe bài đồng dao </a:t>
            </a:r>
            <a:r>
              <a:rPr lang="vi-VN" sz="4400" b="1">
                <a:solidFill>
                  <a:schemeClr val="accent6">
                    <a:lumMod val="50000"/>
                  </a:schemeClr>
                </a:solidFill>
                <a:latin typeface="Times New Roman" panose="02020603050405020304" pitchFamily="18" charset="0"/>
                <a:cs typeface="Times New Roman" panose="02020603050405020304" pitchFamily="18" charset="0"/>
              </a:rPr>
              <a:t>gì? Trong </a:t>
            </a:r>
            <a:r>
              <a:rPr lang="en-US" sz="4400" b="1">
                <a:solidFill>
                  <a:schemeClr val="accent6">
                    <a:lumMod val="50000"/>
                  </a:schemeClr>
                </a:solidFill>
                <a:latin typeface="Times New Roman" panose="02020603050405020304" pitchFamily="18" charset="0"/>
                <a:cs typeface="Times New Roman" panose="02020603050405020304" pitchFamily="18" charset="0"/>
              </a:rPr>
              <a:t>bài đồng dao có nhắc đến các con</a:t>
            </a:r>
            <a:r>
              <a:rPr lang="vi-VN" sz="4400" b="1">
                <a:solidFill>
                  <a:schemeClr val="accent6">
                    <a:lumMod val="50000"/>
                  </a:schemeClr>
                </a:solidFill>
                <a:latin typeface="Times New Roman" panose="02020603050405020304" pitchFamily="18" charset="0"/>
                <a:cs typeface="Times New Roman" panose="02020603050405020304" pitchFamily="18" charset="0"/>
              </a:rPr>
              <a:t> vật nào? </a:t>
            </a:r>
            <a:endParaRPr lang="en-US" sz="44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0400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033"/>
          <a:stretch/>
        </p:blipFill>
        <p:spPr>
          <a:xfrm>
            <a:off x="0" y="-7937"/>
            <a:ext cx="12192000" cy="6858000"/>
          </a:xfrm>
        </p:spPr>
      </p:pic>
      <p:sp>
        <p:nvSpPr>
          <p:cNvPr id="6" name="TextBox 5"/>
          <p:cNvSpPr txBox="1"/>
          <p:nvPr/>
        </p:nvSpPr>
        <p:spPr>
          <a:xfrm>
            <a:off x="330200" y="114300"/>
            <a:ext cx="7797800" cy="1384995"/>
          </a:xfrm>
          <a:prstGeom prst="rect">
            <a:avLst/>
          </a:prstGeom>
          <a:noFill/>
        </p:spPr>
        <p:txBody>
          <a:bodyPr wrap="square" rtlCol="0">
            <a:spAutoFit/>
          </a:bodyPr>
          <a:lstStyle/>
          <a:p>
            <a:r>
              <a:rPr lang="en-US" sz="2800" b="1">
                <a:solidFill>
                  <a:srgbClr val="002060"/>
                </a:solidFill>
                <a:latin typeface="Times New Roman" panose="02020603050405020304" pitchFamily="18" charset="0"/>
                <a:cs typeface="Times New Roman" panose="02020603050405020304" pitchFamily="18" charset="0"/>
              </a:rPr>
              <a:t>Cô vừa đọc cho các con nghe bài đồng dao: “Con cua mà có hai càng”. Trong bài có các con vật đó là: Con cua, con cá, con rùa, con voi và con chim</a:t>
            </a:r>
          </a:p>
        </p:txBody>
      </p:sp>
      <p:pic>
        <p:nvPicPr>
          <p:cNvPr id="6148" name="Picture 4" descr="Hình ảnh Cá Vàng Cá Cảnh Thông Qua Cá Phim Hoạt Hình, Cá Clipart, đáng Yêu,  Cá Dễ Thương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625" r="94688"/>
                    </a14:imgEffect>
                  </a14:imgLayer>
                </a14:imgProps>
              </a:ext>
              <a:ext uri="{28A0092B-C50C-407E-A947-70E740481C1C}">
                <a14:useLocalDpi xmlns:a14="http://schemas.microsoft.com/office/drawing/2010/main" val="0"/>
              </a:ext>
            </a:extLst>
          </a:blip>
          <a:srcRect/>
          <a:stretch>
            <a:fillRect/>
          </a:stretch>
        </p:blipFill>
        <p:spPr bwMode="auto">
          <a:xfrm rot="21347518">
            <a:off x="3729690" y="5116724"/>
            <a:ext cx="2006578" cy="20065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ú Voi Con Ở Bản Đôn (Elephant) - Chú Ếch Con (Frog) - Nhạc Thiếu Nhi Vui  Nhộn Sôi Động - YouTub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71333" y="2650795"/>
            <a:ext cx="5608717" cy="315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eacock Clipart Adorable - Hình Ảnh Con Chim Hoạt Hình , Free Transparent  Clipart - ClipartKe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73" b="94042" l="1222" r="95889"/>
                    </a14:imgEffect>
                  </a14:imgLayer>
                </a14:imgProps>
              </a:ext>
              <a:ext uri="{28A0092B-C50C-407E-A947-70E740481C1C}">
                <a14:useLocalDpi xmlns:a14="http://schemas.microsoft.com/office/drawing/2010/main" val="0"/>
              </a:ext>
            </a:extLst>
          </a:blip>
          <a:srcRect/>
          <a:stretch>
            <a:fillRect/>
          </a:stretch>
        </p:blipFill>
        <p:spPr bwMode="auto">
          <a:xfrm>
            <a:off x="9181630" y="4992"/>
            <a:ext cx="2441394" cy="273164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ncer Crawfish, Crayfish, Crab, Crustacean, Sea Life, - Con Cua Vector -  Free Transparent PNG Clipart Images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360116" y="5285501"/>
            <a:ext cx="1944948" cy="128505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0+ hình ảnh con rùa hoạt hình - hinhanhsieudep.net"/>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5156" r="90000"/>
                    </a14:imgEffect>
                  </a14:imgLayer>
                </a14:imgProps>
              </a:ext>
              <a:ext uri="{28A0092B-C50C-407E-A947-70E740481C1C}">
                <a14:useLocalDpi xmlns:a14="http://schemas.microsoft.com/office/drawing/2010/main" val="0"/>
              </a:ext>
            </a:extLst>
          </a:blip>
          <a:srcRect/>
          <a:stretch>
            <a:fillRect/>
          </a:stretch>
        </p:blipFill>
        <p:spPr bwMode="auto">
          <a:xfrm flipH="1">
            <a:off x="445071" y="4228247"/>
            <a:ext cx="2490672" cy="28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86190"/>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986023" y="424934"/>
            <a:ext cx="6219972" cy="461665"/>
          </a:xfrm>
          <a:prstGeom prst="rect">
            <a:avLst/>
          </a:prstGeom>
        </p:spPr>
        <p:txBody>
          <a:bodyPr wrap="none">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Con cua có mấy càng và dáng đi như thế nào</a:t>
            </a:r>
            <a:r>
              <a:rPr lang="vi-VN" sz="2400" b="1">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57300" y="2336800"/>
            <a:ext cx="3200400" cy="1569660"/>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cua có hai càng và chúng bò ngang </a:t>
            </a:r>
          </a:p>
        </p:txBody>
      </p:sp>
      <p:pic>
        <p:nvPicPr>
          <p:cNvPr id="9" name="Picture 6" descr="Free Vector | Empty background tropical beach scen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9502" y="2283001"/>
            <a:ext cx="5657949" cy="3178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5100" y="2947604"/>
            <a:ext cx="6096000" cy="646331"/>
          </a:xfrm>
          <a:prstGeom prst="rect">
            <a:avLst/>
          </a:prstGeom>
        </p:spPr>
        <p:txBody>
          <a:bodyPr>
            <a:spAutoFit/>
          </a:bodyPr>
          <a:lstStyle/>
          <a:p>
            <a:pPr algn="ctr"/>
            <a:r>
              <a:rPr lang="en-US" b="1">
                <a:solidFill>
                  <a:srgbClr val="7030A0"/>
                </a:solidFill>
                <a:latin typeface="Times New Roman" panose="02020603050405020304" pitchFamily="18" charset="0"/>
                <a:cs typeface="Times New Roman" panose="02020603050405020304" pitchFamily="18" charset="0"/>
              </a:rPr>
              <a:t>Con cua mà có hai càng</a:t>
            </a:r>
          </a:p>
          <a:p>
            <a:pPr algn="ctr"/>
            <a:r>
              <a:rPr lang="en-US"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0" name="Picture 12" descr="Cancer Crawfish, Crayfish, Crab, Crustacean, Sea Life, - Con Cua Vector -  Free Transparent PNG Clipart Images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885501" y="3964194"/>
            <a:ext cx="1705949" cy="11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7564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267648"/>
            <a:ext cx="7282060" cy="830997"/>
          </a:xfrm>
          <a:prstGeom prst="rect">
            <a:avLst/>
          </a:prstGeom>
        </p:spPr>
        <p:txBody>
          <a:bodyPr wrap="square">
            <a:spAutoFit/>
          </a:bodyPr>
          <a:lstStyle/>
          <a:p>
            <a:pPr algn="ctr"/>
            <a:r>
              <a:rPr lang="en-US" sz="2400" b="1">
                <a:solidFill>
                  <a:schemeClr val="accent6">
                    <a:lumMod val="50000"/>
                  </a:schemeClr>
                </a:solidFill>
                <a:latin typeface="Times New Roman" panose="02020603050405020304" pitchFamily="18" charset="0"/>
                <a:cs typeface="Times New Roman" panose="02020603050405020304" pitchFamily="18" charset="0"/>
              </a:rPr>
              <a:t>Con cá có những bộ phận nào</a:t>
            </a:r>
            <a:r>
              <a:rPr lang="vi-VN" sz="2400" b="1">
                <a:solidFill>
                  <a:schemeClr val="accent6">
                    <a:lumMod val="50000"/>
                  </a:schemeClr>
                </a:solidFill>
                <a:latin typeface="Times New Roman" panose="02020603050405020304" pitchFamily="18" charset="0"/>
                <a:cs typeface="Times New Roman" panose="02020603050405020304" pitchFamily="18" charset="0"/>
              </a:rPr>
              <a:t>?</a:t>
            </a:r>
            <a:r>
              <a:rPr lang="en-US" sz="2400" b="1">
                <a:solidFill>
                  <a:schemeClr val="accent6">
                    <a:lumMod val="50000"/>
                  </a:schemeClr>
                </a:solidFill>
                <a:latin typeface="Times New Roman" panose="02020603050405020304" pitchFamily="18" charset="0"/>
                <a:cs typeface="Times New Roman" panose="02020603050405020304" pitchFamily="18" charset="0"/>
              </a:rPr>
              <a:t> Con cá bơi được nhờ đâu? </a:t>
            </a:r>
          </a:p>
        </p:txBody>
      </p:sp>
      <p:sp>
        <p:nvSpPr>
          <p:cNvPr id="7" name="TextBox 6"/>
          <p:cNvSpPr txBox="1"/>
          <p:nvPr/>
        </p:nvSpPr>
        <p:spPr>
          <a:xfrm>
            <a:off x="787400" y="2850294"/>
            <a:ext cx="4121340" cy="1569660"/>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cá có đầu, thân, đuôi, vây cá. Con cá bơi được nhờ hai vây.  </a:t>
            </a:r>
          </a:p>
        </p:txBody>
      </p:sp>
      <p:pic>
        <p:nvPicPr>
          <p:cNvPr id="11"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8740" y="2043249"/>
            <a:ext cx="6140639" cy="34546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08740" y="2850294"/>
            <a:ext cx="5689600" cy="646331"/>
          </a:xfrm>
          <a:prstGeom prst="rect">
            <a:avLst/>
          </a:prstGeom>
          <a:noFill/>
        </p:spPr>
        <p:txBody>
          <a:bodyPr wrap="square" rtlCol="0">
            <a:spAutoFit/>
          </a:bodyPr>
          <a:lstStyle/>
          <a:p>
            <a:pPr algn="ctr"/>
            <a:r>
              <a:rPr lang="en-US" b="1">
                <a:solidFill>
                  <a:schemeClr val="bg1"/>
                </a:solidFill>
                <a:latin typeface="Times New Roman" panose="02020603050405020304" pitchFamily="18" charset="0"/>
                <a:cs typeface="Times New Roman" panose="02020603050405020304" pitchFamily="18" charset="0"/>
              </a:rPr>
              <a:t>Con cá mà có cái đuôi</a:t>
            </a:r>
          </a:p>
          <a:p>
            <a:pPr algn="ctr"/>
            <a:r>
              <a:rPr lang="en-US" b="1">
                <a:solidFill>
                  <a:schemeClr val="bg1"/>
                </a:solidFill>
                <a:latin typeface="Times New Roman" panose="02020603050405020304" pitchFamily="18" charset="0"/>
                <a:cs typeface="Times New Roman" panose="02020603050405020304" pitchFamily="18" charset="0"/>
              </a:rPr>
              <a:t>Hai vây ve vẩy nó bơi rất tài  </a:t>
            </a:r>
          </a:p>
        </p:txBody>
      </p:sp>
    </p:spTree>
    <p:extLst>
      <p:ext uri="{BB962C8B-B14F-4D97-AF65-F5344CB8AC3E}">
        <p14:creationId xmlns:p14="http://schemas.microsoft.com/office/powerpoint/2010/main" val="40653877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366070" y="369164"/>
            <a:ext cx="7282060" cy="584775"/>
          </a:xfrm>
          <a:prstGeom prst="rect">
            <a:avLst/>
          </a:prstGeom>
        </p:spPr>
        <p:txBody>
          <a:bodyPr wrap="square">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Con rùa có cái cổ như thế nào? </a:t>
            </a:r>
          </a:p>
        </p:txBody>
      </p:sp>
      <p:sp>
        <p:nvSpPr>
          <p:cNvPr id="7" name="TextBox 6"/>
          <p:cNvSpPr txBox="1"/>
          <p:nvPr/>
        </p:nvSpPr>
        <p:spPr>
          <a:xfrm>
            <a:off x="1098550" y="3021819"/>
            <a:ext cx="4121340" cy="1077218"/>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rùa có cái cổ thụt ngắn, thụt dài </a:t>
            </a:r>
          </a:p>
        </p:txBody>
      </p:sp>
      <p:pic>
        <p:nvPicPr>
          <p:cNvPr id="8" name="Picture 2" descr="15 bài vè cho trẻ mầm non giúp bé nhận biết thế giới xung quanh"/>
          <p:cNvPicPr>
            <a:picLocks noChangeAspect="1" noChangeArrowheads="1"/>
          </p:cNvPicPr>
          <p:nvPr/>
        </p:nvPicPr>
        <p:blipFill rotWithShape="1">
          <a:blip r:embed="rId3">
            <a:extLst>
              <a:ext uri="{28A0092B-C50C-407E-A947-70E740481C1C}">
                <a14:useLocalDpi xmlns:a14="http://schemas.microsoft.com/office/drawing/2010/main" val="0"/>
              </a:ext>
            </a:extLst>
          </a:blip>
          <a:srcRect l="-583" t="583" r="583" b="44182"/>
          <a:stretch/>
        </p:blipFill>
        <p:spPr bwMode="auto">
          <a:xfrm>
            <a:off x="5378640" y="2492652"/>
            <a:ext cx="5738472" cy="3212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96140" y="2782669"/>
            <a:ext cx="3397134" cy="646331"/>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Con rùa mà có cái mai</a:t>
            </a:r>
          </a:p>
          <a:p>
            <a:pPr algn="ctr"/>
            <a:r>
              <a:rPr lang="en-US" b="1">
                <a:solidFill>
                  <a:srgbClr val="002060"/>
                </a:solidFill>
                <a:latin typeface="Times New Roman" panose="02020603050405020304" pitchFamily="18" charset="0"/>
                <a:cs typeface="Times New Roman" panose="02020603050405020304" pitchFamily="18" charset="0"/>
              </a:rPr>
              <a:t>Cái cổ thụt ngắn, thụt dài vào ra </a:t>
            </a:r>
          </a:p>
        </p:txBody>
      </p:sp>
    </p:spTree>
    <p:extLst>
      <p:ext uri="{BB962C8B-B14F-4D97-AF65-F5344CB8AC3E}">
        <p14:creationId xmlns:p14="http://schemas.microsoft.com/office/powerpoint/2010/main" val="3509770606"/>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84775"/>
          </a:xfrm>
          <a:prstGeom prst="rect">
            <a:avLst/>
          </a:prstGeom>
        </p:spPr>
        <p:txBody>
          <a:bodyPr wrap="square">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Con voi có gì đặc biệt ? </a:t>
            </a:r>
          </a:p>
        </p:txBody>
      </p:sp>
      <p:sp>
        <p:nvSpPr>
          <p:cNvPr id="7" name="TextBox 6"/>
          <p:cNvSpPr txBox="1"/>
          <p:nvPr/>
        </p:nvSpPr>
        <p:spPr>
          <a:xfrm>
            <a:off x="882460" y="2567141"/>
            <a:ext cx="4121340" cy="3108543"/>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Con voi có 2 ngà và vòi của nó rất dài. Vòi voi dùng để cuốn thức ăn, uống nước, giúp người dân kéo gỗ. Ngoài ra voi còn có đôi tai rất to giống như cái quạt </a:t>
            </a:r>
          </a:p>
        </p:txBody>
      </p:sp>
      <p:pic>
        <p:nvPicPr>
          <p:cNvPr id="10" name="Picture 2" descr="Mơ thấy con voi thì chơi con đề nào. Giãi mã mơ thấy voi số m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567141"/>
            <a:ext cx="5778500"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3800" y="4927753"/>
            <a:ext cx="3695700" cy="646331"/>
          </a:xfrm>
          <a:prstGeom prst="rect">
            <a:avLst/>
          </a:prstGeom>
        </p:spPr>
        <p:txBody>
          <a:bodyPr wrap="square">
            <a:spAutoFit/>
          </a:bodyPr>
          <a:lstStyle/>
          <a:p>
            <a:pPr algn="ctr"/>
            <a:r>
              <a:rPr lang="en-US" b="1">
                <a:solidFill>
                  <a:schemeClr val="bg1"/>
                </a:solidFill>
                <a:latin typeface="Times New Roman" panose="02020603050405020304" pitchFamily="18" charset="0"/>
                <a:cs typeface="Times New Roman" panose="02020603050405020304" pitchFamily="18" charset="0"/>
              </a:rPr>
              <a:t>Con voi mà có hai ngà</a:t>
            </a:r>
          </a:p>
          <a:p>
            <a:pPr algn="ctr"/>
            <a:r>
              <a:rPr lang="en-US" b="1">
                <a:solidFill>
                  <a:schemeClr val="bg1"/>
                </a:solidFill>
                <a:latin typeface="Times New Roman" panose="02020603050405020304" pitchFamily="18" charset="0"/>
                <a:cs typeface="Times New Roman" panose="02020603050405020304" pitchFamily="18" charset="0"/>
              </a:rPr>
              <a:t>Cái vòi nó cuốn đổ nhà đổ cây </a:t>
            </a:r>
          </a:p>
        </p:txBody>
      </p:sp>
    </p:spTree>
    <p:extLst>
      <p:ext uri="{BB962C8B-B14F-4D97-AF65-F5344CB8AC3E}">
        <p14:creationId xmlns:p14="http://schemas.microsoft.com/office/powerpoint/2010/main" val="1850189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23220"/>
          </a:xfrm>
          <a:prstGeom prst="rect">
            <a:avLst/>
          </a:prstGeom>
        </p:spPr>
        <p:txBody>
          <a:bodyPr wrap="square">
            <a:spAutoFit/>
          </a:bodyPr>
          <a:lstStyle/>
          <a:p>
            <a:pPr algn="ctr"/>
            <a:r>
              <a:rPr lang="en-US" sz="2800" b="1">
                <a:solidFill>
                  <a:schemeClr val="accent6">
                    <a:lumMod val="50000"/>
                  </a:schemeClr>
                </a:solidFill>
                <a:latin typeface="Times New Roman" panose="02020603050405020304" pitchFamily="18" charset="0"/>
                <a:cs typeface="Times New Roman" panose="02020603050405020304" pitchFamily="18" charset="0"/>
              </a:rPr>
              <a:t>Nhờ có gì mà con chim có thể bay được? </a:t>
            </a:r>
          </a:p>
        </p:txBody>
      </p:sp>
      <p:sp>
        <p:nvSpPr>
          <p:cNvPr id="7" name="TextBox 6"/>
          <p:cNvSpPr txBox="1"/>
          <p:nvPr/>
        </p:nvSpPr>
        <p:spPr>
          <a:xfrm>
            <a:off x="1034860" y="2921084"/>
            <a:ext cx="4121340" cy="954107"/>
          </a:xfrm>
          <a:prstGeom prst="rect">
            <a:avLst/>
          </a:prstGeom>
          <a:noFill/>
        </p:spPr>
        <p:txBody>
          <a:bodyPr wrap="square" rtlCol="0">
            <a:spAutoFit/>
          </a:bodyPr>
          <a:lstStyle/>
          <a:p>
            <a:r>
              <a:rPr lang="en-US" sz="2800">
                <a:solidFill>
                  <a:schemeClr val="accent6">
                    <a:lumMod val="50000"/>
                  </a:schemeClr>
                </a:solidFill>
                <a:latin typeface="Times New Roman" panose="02020603050405020304" pitchFamily="18" charset="0"/>
                <a:cs typeface="Times New Roman" panose="02020603050405020304" pitchFamily="18" charset="0"/>
              </a:rPr>
              <a:t>Con chim bay được là nhờ có đôi cánh </a:t>
            </a:r>
          </a:p>
        </p:txBody>
      </p:sp>
      <p:pic>
        <p:nvPicPr>
          <p:cNvPr id="8" name="Picture 2" descr="Hai con chim gáy (Bóng mát tâm hồ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4446" y="2413000"/>
            <a:ext cx="5762730" cy="3240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8868" y="2567141"/>
            <a:ext cx="4658970" cy="707886"/>
          </a:xfrm>
          <a:prstGeom prst="rect">
            <a:avLst/>
          </a:prstGeom>
        </p:spPr>
        <p:txBody>
          <a:bodyPr wrap="square">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Con chim mà có cánh bay</a:t>
            </a:r>
          </a:p>
          <a:p>
            <a:pPr algn="ctr"/>
            <a:r>
              <a:rPr lang="en-US" sz="2000" b="1">
                <a:solidFill>
                  <a:srgbClr val="C00000"/>
                </a:solidFill>
                <a:latin typeface="Times New Roman" panose="02020603050405020304" pitchFamily="18" charset="0"/>
                <a:cs typeface="Times New Roman" panose="02020603050405020304" pitchFamily="18" charset="0"/>
              </a:rPr>
              <a:t>Bay cùng nam, bắc, đông, tây tỏ tường </a:t>
            </a:r>
          </a:p>
        </p:txBody>
      </p:sp>
    </p:spTree>
    <p:extLst>
      <p:ext uri="{BB962C8B-B14F-4D97-AF65-F5344CB8AC3E}">
        <p14:creationId xmlns:p14="http://schemas.microsoft.com/office/powerpoint/2010/main" val="231187132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41700" y="2692400"/>
            <a:ext cx="5562600" cy="1200329"/>
          </a:xfrm>
          <a:prstGeom prst="rect">
            <a:avLst/>
          </a:prstGeom>
          <a:noFill/>
        </p:spPr>
        <p:txBody>
          <a:bodyPr wrap="square" rtlCol="0">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Qua </a:t>
            </a:r>
            <a:r>
              <a:rPr lang="en-US" sz="3600" b="1">
                <a:solidFill>
                  <a:srgbClr val="FF0000"/>
                </a:solidFill>
                <a:latin typeface="Times New Roman" panose="02020603050405020304" pitchFamily="18" charset="0"/>
                <a:cs typeface="Times New Roman" panose="02020603050405020304" pitchFamily="18" charset="0"/>
              </a:rPr>
              <a:t>bài đồng dao</a:t>
            </a:r>
            <a:r>
              <a:rPr lang="vi-VN" sz="3600" b="1">
                <a:solidFill>
                  <a:srgbClr val="FF0000"/>
                </a:solidFill>
                <a:latin typeface="Times New Roman" panose="02020603050405020304" pitchFamily="18" charset="0"/>
                <a:cs typeface="Times New Roman" panose="02020603050405020304" pitchFamily="18" charset="0"/>
              </a:rPr>
              <a:t> các con rút ra được bài học gì nào? </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0436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77899" y="1005609"/>
            <a:ext cx="5715000" cy="369332"/>
          </a:xfrm>
          <a:prstGeom prst="rect">
            <a:avLst/>
          </a:prstGeom>
          <a:noFill/>
        </p:spPr>
        <p:txBody>
          <a:bodyPr wrap="square" rtlCol="0">
            <a:spAutoFit/>
          </a:bodyPr>
          <a:lstStyle/>
          <a:p>
            <a:r>
              <a:rPr lang="vi-VN" b="1">
                <a:latin typeface="+mj-lt"/>
              </a:rPr>
              <a:t>I. MỤC ĐÍCH YÊU CẦU:</a:t>
            </a:r>
            <a:endParaRPr lang="en-US" b="1">
              <a:latin typeface="+mj-lt"/>
            </a:endParaRPr>
          </a:p>
        </p:txBody>
      </p:sp>
      <p:sp>
        <p:nvSpPr>
          <p:cNvPr id="6" name="TextBox 5"/>
          <p:cNvSpPr txBox="1"/>
          <p:nvPr/>
        </p:nvSpPr>
        <p:spPr>
          <a:xfrm>
            <a:off x="1125681" y="1321832"/>
            <a:ext cx="9606974"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1. Kiến thức:</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biết tên </a:t>
            </a:r>
            <a:r>
              <a:rPr lang="en-US" sz="2100">
                <a:solidFill>
                  <a:srgbClr val="000000"/>
                </a:solidFill>
                <a:latin typeface="Times New Roman" panose="02020603050405020304" pitchFamily="18" charset="0"/>
                <a:cs typeface="Arial" charset="0"/>
                <a:sym typeface="Arial" charset="0"/>
              </a:rPr>
              <a:t>bài đồng dao: Con cua mà có hai càng</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Hiểu được nội dung </a:t>
            </a:r>
            <a:r>
              <a:rPr lang="en-US" sz="2100">
                <a:solidFill>
                  <a:srgbClr val="000000"/>
                </a:solidFill>
                <a:latin typeface="Times New Roman" panose="02020603050405020304" pitchFamily="18" charset="0"/>
                <a:cs typeface="Arial" charset="0"/>
                <a:sym typeface="Arial" charset="0"/>
              </a:rPr>
              <a:t>bài đồng dao: Bài đồng dao nói về đặc điểm và cách vận động của một số loài động vật </a:t>
            </a:r>
            <a:endParaRPr lang="en-US" sz="2100" b="1">
              <a:latin typeface="+mj-lt"/>
            </a:endParaRPr>
          </a:p>
        </p:txBody>
      </p:sp>
      <p:sp>
        <p:nvSpPr>
          <p:cNvPr id="7" name="TextBox 6"/>
          <p:cNvSpPr txBox="1"/>
          <p:nvPr/>
        </p:nvSpPr>
        <p:spPr>
          <a:xfrm>
            <a:off x="1153390" y="2811800"/>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2.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ràng, rèn trẻ trả lời đủ câu, thể hiện đúng ngữ điệu của nhân vật   </a:t>
            </a:r>
            <a:endParaRPr lang="en-US" sz="2100" b="1">
              <a:latin typeface="+mj-lt"/>
            </a:endParaRPr>
          </a:p>
        </p:txBody>
      </p:sp>
      <p:sp>
        <p:nvSpPr>
          <p:cNvPr id="8" name="TextBox 7"/>
          <p:cNvSpPr txBox="1"/>
          <p:nvPr/>
        </p:nvSpPr>
        <p:spPr>
          <a:xfrm>
            <a:off x="1125681" y="4301769"/>
            <a:ext cx="10203254" cy="1369606"/>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a:t>
            </a:r>
            <a:r>
              <a:rPr lang="en-US" sz="2100">
                <a:solidFill>
                  <a:srgbClr val="000000"/>
                </a:solidFill>
                <a:latin typeface="Times New Roman" panose="02020603050405020304" pitchFamily="18" charset="0"/>
                <a:cs typeface="Arial" charset="0"/>
                <a:sym typeface="Arial" charset="0"/>
              </a:rPr>
              <a:t>Trẻ biết yêu quý và bảo vệ các loài động vật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1372386728"/>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1815882"/>
          </a:xfrm>
          <a:prstGeom prst="rect">
            <a:avLst/>
          </a:prstGeom>
          <a:noFill/>
        </p:spPr>
        <p:txBody>
          <a:bodyPr wrap="square" rtlCol="0">
            <a:spAutoFit/>
          </a:bodyPr>
          <a:lstStyle/>
          <a:p>
            <a:pPr algn="ctr"/>
            <a:r>
              <a:rPr lang="en-US" sz="2800" b="1">
                <a:solidFill>
                  <a:schemeClr val="accent6">
                    <a:lumMod val="50000"/>
                  </a:schemeClr>
                </a:solidFill>
                <a:latin typeface="Times New Roman" panose="02020603050405020304" pitchFamily="18" charset="0"/>
                <a:cs typeface="Times New Roman" panose="02020603050405020304" pitchFamily="18" charset="0"/>
              </a:rPr>
              <a:t>Bài đồng dao nói về các con vật gần gũi với chúng ta và cách thức vận động của chúng. Ngoài ra những con vật này còn rất có ích với con người vì vậy các con hãy bảo vệ các loài động vật này nhé!</a:t>
            </a:r>
          </a:p>
        </p:txBody>
      </p:sp>
    </p:spTree>
    <p:extLst>
      <p:ext uri="{BB962C8B-B14F-4D97-AF65-F5344CB8AC3E}">
        <p14:creationId xmlns:p14="http://schemas.microsoft.com/office/powerpoint/2010/main" val="327600732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a:solidFill>
                  <a:schemeClr val="bg1"/>
                </a:solidFill>
                <a:latin typeface="Times New Roman" panose="02020603050405020304" pitchFamily="18" charset="0"/>
                <a:cs typeface="Times New Roman" panose="02020603050405020304" pitchFamily="18" charset="0"/>
              </a:rPr>
              <a:t>Hai vây ve vẩy nó bơi rất tài  </a:t>
            </a:r>
          </a:p>
        </p:txBody>
      </p:sp>
      <p:pic>
        <p:nvPicPr>
          <p:cNvPr id="6" name="Đồng-dao-Con-cua-mà-có-hai-cà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p:spPr>
      </p:pic>
    </p:spTree>
    <p:extLst>
      <p:ext uri="{BB962C8B-B14F-4D97-AF65-F5344CB8AC3E}">
        <p14:creationId xmlns:p14="http://schemas.microsoft.com/office/powerpoint/2010/main" val="2638115974"/>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451" y="3478162"/>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255705021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00300" y="24638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47900" y="3167390"/>
            <a:ext cx="7670800" cy="523220"/>
          </a:xfrm>
          <a:prstGeom prst="rect">
            <a:avLst/>
          </a:prstGeom>
          <a:noFill/>
        </p:spPr>
        <p:txBody>
          <a:bodyPr wrap="square" rtlCol="0">
            <a:spAutoFit/>
          </a:bodyPr>
          <a:lstStyle/>
          <a:p>
            <a:r>
              <a:rPr lang="vi-VN" sz="2800" b="1">
                <a:solidFill>
                  <a:srgbClr val="0070C0"/>
                </a:solidFill>
                <a:latin typeface="Times New Roman" panose="02020603050405020304" pitchFamily="18" charset="0"/>
                <a:cs typeface="Times New Roman" panose="02020603050405020304" pitchFamily="18" charset="0"/>
              </a:rPr>
              <a:t>- Cô và trẻ hát bài: </a:t>
            </a:r>
            <a:r>
              <a:rPr lang="en-US" sz="2800" b="1">
                <a:solidFill>
                  <a:srgbClr val="0070C0"/>
                </a:solidFill>
                <a:latin typeface="Times New Roman" panose="02020603050405020304" pitchFamily="18" charset="0"/>
                <a:cs typeface="Times New Roman" panose="02020603050405020304" pitchFamily="18" charset="0"/>
              </a:rPr>
              <a:t>Dậy đi thôi</a:t>
            </a:r>
          </a:p>
        </p:txBody>
      </p:sp>
    </p:spTree>
    <p:extLst>
      <p:ext uri="{BB962C8B-B14F-4D97-AF65-F5344CB8AC3E}">
        <p14:creationId xmlns:p14="http://schemas.microsoft.com/office/powerpoint/2010/main" val="3571559899"/>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6100" y="3048000"/>
            <a:ext cx="6972300" cy="523220"/>
          </a:xfrm>
          <a:prstGeom prst="rect">
            <a:avLst/>
          </a:prstGeom>
          <a:noFill/>
        </p:spPr>
        <p:txBody>
          <a:bodyPr wrap="square" rtlCol="0">
            <a:spAutoFit/>
          </a:bodyPr>
          <a:lstStyle/>
          <a:p>
            <a:r>
              <a:rPr lang="vi-VN" sz="2800" b="1">
                <a:solidFill>
                  <a:srgbClr val="FF0000"/>
                </a:solidFill>
                <a:latin typeface="Times New Roman" panose="02020603050405020304" pitchFamily="18" charset="0"/>
                <a:cs typeface="Times New Roman" panose="02020603050405020304" pitchFamily="18" charset="0"/>
              </a:rPr>
              <a:t>2. Phương pháp, hình thức tổ chức: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176003"/>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6" name="TextBox 5"/>
          <p:cNvSpPr txBox="1"/>
          <p:nvPr/>
        </p:nvSpPr>
        <p:spPr>
          <a:xfrm>
            <a:off x="5613400" y="930353"/>
            <a:ext cx="6413500" cy="646331"/>
          </a:xfrm>
          <a:prstGeom prst="rect">
            <a:avLst/>
          </a:prstGeom>
          <a:noFill/>
        </p:spPr>
        <p:txBody>
          <a:bodyPr wrap="square" rtlCol="0">
            <a:spAutoFit/>
          </a:bodyPr>
          <a:lstStyle/>
          <a:p>
            <a:r>
              <a:rPr lang="en-US"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 </a:t>
            </a:r>
          </a:p>
        </p:txBody>
      </p:sp>
      <p:sp>
        <p:nvSpPr>
          <p:cNvPr id="7" name="TextBox 6"/>
          <p:cNvSpPr txBox="1"/>
          <p:nvPr/>
        </p:nvSpPr>
        <p:spPr>
          <a:xfrm>
            <a:off x="4953000" y="1690688"/>
            <a:ext cx="5930900" cy="4154984"/>
          </a:xfrm>
          <a:prstGeom prst="rect">
            <a:avLst/>
          </a:prstGeom>
          <a:noFill/>
        </p:spPr>
        <p:txBody>
          <a:bodyPr wrap="square" rtlCol="0">
            <a:spAutoFit/>
          </a:bodyP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 tai không có bò ngang cả đời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cá mà có cái đuôi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vây ve vẩy nó bơi rất tài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rùa mà có cái mai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cổ thụt ngắn, thụt dài vào ra</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voi mà có hai ngà</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vòi nó cuốn đổ nhà, đổ cây</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chim mà có cánh bay</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Bay cùng nam bắc, đông, tây tỏ tường </a:t>
            </a:r>
          </a:p>
          <a:p>
            <a:pPr algn="ctr"/>
            <a:endPar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54928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descr="Free Vector | Empty background tropical beach scen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0" y="0"/>
            <a:ext cx="12207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9100" y="1905000"/>
            <a:ext cx="6680200" cy="1077218"/>
          </a:xfrm>
          <a:prstGeom prst="rect">
            <a:avLst/>
          </a:prstGeom>
          <a:noFill/>
        </p:spPr>
        <p:txBody>
          <a:bodyPr wrap="square" rtlCol="0">
            <a:spAutoFit/>
          </a:bodyPr>
          <a:lstStyle/>
          <a:p>
            <a:pPr algn="ctr"/>
            <a:r>
              <a:rPr lang="en-US" sz="3200" b="1">
                <a:solidFill>
                  <a:srgbClr val="7030A0"/>
                </a:solidFill>
                <a:latin typeface="Times New Roman" panose="02020603050405020304" pitchFamily="18" charset="0"/>
                <a:cs typeface="Times New Roman" panose="02020603050405020304" pitchFamily="18" charset="0"/>
              </a:rPr>
              <a:t>Con cua mà có hai càng</a:t>
            </a:r>
          </a:p>
          <a:p>
            <a:pPr algn="ctr"/>
            <a:r>
              <a:rPr lang="en-US" sz="3200"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2" name="Picture 12" descr="Cancer Crawfish, Crayfish, Crab, Crustacean, Sea Life, - Con Cua Vector -  Free Transparent PNG Clipart Images Downloa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4771461" y="4744001"/>
            <a:ext cx="1944948" cy="1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3598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 y="0"/>
            <a:ext cx="121900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a:solidFill>
                  <a:schemeClr val="bg1"/>
                </a:solidFill>
                <a:latin typeface="Times New Roman" panose="02020603050405020304" pitchFamily="18" charset="0"/>
                <a:cs typeface="Times New Roman" panose="02020603050405020304" pitchFamily="18" charset="0"/>
              </a:rPr>
              <a:t>Hai vây ve vẩy nó bơi rất tài  </a:t>
            </a:r>
          </a:p>
        </p:txBody>
      </p:sp>
    </p:spTree>
    <p:extLst>
      <p:ext uri="{BB962C8B-B14F-4D97-AF65-F5344CB8AC3E}">
        <p14:creationId xmlns:p14="http://schemas.microsoft.com/office/powerpoint/2010/main" val="3006102245"/>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15 bài vè cho trẻ mầm non giúp bé nhận biết thế giới xung quanh"/>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3" t="583" r="583" b="44182"/>
          <a:stretch/>
        </p:blipFill>
        <p:spPr bwMode="auto">
          <a:xfrm>
            <a:off x="-57378" y="1"/>
            <a:ext cx="1224937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838200"/>
            <a:ext cx="6629400"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Con rùa mà có cái mai</a:t>
            </a:r>
          </a:p>
          <a:p>
            <a:pPr algn="ctr"/>
            <a:r>
              <a:rPr lang="en-US" sz="3200" b="1">
                <a:solidFill>
                  <a:srgbClr val="002060"/>
                </a:solidFill>
                <a:latin typeface="Times New Roman" panose="02020603050405020304" pitchFamily="18" charset="0"/>
                <a:cs typeface="Times New Roman" panose="02020603050405020304" pitchFamily="18" charset="0"/>
              </a:rPr>
              <a:t>Cái cổ thụt ngắn, thụt dài vào ra </a:t>
            </a:r>
          </a:p>
        </p:txBody>
      </p:sp>
    </p:spTree>
    <p:extLst>
      <p:ext uri="{BB962C8B-B14F-4D97-AF65-F5344CB8AC3E}">
        <p14:creationId xmlns:p14="http://schemas.microsoft.com/office/powerpoint/2010/main" val="3677132092"/>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Mơ thấy con voi thì chơi con đề nào. Giãi mã mơ thấy voi số m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
            <a:ext cx="12192000" cy="6852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 y="5074335"/>
            <a:ext cx="5854700" cy="1077218"/>
          </a:xfrm>
          <a:prstGeom prst="rect">
            <a:avLst/>
          </a:prstGeom>
        </p:spPr>
        <p:txBody>
          <a:bodyPr wrap="square">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voi mà có hai ngà</a:t>
            </a:r>
          </a:p>
          <a:p>
            <a:pPr algn="ctr"/>
            <a:r>
              <a:rPr lang="en-US" sz="3200" b="1">
                <a:solidFill>
                  <a:schemeClr val="bg1"/>
                </a:solidFill>
                <a:latin typeface="Times New Roman" panose="02020603050405020304" pitchFamily="18" charset="0"/>
                <a:cs typeface="Times New Roman" panose="02020603050405020304" pitchFamily="18" charset="0"/>
              </a:rPr>
              <a:t>Cái vòi nó cuốn đổ nhà đổ cây </a:t>
            </a:r>
          </a:p>
        </p:txBody>
      </p:sp>
    </p:spTree>
    <p:extLst>
      <p:ext uri="{BB962C8B-B14F-4D97-AF65-F5344CB8AC3E}">
        <p14:creationId xmlns:p14="http://schemas.microsoft.com/office/powerpoint/2010/main" val="4076823991"/>
      </p:ext>
    </p:extLst>
  </p:cSld>
  <p:clrMapOvr>
    <a:masterClrMapping/>
  </p:clrMapOvr>
  <mc:AlternateContent xmlns:mc="http://schemas.openxmlformats.org/markup-compatibility/2006" xmlns:p14="http://schemas.microsoft.com/office/powerpoint/2010/main">
    <mc:Choice Requires="p14">
      <p:transition spd="slow" p14:dur="5000" advTm="8000"/>
    </mc:Choice>
    <mc:Fallback xmlns="">
      <p:transition spd="slow" advTm="8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725</Words>
  <Application>Microsoft Office PowerPoint</Application>
  <PresentationFormat>Widescreen</PresentationFormat>
  <Paragraphs>68</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ngocvannhi1507@gmail.com</cp:lastModifiedBy>
  <cp:revision>20</cp:revision>
  <dcterms:created xsi:type="dcterms:W3CDTF">2021-12-07T14:25:08Z</dcterms:created>
  <dcterms:modified xsi:type="dcterms:W3CDTF">2023-01-16T14:14:29Z</dcterms:modified>
</cp:coreProperties>
</file>