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577D-7D7E-4E3B-A698-320CC97E10A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DDB2-16C4-4048-8867-03FDA763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4.jpeg"/><Relationship Id="rId2" Type="http://schemas.openxmlformats.org/officeDocument/2006/relationships/audio" Target="../media/media1.mp3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6400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79700" y="1369701"/>
            <a:ext cx="5207001" cy="6389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UBND QUẬN LONG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TRƯỜNG MẦM NON ĐỨC GIANG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sp>
        <p:nvSpPr>
          <p:cNvPr id="10" name="WordArt 34"/>
          <p:cNvSpPr>
            <a:spLocks noChangeArrowheads="1" noChangeShapeType="1" noTextEdit="1"/>
          </p:cNvSpPr>
          <p:nvPr/>
        </p:nvSpPr>
        <p:spPr bwMode="auto">
          <a:xfrm>
            <a:off x="1419355" y="2275897"/>
            <a:ext cx="7344815" cy="482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10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1A09F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newroman"/>
              </a:rPr>
              <a:t>Giáo án: Lĩnh vực phát triển nhận thức </a:t>
            </a:r>
            <a:endParaRPr lang="en-US" sz="10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1A09F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newroman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837190" y="4253020"/>
            <a:ext cx="450914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smtClean="0">
                <a:solidFill>
                  <a:srgbClr val="FF0000"/>
                </a:solidFill>
                <a:latin typeface=" tiems newroman"/>
              </a:rPr>
              <a:t>Giáo viên: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smtClean="0">
                <a:solidFill>
                  <a:srgbClr val="FF0000"/>
                </a:solidFill>
                <a:latin typeface=" tiems newroman"/>
              </a:rPr>
              <a:t>Lớp          : MG Lớn A2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426588" y="3003229"/>
            <a:ext cx="1031929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smtClean="0">
                <a:solidFill>
                  <a:srgbClr val="1A09F1"/>
                </a:solidFill>
                <a:latin typeface="Times New Roman" pitchFamily="18" charset="0"/>
                <a:cs typeface="Times New Roman" pitchFamily="18" charset="0"/>
              </a:rPr>
              <a:t>Đề tài: Nhận biết chữ số 9, số lượng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smtClean="0">
                <a:solidFill>
                  <a:srgbClr val="1A09F1"/>
                </a:solidFill>
                <a:latin typeface="Times New Roman" pitchFamily="18" charset="0"/>
                <a:cs typeface="Times New Roman" pitchFamily="18" charset="0"/>
              </a:rPr>
              <a:t> số thứ tự trong phạm vi 9</a:t>
            </a:r>
            <a:endParaRPr lang="en-US" altLang="en-US" sz="2800" b="1">
              <a:solidFill>
                <a:srgbClr val="1A09F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7" y="254000"/>
            <a:ext cx="577127" cy="581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70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3"/>
    </mc:Choice>
    <mc:Fallback xmlns="">
      <p:transition spd="slow" advTm="13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006600" y="980044"/>
            <a:ext cx="8178800" cy="22584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đếm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đến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nhận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biết </a:t>
            </a: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chữ số trong  phạm vi 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0" y="222539"/>
            <a:ext cx="718150" cy="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5241" y="2623515"/>
            <a:ext cx="9085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hãy chọn đáp án đúng cho mỗi câu hỏi sau</a:t>
            </a:r>
            <a:endParaRPr lang="vi-VN" sz="3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20139096">
            <a:off x="244783" y="1235658"/>
            <a:ext cx="2353124" cy="9447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emsnew rơman"/>
              </a:rPr>
              <a:t>Trò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" y="241495"/>
            <a:ext cx="718150" cy="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967" y="887973"/>
            <a:ext cx="3956991" cy="45516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2" y="1666756"/>
            <a:ext cx="1309606" cy="135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4" y="2956587"/>
            <a:ext cx="1299050" cy="1341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13" y="1819572"/>
            <a:ext cx="1286488" cy="13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79" y="2964088"/>
            <a:ext cx="1296646" cy="133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1" y="3012593"/>
            <a:ext cx="1190616" cy="1229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8017" y="5409022"/>
            <a:ext cx="137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2609" y="5470164"/>
            <a:ext cx="137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753" y="5431152"/>
            <a:ext cx="137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51" y="0"/>
            <a:ext cx="8304010" cy="67399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4453" y="1868052"/>
            <a:ext cx="5128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1.Có 5 quả dâu tây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0883" y="2643682"/>
            <a:ext cx="493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2.Có 6 quả dâu tây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2903" y="3473043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TiTiems new roman"/>
              </a:rPr>
              <a:t>3</a:t>
            </a:r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.Có 7 quả dâu tây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472" y="1095566"/>
            <a:ext cx="55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Tiems new roman"/>
              </a:rPr>
              <a:t>Câu 1: Có bao nhiêu quả dâu tây?</a:t>
            </a:r>
            <a:endParaRPr lang="en-US" sz="2400" b="1">
              <a:solidFill>
                <a:srgbClr val="FFFF00"/>
              </a:solidFill>
              <a:latin typeface="TiTiem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" y="155340"/>
            <a:ext cx="718150" cy="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1315 -0.20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218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8321040" cy="6845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9385" y="1043902"/>
            <a:ext cx="591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Tiems new roman"/>
              </a:rPr>
              <a:t>Câu 2 : Cây táo có bao nhiêu quả?</a:t>
            </a:r>
            <a:endParaRPr lang="en-US" sz="2400" b="1">
              <a:solidFill>
                <a:srgbClr val="FFFF00"/>
              </a:solidFill>
              <a:latin typeface="TiTiem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231" y="1780028"/>
            <a:ext cx="449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1.Có 7 quả táo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7231" y="3405991"/>
            <a:ext cx="420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TiTiems new roman"/>
              </a:rPr>
              <a:t>3</a:t>
            </a:r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.Có 6 quả táo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7231" y="2569029"/>
            <a:ext cx="449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TiTiems new roman"/>
              </a:rPr>
              <a:t>2</a:t>
            </a:r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.Có 5 quả táo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890" y="5105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96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90" y="51435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96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780" y="5105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4</a:t>
            </a:r>
            <a:endParaRPr lang="en-US" sz="96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286397"/>
            <a:ext cx="718150" cy="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08958 -0.24769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95" y="-9655"/>
            <a:ext cx="8205067" cy="67399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2390" y="1104971"/>
            <a:ext cx="55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Tiems new roman"/>
              </a:rPr>
              <a:t>Câu 3 : Có bao nhiêu quả xoài?</a:t>
            </a:r>
            <a:endParaRPr lang="en-US" sz="2400" b="1">
              <a:solidFill>
                <a:srgbClr val="FFFF00"/>
              </a:solidFill>
              <a:latin typeface="TiTiem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2391" y="1833190"/>
            <a:ext cx="456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1.Có 5 quả xoài 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321" y="3712980"/>
            <a:ext cx="493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3. Có 6 quả xoài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2321" y="2726825"/>
            <a:ext cx="4450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2. Có 7 quả xoài 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8420" y="5499471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12" y="5409702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7512" y="1358900"/>
            <a:ext cx="3058921" cy="3746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49187" y="541145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9" y="1850093"/>
            <a:ext cx="1952625" cy="2343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9" y="180431"/>
            <a:ext cx="718150" cy="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11315 -0.22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95" y="-9655"/>
            <a:ext cx="8205067" cy="67399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2390" y="1104971"/>
            <a:ext cx="557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Tiems new roman"/>
              </a:rPr>
              <a:t>Câu </a:t>
            </a:r>
            <a:r>
              <a:rPr lang="en-US" sz="2400" b="1">
                <a:solidFill>
                  <a:srgbClr val="FFFF00"/>
                </a:solidFill>
                <a:latin typeface="TiTiems new roman"/>
              </a:rPr>
              <a:t>4</a:t>
            </a:r>
            <a:r>
              <a:rPr lang="en-US" sz="2400" b="1" smtClean="0">
                <a:solidFill>
                  <a:srgbClr val="FFFF00"/>
                </a:solidFill>
                <a:latin typeface="TiTiems new roman"/>
              </a:rPr>
              <a:t> : Có bao nhiêu quả đào?</a:t>
            </a:r>
            <a:endParaRPr lang="en-US" sz="2400" b="1">
              <a:solidFill>
                <a:srgbClr val="FFFF00"/>
              </a:solidFill>
              <a:latin typeface="TiTiem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2390" y="1833190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1.Có 5 quả đào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1198" y="2678552"/>
            <a:ext cx="493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TiTiems new roman"/>
              </a:rPr>
              <a:t>2</a:t>
            </a:r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. Có 6 quả đào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2390" y="3631618"/>
            <a:ext cx="524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F0"/>
                </a:solidFill>
                <a:latin typeface="TiTiems new roman"/>
              </a:rPr>
              <a:t>3</a:t>
            </a:r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. Có </a:t>
            </a:r>
            <a:r>
              <a:rPr lang="en-US" sz="4400">
                <a:solidFill>
                  <a:srgbClr val="00B0F0"/>
                </a:solidFill>
                <a:latin typeface="TiTiems new roman"/>
              </a:rPr>
              <a:t>8</a:t>
            </a:r>
            <a:r>
              <a:rPr lang="en-US" sz="4400" smtClean="0">
                <a:solidFill>
                  <a:srgbClr val="00B0F0"/>
                </a:solidFill>
                <a:latin typeface="TiTiems new roman"/>
              </a:rPr>
              <a:t> quả đào</a:t>
            </a:r>
            <a:endParaRPr lang="en-US" sz="4400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8420" y="5499471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12" y="5409702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8120" y="1104971"/>
            <a:ext cx="3749040" cy="38355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49187" y="541145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8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4" y="1389522"/>
            <a:ext cx="1099220" cy="879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2" y="2170660"/>
            <a:ext cx="1099220" cy="8793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2" y="2260429"/>
            <a:ext cx="1099220" cy="8793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03" y="1624125"/>
            <a:ext cx="1099220" cy="8793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03" y="2427988"/>
            <a:ext cx="1099220" cy="879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0" y="3063273"/>
            <a:ext cx="1099220" cy="8793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0" y="3071005"/>
            <a:ext cx="1099220" cy="8793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61" y="3189293"/>
            <a:ext cx="1099220" cy="8793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14856"/>
            <a:ext cx="718150" cy="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11315 -0.247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879"/>
            <a:ext cx="12192000" cy="142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6818" y="1345307"/>
            <a:ext cx="524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Tiems new roman"/>
              </a:rPr>
              <a:t>1.Có 2 nhóm</a:t>
            </a:r>
            <a:endParaRPr lang="en-US" sz="3600">
              <a:solidFill>
                <a:srgbClr val="002060"/>
              </a:solidFill>
              <a:latin typeface="TiTiem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471" y="2411047"/>
            <a:ext cx="493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Tiems new roman"/>
              </a:rPr>
              <a:t>3.Cả 3 nhóm</a:t>
            </a:r>
            <a:endParaRPr lang="en-US" sz="3600">
              <a:solidFill>
                <a:srgbClr val="002060"/>
              </a:solidFill>
              <a:latin typeface="TiTiem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423" y="1910572"/>
            <a:ext cx="524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TiTiems new roman"/>
              </a:rPr>
              <a:t>2.Có 1 nhóm </a:t>
            </a:r>
            <a:endParaRPr lang="en-US" sz="3600">
              <a:solidFill>
                <a:srgbClr val="002060"/>
              </a:solidFill>
              <a:latin typeface="TiTiem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1947" y="14762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Câu 5: Có bao nhiêu nhóm quả có số lượng là </a:t>
            </a:r>
            <a:r>
              <a:rPr lang="en-US" sz="2400" b="1">
                <a:solidFill>
                  <a:srgbClr val="00B0F0"/>
                </a:solidFill>
                <a:latin typeface="TiTiems new roman"/>
              </a:rPr>
              <a:t>9</a:t>
            </a:r>
            <a:r>
              <a:rPr lang="en-US" sz="2400" b="1" smtClean="0">
                <a:solidFill>
                  <a:srgbClr val="00B0F0"/>
                </a:solidFill>
                <a:latin typeface="TiTiems new roman"/>
              </a:rPr>
              <a:t>?</a:t>
            </a:r>
            <a:endParaRPr lang="en-US" sz="2400" b="1">
              <a:solidFill>
                <a:srgbClr val="00B0F0"/>
              </a:solidFill>
              <a:latin typeface="TiTiem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038" y="2042546"/>
            <a:ext cx="4257938" cy="31751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1179" y="2290297"/>
            <a:ext cx="832292" cy="812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285" y="2879142"/>
            <a:ext cx="897159" cy="714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2161" y="3236245"/>
            <a:ext cx="981574" cy="932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036" y="3564023"/>
            <a:ext cx="887381" cy="86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409" y="3236245"/>
            <a:ext cx="937985" cy="893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5493" y="2310187"/>
            <a:ext cx="806872" cy="835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2555" y="2727977"/>
            <a:ext cx="831126" cy="85734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672973" y="4413663"/>
            <a:ext cx="3431637" cy="1796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1919" y="4569168"/>
            <a:ext cx="998375" cy="955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903" y="5099675"/>
            <a:ext cx="989802" cy="8495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140044" y="1916648"/>
            <a:ext cx="4858508" cy="26482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864" y="2817480"/>
            <a:ext cx="1124331" cy="7419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65" y="3314045"/>
            <a:ext cx="977393" cy="785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65" y="2855883"/>
            <a:ext cx="1226090" cy="7684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0" y="2300697"/>
            <a:ext cx="1073067" cy="7411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61" y="2976312"/>
            <a:ext cx="1101108" cy="7192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67" y="2564128"/>
            <a:ext cx="1021312" cy="7405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61029" y="5500755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321" y="4637721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8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8926" y="5432157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  <a:latin typeface=".VnAvant" panose="020B7200000000000000" pitchFamily="34" charset="0"/>
              </a:rPr>
              <a:t>9</a:t>
            </a:r>
            <a:endParaRPr lang="en-US" sz="88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8261" y="4064082"/>
            <a:ext cx="1009316" cy="958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108" y="4064082"/>
            <a:ext cx="878639" cy="8345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7444" y="5059820"/>
            <a:ext cx="1009797" cy="8818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80" y="3561834"/>
            <a:ext cx="1070809" cy="7764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19" y="2129045"/>
            <a:ext cx="1070809" cy="7764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272" y="3561835"/>
            <a:ext cx="1070809" cy="776441"/>
          </a:xfrm>
          <a:prstGeom prst="rect">
            <a:avLst/>
          </a:prstGeom>
        </p:spPr>
      </p:pic>
      <p:pic>
        <p:nvPicPr>
          <p:cNvPr id="19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038" y="6116240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2" y="139063"/>
            <a:ext cx="718150" cy="7575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8623" y="4466742"/>
            <a:ext cx="989802" cy="8495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2308" y="5193097"/>
            <a:ext cx="989802" cy="8495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9301" y="4540578"/>
            <a:ext cx="989802" cy="8495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5170" y="4792927"/>
            <a:ext cx="989802" cy="8495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7933" y="5170760"/>
            <a:ext cx="1041847" cy="8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22864 -0.3504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10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16" grpId="0" animBg="1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213</Words>
  <Application>Microsoft Office PowerPoint</Application>
  <PresentationFormat>Widescreen</PresentationFormat>
  <Paragraphs>47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 tiems newroman</vt:lpstr>
      <vt:lpstr>.VnAvant</vt:lpstr>
      <vt:lpstr>Arial</vt:lpstr>
      <vt:lpstr>Calibri</vt:lpstr>
      <vt:lpstr>Calibri Light</vt:lpstr>
      <vt:lpstr>Teim new roman</vt:lpstr>
      <vt:lpstr>Tiemsnew rơman</vt:lpstr>
      <vt:lpstr>Timenewroman</vt:lpstr>
      <vt:lpstr>Times New Roman</vt:lpstr>
      <vt:lpstr>TiTiems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6</cp:revision>
  <dcterms:created xsi:type="dcterms:W3CDTF">2021-10-21T04:02:39Z</dcterms:created>
  <dcterms:modified xsi:type="dcterms:W3CDTF">2021-11-25T08:42:52Z</dcterms:modified>
</cp:coreProperties>
</file>