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7" r:id="rId2"/>
    <p:sldId id="442" r:id="rId3"/>
    <p:sldId id="485" r:id="rId4"/>
    <p:sldId id="479" r:id="rId5"/>
    <p:sldId id="456" r:id="rId6"/>
    <p:sldId id="469" r:id="rId7"/>
    <p:sldId id="471" r:id="rId8"/>
    <p:sldId id="459" r:id="rId9"/>
    <p:sldId id="451" r:id="rId10"/>
    <p:sldId id="290" r:id="rId11"/>
    <p:sldId id="460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FFFF"/>
    <a:srgbClr val="FFFF8B"/>
    <a:srgbClr val="FCB6EF"/>
    <a:srgbClr val="FDC7F3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1D791-CD02-4CC9-B202-6A6EFA14D2FF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603B-22B4-4C55-986C-0A7C1D9CE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A8FB-6610-44B6-8288-36E45690489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5B1B-BCFA-4FD4-804E-84A00E7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1.wav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9.jpe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gear, wheel&#10;&#10;Description automatically generated">
            <a:extLst>
              <a:ext uri="{FF2B5EF4-FFF2-40B4-BE49-F238E27FC236}">
                <a16:creationId xmlns:a16="http://schemas.microsoft.com/office/drawing/2014/main" id="{4B419FC4-F508-045D-FA99-E63F30A75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1302" r="10452" b="26350"/>
          <a:stretch/>
        </p:blipFill>
        <p:spPr>
          <a:xfrm rot="1893246">
            <a:off x="2198881" y="1321708"/>
            <a:ext cx="2294678" cy="1799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7347" y="96851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50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MẦM NON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0179"/>
            <a:ext cx="12192000" cy="350731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21390376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H" panose="020B7200000000000000" pitchFamily="34" charset="0"/>
              </a:rPr>
              <a:t>Rung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H" panose="020B7200000000000000" pitchFamily="34" charset="0"/>
              </a:rPr>
              <a:t>chu«ng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H" panose="020B7200000000000000" pitchFamily="34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H" panose="020B7200000000000000" pitchFamily="34" charset="0"/>
              </a:rPr>
              <a:t>vµng</a:t>
            </a:r>
            <a:endParaRPr lang="en-US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vantH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82149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2022 - 2023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4995" y="2704279"/>
            <a:ext cx="388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picture containing text, plant, sunflower, flower&#10;&#10;Description automatically generated">
            <a:extLst>
              <a:ext uri="{FF2B5EF4-FFF2-40B4-BE49-F238E27FC236}">
                <a16:creationId xmlns:a16="http://schemas.microsoft.com/office/drawing/2014/main" id="{D05FAF88-6D39-84CB-D390-CB71EC2BA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87" y="1316855"/>
            <a:ext cx="1387424" cy="1387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6596A-91D0-45DE-DA3E-C94145943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1302" r="10452" b="26350"/>
          <a:stretch/>
        </p:blipFill>
        <p:spPr>
          <a:xfrm rot="19482857">
            <a:off x="7890913" y="1398521"/>
            <a:ext cx="2294678" cy="1799082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3458D25-F9BD-9824-65DC-A07AA2DA85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16124"/>
          <a:stretch/>
        </p:blipFill>
        <p:spPr>
          <a:xfrm>
            <a:off x="10092058" y="303810"/>
            <a:ext cx="1854200" cy="1564423"/>
          </a:xfrm>
          <a:prstGeom prst="rect">
            <a:avLst/>
          </a:prstGeom>
        </p:spPr>
      </p:pic>
      <p:pic>
        <p:nvPicPr>
          <p:cNvPr id="18" name="chuong rung 1 lan">
            <a:hlinkClick r:id="" action="ppaction://media"/>
            <a:extLst>
              <a:ext uri="{FF2B5EF4-FFF2-40B4-BE49-F238E27FC236}">
                <a16:creationId xmlns:a16="http://schemas.microsoft.com/office/drawing/2014/main" id="{C42D6253-13EC-90B6-A690-6E9D9AD3C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9568" y="476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A0CFE92-92A7-1966-1447-7AFC8A18F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2012" y="358112"/>
            <a:ext cx="11028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Trong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9082" r="5523" b="7202"/>
          <a:stretch/>
        </p:blipFill>
        <p:spPr>
          <a:xfrm>
            <a:off x="703946" y="1791009"/>
            <a:ext cx="2599329" cy="1717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6040" r="16469" b="4674"/>
          <a:stretch/>
        </p:blipFill>
        <p:spPr>
          <a:xfrm>
            <a:off x="5966403" y="2380980"/>
            <a:ext cx="2960114" cy="1390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9082" r="5523" b="7202"/>
          <a:stretch/>
        </p:blipFill>
        <p:spPr>
          <a:xfrm>
            <a:off x="3293593" y="1866501"/>
            <a:ext cx="2801255" cy="185132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1893" y="4131606"/>
            <a:ext cx="3862507" cy="2554545"/>
            <a:chOff x="293919" y="4131606"/>
            <a:chExt cx="2896875" cy="2554545"/>
          </a:xfrm>
        </p:grpSpPr>
        <p:sp>
          <p:nvSpPr>
            <p:cNvPr id="8" name="Oval 7"/>
            <p:cNvSpPr/>
            <p:nvPr/>
          </p:nvSpPr>
          <p:spPr>
            <a:xfrm>
              <a:off x="293919" y="4191000"/>
              <a:ext cx="2340425" cy="2308888"/>
            </a:xfrm>
            <a:prstGeom prst="ellipse">
              <a:avLst/>
            </a:prstGeom>
            <a:solidFill>
              <a:srgbClr val="FFFF8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958" y="4131606"/>
              <a:ext cx="266283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6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96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00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6</a:t>
              </a:r>
              <a:endParaRPr lang="en-US" sz="100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52688" y="3925398"/>
            <a:ext cx="3991981" cy="2638295"/>
            <a:chOff x="3189515" y="3925398"/>
            <a:chExt cx="2993986" cy="2638295"/>
          </a:xfrm>
        </p:grpSpPr>
        <p:sp>
          <p:nvSpPr>
            <p:cNvPr id="10" name="Oval 9"/>
            <p:cNvSpPr/>
            <p:nvPr/>
          </p:nvSpPr>
          <p:spPr>
            <a:xfrm>
              <a:off x="3189515" y="3925398"/>
              <a:ext cx="2514600" cy="2607147"/>
            </a:xfrm>
            <a:prstGeom prst="ellipse">
              <a:avLst/>
            </a:prstGeom>
            <a:solidFill>
              <a:srgbClr val="FFFF8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0665" y="4009148"/>
              <a:ext cx="266283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7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96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00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7</a:t>
              </a:r>
              <a:endParaRPr lang="en-US" sz="100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27997" y="4009148"/>
            <a:ext cx="4064004" cy="2554545"/>
            <a:chOff x="6096000" y="4009148"/>
            <a:chExt cx="3048004" cy="2554545"/>
          </a:xfrm>
        </p:grpSpPr>
        <p:sp>
          <p:nvSpPr>
            <p:cNvPr id="11" name="Oval 10"/>
            <p:cNvSpPr/>
            <p:nvPr/>
          </p:nvSpPr>
          <p:spPr>
            <a:xfrm>
              <a:off x="6096000" y="4201886"/>
              <a:ext cx="2514600" cy="2308888"/>
            </a:xfrm>
            <a:prstGeom prst="ellipse">
              <a:avLst/>
            </a:prstGeom>
            <a:solidFill>
              <a:srgbClr val="FFFF8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1168" y="4009148"/>
              <a:ext cx="266283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8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96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00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8</a:t>
              </a:r>
              <a:endParaRPr lang="en-US" sz="10000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7" name="10s">
            <a:hlinkClick r:id="" action="ppaction://media"/>
            <a:extLst>
              <a:ext uri="{FF2B5EF4-FFF2-40B4-BE49-F238E27FC236}">
                <a16:creationId xmlns:a16="http://schemas.microsoft.com/office/drawing/2014/main" id="{95358C55-A9D5-34DF-7DB7-E870FEEC11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38704" y="1015360"/>
            <a:ext cx="2946046" cy="23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2FA8D7C-A8A0-E8CF-4EDA-C598CA3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5" y="264716"/>
            <a:ext cx="11694906" cy="904624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855407-2415-CB7E-C99A-B13A818F6950}"/>
              </a:ext>
            </a:extLst>
          </p:cNvPr>
          <p:cNvGrpSpPr/>
          <p:nvPr/>
        </p:nvGrpSpPr>
        <p:grpSpPr>
          <a:xfrm>
            <a:off x="601064" y="1274114"/>
            <a:ext cx="4121124" cy="2632584"/>
            <a:chOff x="516481" y="1949461"/>
            <a:chExt cx="4121124" cy="2632584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634785" y="1949461"/>
              <a:ext cx="3754335" cy="9958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vứt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BỎ RÁC ĐÚNG NƠI QUY ĐỊNH THỂ HIỆN LỐI SỐNG VĂN MINH">
              <a:extLst>
                <a:ext uri="{FF2B5EF4-FFF2-40B4-BE49-F238E27FC236}">
                  <a16:creationId xmlns:a16="http://schemas.microsoft.com/office/drawing/2014/main" id="{4280D0AD-7E29-A5BA-34F6-06D2A8385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9" t="9380" r="3161" b="13899"/>
            <a:stretch/>
          </p:blipFill>
          <p:spPr bwMode="auto">
            <a:xfrm>
              <a:off x="516481" y="2910219"/>
              <a:ext cx="1975979" cy="1630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ó thể là hình ảnh về 5 người, trẻ em và mọi người đang đứng">
              <a:extLst>
                <a:ext uri="{FF2B5EF4-FFF2-40B4-BE49-F238E27FC236}">
                  <a16:creationId xmlns:a16="http://schemas.microsoft.com/office/drawing/2014/main" id="{FC25EE7A-40E0-5074-F30D-50DB2678E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626" y="3100061"/>
              <a:ext cx="1975979" cy="148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2BCAE5-45D7-A5B3-7EF4-DB9D3E1AEDE6}"/>
              </a:ext>
            </a:extLst>
          </p:cNvPr>
          <p:cNvGrpSpPr/>
          <p:nvPr/>
        </p:nvGrpSpPr>
        <p:grpSpPr>
          <a:xfrm>
            <a:off x="8530874" y="1274114"/>
            <a:ext cx="3528932" cy="3115051"/>
            <a:chOff x="7068482" y="1274114"/>
            <a:chExt cx="3528932" cy="311505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7068482" y="1274114"/>
              <a:ext cx="3528932" cy="6172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b.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Vứt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bừa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bãi</a:t>
              </a:r>
              <a:r>
                <a:rPr lang="en-US" sz="2400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Đừng Vứt Rác Bừa Bãi Trên Sông Sai Và Đúng Hình minh họa Sẵn có - Tải xuống  Hình ảnh Ngay bây giờ - Rác - Mô tả vật lý, Ném -">
              <a:extLst>
                <a:ext uri="{FF2B5EF4-FFF2-40B4-BE49-F238E27FC236}">
                  <a16:creationId xmlns:a16="http://schemas.microsoft.com/office/drawing/2014/main" id="{32A79F77-44E9-4DDC-E6E8-E8A65A9269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4" t="7094" r="50000" b="14395"/>
            <a:stretch/>
          </p:blipFill>
          <p:spPr bwMode="auto">
            <a:xfrm>
              <a:off x="7718299" y="1996140"/>
              <a:ext cx="2274771" cy="23930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DBC5-3D2D-C793-58BA-55BB24D90632}"/>
              </a:ext>
            </a:extLst>
          </p:cNvPr>
          <p:cNvGrpSpPr/>
          <p:nvPr/>
        </p:nvGrpSpPr>
        <p:grpSpPr>
          <a:xfrm>
            <a:off x="1516220" y="4560882"/>
            <a:ext cx="5959602" cy="1885302"/>
            <a:chOff x="1516220" y="4560882"/>
            <a:chExt cx="5959602" cy="1885302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1516220" y="5034745"/>
              <a:ext cx="3434374" cy="6991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b="1" dirty="0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c.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Chặt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</a:t>
              </a:r>
              <a:r>
                <a:rPr lang="en-US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056" name="Picture 8" descr="Chặt phá rừng trái phép có bị truy cứu trách nhiệm hình sự? - HoaTieu.vn">
              <a:extLst>
                <a:ext uri="{FF2B5EF4-FFF2-40B4-BE49-F238E27FC236}">
                  <a16:creationId xmlns:a16="http://schemas.microsoft.com/office/drawing/2014/main" id="{54A24880-6654-A1A1-9E39-D6822AE984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" r="28666"/>
            <a:stretch/>
          </p:blipFill>
          <p:spPr bwMode="auto">
            <a:xfrm>
              <a:off x="4950594" y="4560882"/>
              <a:ext cx="2525228" cy="188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10s">
            <a:hlinkClick r:id="" action="ppaction://media"/>
            <a:extLst>
              <a:ext uri="{FF2B5EF4-FFF2-40B4-BE49-F238E27FC236}">
                <a16:creationId xmlns:a16="http://schemas.microsoft.com/office/drawing/2014/main" id="{1AB8C8A2-5438-2332-12CA-9E06C662A9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29928" y="1329034"/>
            <a:ext cx="3414225" cy="26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0" y="1905000"/>
            <a:ext cx="458435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4201" y="1191162"/>
            <a:ext cx="8043613" cy="132343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glow rad="101600">
                    <a:srgbClr val="FF99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8000" b="1" spc="50" dirty="0">
                <a:ln w="11430"/>
                <a:solidFill>
                  <a:srgbClr val="0070C0"/>
                </a:solidFill>
                <a:effectLst>
                  <a:glow rad="101600">
                    <a:srgbClr val="FF99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glow rad="101600">
                    <a:srgbClr val="FF99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8000" b="1" spc="50" dirty="0">
                <a:ln w="11430"/>
                <a:solidFill>
                  <a:srgbClr val="0070C0"/>
                </a:solidFill>
                <a:effectLst>
                  <a:glow rad="101600">
                    <a:srgbClr val="FF99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 r="8504" b="18458"/>
          <a:stretch/>
        </p:blipFill>
        <p:spPr>
          <a:xfrm>
            <a:off x="9707418" y="4835236"/>
            <a:ext cx="2484582" cy="2022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4925" r="9733" b="9165"/>
          <a:stretch/>
        </p:blipFill>
        <p:spPr>
          <a:xfrm>
            <a:off x="71498" y="4270066"/>
            <a:ext cx="2826328" cy="2712625"/>
          </a:xfrm>
          <a:prstGeom prst="rect">
            <a:avLst/>
          </a:prstGeom>
        </p:spPr>
      </p:pic>
      <p:pic>
        <p:nvPicPr>
          <p:cNvPr id="7" name="chuong rung 1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947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B090EB4-A1DD-EBFA-5D82-C76F23B27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78" y="209139"/>
            <a:ext cx="11476648" cy="13255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C272D-6152-3394-CDE0-469522ADB687}"/>
              </a:ext>
            </a:extLst>
          </p:cNvPr>
          <p:cNvGrpSpPr/>
          <p:nvPr/>
        </p:nvGrpSpPr>
        <p:grpSpPr>
          <a:xfrm>
            <a:off x="736600" y="1534702"/>
            <a:ext cx="3810000" cy="1588592"/>
            <a:chOff x="1155700" y="1738135"/>
            <a:chExt cx="3810000" cy="1588592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574630EE-C87C-33E1-AC76-FF492304FEAD}"/>
                </a:ext>
              </a:extLst>
            </p:cNvPr>
            <p:cNvSpPr/>
            <p:nvPr/>
          </p:nvSpPr>
          <p:spPr>
            <a:xfrm>
              <a:off x="1155700" y="1738135"/>
              <a:ext cx="3810000" cy="1588592"/>
            </a:xfrm>
            <a:prstGeom prst="flowChartTerminator">
              <a:avLst/>
            </a:prstGeom>
            <a:solidFill>
              <a:srgbClr val="FFFF8B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1418763" y="1960766"/>
              <a:ext cx="3283873" cy="1295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b="1" dirty="0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a</a:t>
              </a:r>
              <a:r>
                <a:rPr lang="en-US" sz="8000" b="1" dirty="0">
                  <a:solidFill>
                    <a:srgbClr val="0000FF"/>
                  </a:solidFill>
                  <a:latin typeface=".VnAvantH" panose="020B7200000000000000" pitchFamily="34" charset="0"/>
                  <a:cs typeface="Arial" panose="020B0604020202020204" pitchFamily="34" charset="0"/>
                </a:rPr>
                <a:t>. 113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5E28F1-F47B-F3DE-915D-EB5488DE5E63}"/>
              </a:ext>
            </a:extLst>
          </p:cNvPr>
          <p:cNvGrpSpPr/>
          <p:nvPr/>
        </p:nvGrpSpPr>
        <p:grpSpPr>
          <a:xfrm>
            <a:off x="3893470" y="3268015"/>
            <a:ext cx="3810000" cy="1588592"/>
            <a:chOff x="4000500" y="3531274"/>
            <a:chExt cx="3810000" cy="1588592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8803A4E6-24CA-E961-5835-D546EA47FF78}"/>
                </a:ext>
              </a:extLst>
            </p:cNvPr>
            <p:cNvSpPr/>
            <p:nvPr/>
          </p:nvSpPr>
          <p:spPr>
            <a:xfrm>
              <a:off x="4000500" y="3531274"/>
              <a:ext cx="3810000" cy="1588592"/>
            </a:xfrm>
            <a:prstGeom prst="flowChartTerminator">
              <a:avLst/>
            </a:prstGeom>
            <a:solidFill>
              <a:srgbClr val="FFFF8B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316211A-9F76-D289-80AA-701CF70DF2CA}"/>
                </a:ext>
              </a:extLst>
            </p:cNvPr>
            <p:cNvSpPr txBox="1">
              <a:spLocks/>
            </p:cNvSpPr>
            <p:nvPr/>
          </p:nvSpPr>
          <p:spPr>
            <a:xfrm>
              <a:off x="4263563" y="3753905"/>
              <a:ext cx="3283873" cy="1295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b="1" dirty="0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</a:t>
              </a:r>
              <a:r>
                <a:rPr lang="en-US" sz="8000" b="1" dirty="0">
                  <a:solidFill>
                    <a:srgbClr val="0000FF"/>
                  </a:solidFill>
                  <a:latin typeface=".VnAvantH" panose="020B7200000000000000" pitchFamily="34" charset="0"/>
                  <a:cs typeface="Arial" panose="020B0604020202020204" pitchFamily="34" charset="0"/>
                </a:rPr>
                <a:t>. 114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635920-58D5-6A3B-BB5B-B74583304B2B}"/>
              </a:ext>
            </a:extLst>
          </p:cNvPr>
          <p:cNvGrpSpPr/>
          <p:nvPr/>
        </p:nvGrpSpPr>
        <p:grpSpPr>
          <a:xfrm>
            <a:off x="7636335" y="4532506"/>
            <a:ext cx="3810000" cy="1588592"/>
            <a:chOff x="7810500" y="4826674"/>
            <a:chExt cx="3810000" cy="1588592"/>
          </a:xfrm>
        </p:grpSpPr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509E3D8D-91DE-5AEC-7DB6-C2321D5A2B18}"/>
                </a:ext>
              </a:extLst>
            </p:cNvPr>
            <p:cNvSpPr/>
            <p:nvPr/>
          </p:nvSpPr>
          <p:spPr>
            <a:xfrm>
              <a:off x="7810500" y="4826674"/>
              <a:ext cx="3810000" cy="1588592"/>
            </a:xfrm>
            <a:prstGeom prst="flowChartTerminator">
              <a:avLst/>
            </a:prstGeom>
            <a:solidFill>
              <a:srgbClr val="FFFF8B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1552F91-2213-514D-C60B-8CA27AA4A59E}"/>
                </a:ext>
              </a:extLst>
            </p:cNvPr>
            <p:cNvSpPr txBox="1">
              <a:spLocks/>
            </p:cNvSpPr>
            <p:nvPr/>
          </p:nvSpPr>
          <p:spPr>
            <a:xfrm>
              <a:off x="8073563" y="5049305"/>
              <a:ext cx="3283873" cy="1295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8000" b="1" dirty="0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8000" b="1" dirty="0">
                  <a:solidFill>
                    <a:srgbClr val="0000FF"/>
                  </a:solidFill>
                  <a:latin typeface=".VnAvantH" panose="020B7200000000000000" pitchFamily="34" charset="0"/>
                  <a:cs typeface="Arial" panose="020B0604020202020204" pitchFamily="34" charset="0"/>
                </a:rPr>
                <a:t>. 115</a:t>
              </a:r>
            </a:p>
          </p:txBody>
        </p:sp>
      </p:grpSp>
      <p:pic>
        <p:nvPicPr>
          <p:cNvPr id="3" name="10s">
            <a:hlinkClick r:id="" action="ppaction://media"/>
            <a:extLst>
              <a:ext uri="{FF2B5EF4-FFF2-40B4-BE49-F238E27FC236}">
                <a16:creationId xmlns:a16="http://schemas.microsoft.com/office/drawing/2014/main" id="{52ADE57D-6B16-17D6-D83B-0CD5ECCBC3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1175" y="1102613"/>
            <a:ext cx="3414225" cy="26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EF04F7E-04D0-132D-70B4-9BF43949C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5" y="382576"/>
            <a:ext cx="10515600" cy="1325563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FF00FF"/>
                </a:solidFill>
              </a:rPr>
            </a:br>
            <a:endParaRPr lang="en-US" b="1" dirty="0">
              <a:solidFill>
                <a:srgbClr val="FF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E74D8A-1F49-96EE-C6F1-CE732080F528}"/>
              </a:ext>
            </a:extLst>
          </p:cNvPr>
          <p:cNvGrpSpPr/>
          <p:nvPr/>
        </p:nvGrpSpPr>
        <p:grpSpPr>
          <a:xfrm>
            <a:off x="1494225" y="963842"/>
            <a:ext cx="3516989" cy="3427754"/>
            <a:chOff x="1410742" y="1033196"/>
            <a:chExt cx="3516989" cy="3427754"/>
          </a:xfrm>
        </p:grpSpPr>
        <p:pic>
          <p:nvPicPr>
            <p:cNvPr id="2050" name="Picture 2" descr="Trẻ em thò đầu ra cửa sổ trời, ẩn họa từ ý thức của người lớn - VietNamNe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742" y="1033196"/>
              <a:ext cx="3516989" cy="221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763773" y="3296115"/>
              <a:ext cx="3084819" cy="1164835"/>
            </a:xfrm>
            <a:prstGeom prst="rect">
              <a:avLst/>
            </a:prstGeom>
            <a:solidFill>
              <a:srgbClr val="D5FFFF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thò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endParaRPr lang="en-US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1778E0-4467-1B69-AD8E-FF8C75B01F51}"/>
              </a:ext>
            </a:extLst>
          </p:cNvPr>
          <p:cNvGrpSpPr/>
          <p:nvPr/>
        </p:nvGrpSpPr>
        <p:grpSpPr>
          <a:xfrm>
            <a:off x="4952632" y="4551832"/>
            <a:ext cx="6945570" cy="1862164"/>
            <a:chOff x="4952632" y="4551832"/>
            <a:chExt cx="6945570" cy="1862164"/>
          </a:xfrm>
        </p:grpSpPr>
        <p:pic>
          <p:nvPicPr>
            <p:cNvPr id="2054" name="Picture 6" descr="Các tiêu chí chọn mua mũ bảo hiểm đạt chuẩn đúng cách, phù hợp với bạ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632" y="4551832"/>
              <a:ext cx="3344007" cy="186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63810" y="5187821"/>
              <a:ext cx="3534392" cy="1043663"/>
            </a:xfrm>
            <a:prstGeom prst="rect">
              <a:avLst/>
            </a:prstGeom>
            <a:solidFill>
              <a:srgbClr val="D5FFFF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313" y="182512"/>
            <a:ext cx="9513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AE8CAB-ECE1-5593-8CBD-B63E9BE56893}"/>
              </a:ext>
            </a:extLst>
          </p:cNvPr>
          <p:cNvGrpSpPr/>
          <p:nvPr/>
        </p:nvGrpSpPr>
        <p:grpSpPr>
          <a:xfrm>
            <a:off x="6624635" y="1017419"/>
            <a:ext cx="3672695" cy="3090409"/>
            <a:chOff x="6624635" y="1017419"/>
            <a:chExt cx="3672695" cy="3090409"/>
          </a:xfrm>
        </p:grpSpPr>
        <p:sp>
          <p:nvSpPr>
            <p:cNvPr id="8" name="Rectangle 7"/>
            <p:cNvSpPr/>
            <p:nvPr/>
          </p:nvSpPr>
          <p:spPr>
            <a:xfrm>
              <a:off x="6779331" y="3401088"/>
              <a:ext cx="3325722" cy="706740"/>
            </a:xfrm>
            <a:prstGeom prst="rect">
              <a:avLst/>
            </a:prstGeom>
            <a:solidFill>
              <a:srgbClr val="D5FFFF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vỉa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1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Trường Mầm non Nam Bình tổ chức tuyên truyền pháp luật về trật tự an toàn  giao thông &quot;Vì sự an toàn của trẻ em”.">
              <a:extLst>
                <a:ext uri="{FF2B5EF4-FFF2-40B4-BE49-F238E27FC236}">
                  <a16:creationId xmlns:a16="http://schemas.microsoft.com/office/drawing/2014/main" id="{25540A05-A006-EDA1-8DF3-39F7DFCED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35" y="1017419"/>
              <a:ext cx="3672695" cy="227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10s">
            <a:hlinkClick r:id="" action="ppaction://media"/>
            <a:extLst>
              <a:ext uri="{FF2B5EF4-FFF2-40B4-BE49-F238E27FC236}">
                <a16:creationId xmlns:a16="http://schemas.microsoft.com/office/drawing/2014/main" id="{CA5A37D1-E80F-F3C4-C702-F6378EC18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0507" y="4548564"/>
            <a:ext cx="2507885" cy="19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6CFD92D-90AA-2C57-A9EC-2BC7AA406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964" y="263280"/>
            <a:ext cx="1199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D83C7D-03A4-85B5-D2FD-2646A091B94E}"/>
              </a:ext>
            </a:extLst>
          </p:cNvPr>
          <p:cNvGrpSpPr/>
          <p:nvPr/>
        </p:nvGrpSpPr>
        <p:grpSpPr>
          <a:xfrm>
            <a:off x="1414813" y="848055"/>
            <a:ext cx="8278044" cy="1602557"/>
            <a:chOff x="175491" y="881432"/>
            <a:chExt cx="8278044" cy="1602557"/>
          </a:xfrm>
        </p:grpSpPr>
        <p:sp>
          <p:nvSpPr>
            <p:cNvPr id="4" name="Pentagon 3"/>
            <p:cNvSpPr/>
            <p:nvPr/>
          </p:nvSpPr>
          <p:spPr>
            <a:xfrm>
              <a:off x="2069727" y="881432"/>
              <a:ext cx="6383808" cy="1602557"/>
            </a:xfrm>
            <a:prstGeom prst="homePlate">
              <a:avLst/>
            </a:prstGeom>
            <a:solidFill>
              <a:srgbClr val="D5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1 2 3 4 5 6 7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75491" y="992892"/>
              <a:ext cx="1542473" cy="1379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F13414-2140-FE1D-C32A-A828CA8004C2}"/>
              </a:ext>
            </a:extLst>
          </p:cNvPr>
          <p:cNvGrpSpPr/>
          <p:nvPr/>
        </p:nvGrpSpPr>
        <p:grpSpPr>
          <a:xfrm>
            <a:off x="2206766" y="2863474"/>
            <a:ext cx="8603044" cy="1602557"/>
            <a:chOff x="527255" y="2837443"/>
            <a:chExt cx="8603044" cy="1602557"/>
          </a:xfrm>
        </p:grpSpPr>
        <p:sp>
          <p:nvSpPr>
            <p:cNvPr id="5" name="Pentagon 4"/>
            <p:cNvSpPr/>
            <p:nvPr/>
          </p:nvSpPr>
          <p:spPr>
            <a:xfrm>
              <a:off x="2498029" y="2837443"/>
              <a:ext cx="6632270" cy="1602557"/>
            </a:xfrm>
            <a:prstGeom prst="homePlate">
              <a:avLst/>
            </a:prstGeom>
            <a:solidFill>
              <a:srgbClr val="D5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7 6 5 4 3 2 1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27255" y="2920648"/>
              <a:ext cx="1542473" cy="1379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0E83FC-7A35-AB66-9433-1F9F8ABA8895}"/>
              </a:ext>
            </a:extLst>
          </p:cNvPr>
          <p:cNvGrpSpPr/>
          <p:nvPr/>
        </p:nvGrpSpPr>
        <p:grpSpPr>
          <a:xfrm>
            <a:off x="3365776" y="4945288"/>
            <a:ext cx="8547964" cy="1602557"/>
            <a:chOff x="1845890" y="4736943"/>
            <a:chExt cx="8547964" cy="1602557"/>
          </a:xfrm>
        </p:grpSpPr>
        <p:sp>
          <p:nvSpPr>
            <p:cNvPr id="6" name="Pentagon 5"/>
            <p:cNvSpPr/>
            <p:nvPr/>
          </p:nvSpPr>
          <p:spPr>
            <a:xfrm>
              <a:off x="3761584" y="4736943"/>
              <a:ext cx="6632270" cy="1602557"/>
            </a:xfrm>
            <a:prstGeom prst="homePlate">
              <a:avLst/>
            </a:prstGeom>
            <a:solidFill>
              <a:srgbClr val="D5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8 7 5 4 3 2 1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845890" y="4848404"/>
              <a:ext cx="1542473" cy="1379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3" name="10s">
            <a:hlinkClick r:id="" action="ppaction://media"/>
            <a:extLst>
              <a:ext uri="{FF2B5EF4-FFF2-40B4-BE49-F238E27FC236}">
                <a16:creationId xmlns:a16="http://schemas.microsoft.com/office/drawing/2014/main" id="{CEEBB10C-418E-ACCF-6DFB-29846E5D53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8260" y="4466031"/>
            <a:ext cx="2598620" cy="20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33BB6080-9754-1822-6FA9-EC317F36D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2579" y="282577"/>
            <a:ext cx="1847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dirty="0">
              <a:ln w="0"/>
              <a:gradFill>
                <a:gsLst>
                  <a:gs pos="0">
                    <a:srgbClr val="DAEDEF">
                      <a:lumMod val="50000"/>
                    </a:srgbClr>
                  </a:gs>
                  <a:gs pos="50000">
                    <a:srgbClr val="DAEDEF"/>
                  </a:gs>
                  <a:gs pos="100000">
                    <a:srgbClr val="DAEDEF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755" y="282577"/>
            <a:ext cx="113272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Trong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Chu” ,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2" descr="Ý nghĩa câu chuyện cậu bé tích chu - Truyện cổ tích Việt Nam hay nhất">
            <a:extLst>
              <a:ext uri="{FF2B5EF4-FFF2-40B4-BE49-F238E27FC236}">
                <a16:creationId xmlns:a16="http://schemas.microsoft.com/office/drawing/2014/main" id="{7486655B-39BA-10FC-02A2-0838EED3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23" y="1126585"/>
            <a:ext cx="3324924" cy="2493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DE3F6-2E07-344A-3378-2BF68F6CEAF4}"/>
              </a:ext>
            </a:extLst>
          </p:cNvPr>
          <p:cNvSpPr txBox="1"/>
          <p:nvPr/>
        </p:nvSpPr>
        <p:spPr>
          <a:xfrm>
            <a:off x="885523" y="1482906"/>
            <a:ext cx="6160169" cy="95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A5841-C753-433E-AFA0-EDCB9EDE7E2B}"/>
              </a:ext>
            </a:extLst>
          </p:cNvPr>
          <p:cNvSpPr txBox="1"/>
          <p:nvPr/>
        </p:nvSpPr>
        <p:spPr>
          <a:xfrm>
            <a:off x="1992429" y="3020561"/>
            <a:ext cx="6160169" cy="95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8FD9B-7CB5-7BE6-51BC-2E57A1A71161}"/>
              </a:ext>
            </a:extLst>
          </p:cNvPr>
          <p:cNvSpPr txBox="1"/>
          <p:nvPr/>
        </p:nvSpPr>
        <p:spPr>
          <a:xfrm>
            <a:off x="3541802" y="4804438"/>
            <a:ext cx="6160169" cy="95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10s">
            <a:hlinkClick r:id="" action="ppaction://media"/>
            <a:extLst>
              <a:ext uri="{FF2B5EF4-FFF2-40B4-BE49-F238E27FC236}">
                <a16:creationId xmlns:a16="http://schemas.microsoft.com/office/drawing/2014/main" id="{ABEE598E-EFDD-A413-5AAE-5F54A24FE8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265" y="4302024"/>
            <a:ext cx="2868327" cy="2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8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F2484FA2-24C0-83BA-D057-DAB97B696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7016" y="336686"/>
            <a:ext cx="285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>
                <a:ln w="50800"/>
                <a:solidFill>
                  <a:srgbClr val="00206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343" y="264931"/>
            <a:ext cx="84305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5: Ch÷ “®”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ln w="50800"/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2E377-559C-E5B4-EB0F-8B20DAA08029}"/>
              </a:ext>
            </a:extLst>
          </p:cNvPr>
          <p:cNvGrpSpPr/>
          <p:nvPr/>
        </p:nvGrpSpPr>
        <p:grpSpPr>
          <a:xfrm>
            <a:off x="411657" y="2246734"/>
            <a:ext cx="3126177" cy="3494893"/>
            <a:chOff x="411657" y="2246734"/>
            <a:chExt cx="3126177" cy="34948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88" y="2246734"/>
              <a:ext cx="2399022" cy="23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11657" y="4910630"/>
              <a:ext cx="31261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800" b="1" dirty="0">
                  <a:ln w="50800"/>
                  <a:solidFill>
                    <a:srgbClr val="0000FF"/>
                  </a:solidFill>
                  <a:latin typeface=".VnAvant" pitchFamily="34" charset="0"/>
                </a:rPr>
                <a:t>a. </a:t>
              </a:r>
              <a:r>
                <a:rPr lang="en-US" sz="4800" b="1" dirty="0" err="1">
                  <a:ln w="50800"/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r>
                <a:rPr lang="en-US" sz="4800" b="1" dirty="0">
                  <a:ln w="50800"/>
                  <a:solidFill>
                    <a:srgbClr val="0000FF"/>
                  </a:solidFill>
                  <a:latin typeface=".VnAvant" pitchFamily="34" charset="0"/>
                </a:rPr>
                <a:t> </a:t>
              </a:r>
              <a:r>
                <a:rPr lang="en-US" sz="4800" b="1" dirty="0" err="1">
                  <a:ln w="50800"/>
                  <a:solidFill>
                    <a:srgbClr val="0000FF"/>
                  </a:solidFill>
                  <a:latin typeface=".VnAvant" pitchFamily="34" charset="0"/>
                </a:rPr>
                <a:t>s÷a</a:t>
              </a:r>
              <a:r>
                <a:rPr lang="en-US" sz="4800" b="1" dirty="0">
                  <a:ln w="50800"/>
                  <a:solidFill>
                    <a:srgbClr val="0000FF"/>
                  </a:solidFill>
                  <a:latin typeface=".VnAvant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7365" y="788151"/>
            <a:ext cx="3269673" cy="3579696"/>
            <a:chOff x="2895599" y="1292113"/>
            <a:chExt cx="3269673" cy="35796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46"/>
            <a:stretch/>
          </p:blipFill>
          <p:spPr bwMode="auto">
            <a:xfrm>
              <a:off x="2895599" y="1292113"/>
              <a:ext cx="3269673" cy="2417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023429" y="4102368"/>
              <a:ext cx="279756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400" b="1" dirty="0">
                  <a:ln w="50800"/>
                  <a:solidFill>
                    <a:srgbClr val="0000FF"/>
                  </a:solidFill>
                  <a:latin typeface=".VnAvant" pitchFamily="34" charset="0"/>
                </a:rPr>
                <a:t>b. l¹c ®µ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CE1AD6-5F5F-2BC8-7AAA-CE3E6814B485}"/>
              </a:ext>
            </a:extLst>
          </p:cNvPr>
          <p:cNvGrpSpPr/>
          <p:nvPr/>
        </p:nvGrpSpPr>
        <p:grpSpPr>
          <a:xfrm>
            <a:off x="7924800" y="2187141"/>
            <a:ext cx="3339376" cy="3445232"/>
            <a:chOff x="7924800" y="2187141"/>
            <a:chExt cx="3339376" cy="34452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0"/>
            <a:stretch/>
          </p:blipFill>
          <p:spPr bwMode="auto">
            <a:xfrm>
              <a:off x="7958649" y="2187141"/>
              <a:ext cx="2423083" cy="2540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924800" y="4862932"/>
              <a:ext cx="333937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400" b="1" dirty="0">
                  <a:ln w="50800"/>
                  <a:solidFill>
                    <a:srgbClr val="0000FF"/>
                  </a:solidFill>
                  <a:latin typeface=".VnAvant" pitchFamily="34" charset="0"/>
                </a:rPr>
                <a:t>c. dª tr¾ng </a:t>
              </a:r>
            </a:p>
          </p:txBody>
        </p:sp>
      </p:grpSp>
      <p:pic>
        <p:nvPicPr>
          <p:cNvPr id="8" name="10s">
            <a:hlinkClick r:id="" action="ppaction://media"/>
            <a:extLst>
              <a:ext uri="{FF2B5EF4-FFF2-40B4-BE49-F238E27FC236}">
                <a16:creationId xmlns:a16="http://schemas.microsoft.com/office/drawing/2014/main" id="{BA7919F6-E1A6-E9D4-73C9-AC91CB6A36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92902" y="4386696"/>
            <a:ext cx="2719265" cy="21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753A83E-7A99-FC23-8B15-49C79A8C3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13900" y="2438400"/>
            <a:ext cx="4445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037E65-83FE-9574-989E-2743E48C788B}"/>
              </a:ext>
            </a:extLst>
          </p:cNvPr>
          <p:cNvGrpSpPr/>
          <p:nvPr/>
        </p:nvGrpSpPr>
        <p:grpSpPr>
          <a:xfrm>
            <a:off x="2466890" y="4906446"/>
            <a:ext cx="7678495" cy="1596974"/>
            <a:chOff x="2466890" y="4906446"/>
            <a:chExt cx="7678495" cy="1596974"/>
          </a:xfrm>
        </p:grpSpPr>
        <p:sp>
          <p:nvSpPr>
            <p:cNvPr id="38" name="TextBox 37"/>
            <p:cNvSpPr txBox="1"/>
            <p:nvPr/>
          </p:nvSpPr>
          <p:spPr>
            <a:xfrm>
              <a:off x="2466890" y="4961730"/>
              <a:ext cx="6286672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itchFamily="18" charset="0"/>
                </a:rPr>
                <a:t>c.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cúi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257951" y="4906446"/>
              <a:ext cx="1887434" cy="1596974"/>
              <a:chOff x="8089900" y="2438400"/>
              <a:chExt cx="2265053" cy="25993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65" t="27851" r="6197" b="8971"/>
              <a:stretch/>
            </p:blipFill>
            <p:spPr>
              <a:xfrm>
                <a:off x="8089900" y="2438400"/>
                <a:ext cx="2265053" cy="259933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089900" y="2438400"/>
                <a:ext cx="4445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591D146-D75D-3F70-94B6-B01FF7240C55}"/>
              </a:ext>
            </a:extLst>
          </p:cNvPr>
          <p:cNvGrpSpPr/>
          <p:nvPr/>
        </p:nvGrpSpPr>
        <p:grpSpPr>
          <a:xfrm>
            <a:off x="1073043" y="940248"/>
            <a:ext cx="6943557" cy="1764853"/>
            <a:chOff x="1002283" y="1187817"/>
            <a:chExt cx="6943557" cy="1764853"/>
          </a:xfrm>
        </p:grpSpPr>
        <p:sp>
          <p:nvSpPr>
            <p:cNvPr id="3" name="TextBox 2"/>
            <p:cNvSpPr txBox="1"/>
            <p:nvPr/>
          </p:nvSpPr>
          <p:spPr>
            <a:xfrm>
              <a:off x="1002283" y="1255781"/>
              <a:ext cx="496830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itchFamily="18" charset="0"/>
                </a:rPr>
                <a:t>a.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ngay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60499" y="1187817"/>
              <a:ext cx="1985341" cy="1764853"/>
              <a:chOff x="1786083" y="2648841"/>
              <a:chExt cx="2623023" cy="25338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7" t="29816" r="51850" b="7375"/>
              <a:stretch/>
            </p:blipFill>
            <p:spPr>
              <a:xfrm>
                <a:off x="1786083" y="2648841"/>
                <a:ext cx="2623023" cy="25338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905000" y="26670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3EF2CD-8F29-65D0-8E1A-02A0BE933DC8}"/>
              </a:ext>
            </a:extLst>
          </p:cNvPr>
          <p:cNvGrpSpPr/>
          <p:nvPr/>
        </p:nvGrpSpPr>
        <p:grpSpPr>
          <a:xfrm>
            <a:off x="1487527" y="2946925"/>
            <a:ext cx="6955621" cy="1724314"/>
            <a:chOff x="1468455" y="3379507"/>
            <a:chExt cx="6955621" cy="1724314"/>
          </a:xfrm>
        </p:grpSpPr>
        <p:sp>
          <p:nvSpPr>
            <p:cNvPr id="37" name="TextBox 36"/>
            <p:cNvSpPr txBox="1"/>
            <p:nvPr/>
          </p:nvSpPr>
          <p:spPr>
            <a:xfrm>
              <a:off x="1468455" y="3414553"/>
              <a:ext cx="477955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.VnAvant" panose="020B7200000000000000" pitchFamily="34" charset="0"/>
                  <a:cs typeface="Times New Roman" pitchFamily="18" charset="0"/>
                </a:rPr>
                <a:t>b.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cúi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9253" r="58095" b="5400"/>
            <a:stretch/>
          </p:blipFill>
          <p:spPr>
            <a:xfrm>
              <a:off x="6399333" y="3379507"/>
              <a:ext cx="2024743" cy="17243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70F9A9-2411-84F0-F95D-93E14FEA573B}"/>
              </a:ext>
            </a:extLst>
          </p:cNvPr>
          <p:cNvSpPr txBox="1"/>
          <p:nvPr/>
        </p:nvSpPr>
        <p:spPr>
          <a:xfrm>
            <a:off x="284975" y="258681"/>
            <a:ext cx="10650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K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4" name="10s">
            <a:hlinkClick r:id="" action="ppaction://media"/>
            <a:extLst>
              <a:ext uri="{FF2B5EF4-FFF2-40B4-BE49-F238E27FC236}">
                <a16:creationId xmlns:a16="http://schemas.microsoft.com/office/drawing/2014/main" id="{53E98408-D63B-2400-2177-664904D41C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8490" y="952896"/>
            <a:ext cx="3353237" cy="26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CB396A3-A7D7-643D-A51A-FF6A1901AF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3"/>
            <a:ext cx="12192000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063E0E5-8A02-2045-306C-5CBD5E41DAD1}"/>
              </a:ext>
            </a:extLst>
          </p:cNvPr>
          <p:cNvGrpSpPr/>
          <p:nvPr/>
        </p:nvGrpSpPr>
        <p:grpSpPr>
          <a:xfrm>
            <a:off x="2854080" y="3037942"/>
            <a:ext cx="6047325" cy="1205369"/>
            <a:chOff x="2508846" y="3341807"/>
            <a:chExt cx="6047325" cy="12053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B341DE-8554-1144-67FA-D24D17D2D317}"/>
                </a:ext>
              </a:extLst>
            </p:cNvPr>
            <p:cNvGrpSpPr/>
            <p:nvPr/>
          </p:nvGrpSpPr>
          <p:grpSpPr>
            <a:xfrm>
              <a:off x="2508846" y="3341807"/>
              <a:ext cx="4459637" cy="1205369"/>
              <a:chOff x="633393" y="1781483"/>
              <a:chExt cx="4459637" cy="120536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DC8E3EE-5048-41D6-ACB0-FB7B0EFA3783}"/>
                  </a:ext>
                </a:extLst>
              </p:cNvPr>
              <p:cNvSpPr/>
              <p:nvPr/>
            </p:nvSpPr>
            <p:spPr>
              <a:xfrm>
                <a:off x="633393" y="1781483"/>
                <a:ext cx="4459637" cy="1205369"/>
              </a:xfrm>
              <a:prstGeom prst="roundRect">
                <a:avLst/>
              </a:prstGeom>
              <a:solidFill>
                <a:srgbClr val="D5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D9206F8-AE47-42AC-98EE-F0FD5EFAD189}"/>
                  </a:ext>
                </a:extLst>
              </p:cNvPr>
              <p:cNvSpPr/>
              <p:nvPr/>
            </p:nvSpPr>
            <p:spPr>
              <a:xfrm>
                <a:off x="680211" y="1877033"/>
                <a:ext cx="1139109" cy="10142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7287926" y="3341807"/>
              <a:ext cx="1268245" cy="120536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C533ADD-83AE-4D09-547B-917616857674}"/>
              </a:ext>
            </a:extLst>
          </p:cNvPr>
          <p:cNvSpPr txBox="1"/>
          <p:nvPr/>
        </p:nvSpPr>
        <p:spPr>
          <a:xfrm>
            <a:off x="242207" y="261271"/>
            <a:ext cx="11707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Theo con,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1FB489-A0E7-9193-478A-0964A70DB276}"/>
              </a:ext>
            </a:extLst>
          </p:cNvPr>
          <p:cNvGrpSpPr/>
          <p:nvPr/>
        </p:nvGrpSpPr>
        <p:grpSpPr>
          <a:xfrm>
            <a:off x="857299" y="1251204"/>
            <a:ext cx="7248647" cy="1205369"/>
            <a:chOff x="895399" y="1826367"/>
            <a:chExt cx="7248647" cy="1205369"/>
          </a:xfrm>
        </p:grpSpPr>
        <p:sp>
          <p:nvSpPr>
            <p:cNvPr id="3" name="Rectangle 2"/>
            <p:cNvSpPr/>
            <p:nvPr/>
          </p:nvSpPr>
          <p:spPr>
            <a:xfrm>
              <a:off x="5508558" y="1941023"/>
              <a:ext cx="2635488" cy="97605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281AF3-3313-6E81-1186-F30432B778DA}"/>
                </a:ext>
              </a:extLst>
            </p:cNvPr>
            <p:cNvGrpSpPr/>
            <p:nvPr/>
          </p:nvGrpSpPr>
          <p:grpSpPr>
            <a:xfrm>
              <a:off x="895399" y="1826367"/>
              <a:ext cx="4459637" cy="1205369"/>
              <a:chOff x="633393" y="1781483"/>
              <a:chExt cx="4459637" cy="120536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84B9F41-8AD3-43F1-EB8F-AF87BC449032}"/>
                  </a:ext>
                </a:extLst>
              </p:cNvPr>
              <p:cNvSpPr/>
              <p:nvPr/>
            </p:nvSpPr>
            <p:spPr>
              <a:xfrm>
                <a:off x="633393" y="1781483"/>
                <a:ext cx="4459637" cy="1205369"/>
              </a:xfrm>
              <a:prstGeom prst="roundRect">
                <a:avLst/>
              </a:prstGeom>
              <a:solidFill>
                <a:srgbClr val="D5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97C965A-26F2-52D9-886C-EBCF8AAECD65}"/>
                  </a:ext>
                </a:extLst>
              </p:cNvPr>
              <p:cNvSpPr/>
              <p:nvPr/>
            </p:nvSpPr>
            <p:spPr>
              <a:xfrm>
                <a:off x="680211" y="1877033"/>
                <a:ext cx="1139109" cy="10142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22399B-7F8E-195A-CE39-E5A4D5539C81}"/>
              </a:ext>
            </a:extLst>
          </p:cNvPr>
          <p:cNvGrpSpPr/>
          <p:nvPr/>
        </p:nvGrpSpPr>
        <p:grpSpPr>
          <a:xfrm>
            <a:off x="4040007" y="4939334"/>
            <a:ext cx="6206137" cy="1205369"/>
            <a:chOff x="4096534" y="5013889"/>
            <a:chExt cx="6206137" cy="1205369"/>
          </a:xfrm>
        </p:grpSpPr>
        <p:sp>
          <p:nvSpPr>
            <p:cNvPr id="12" name="Isosceles Triangle 11"/>
            <p:cNvSpPr/>
            <p:nvPr/>
          </p:nvSpPr>
          <p:spPr>
            <a:xfrm>
              <a:off x="8901405" y="5017642"/>
              <a:ext cx="1401266" cy="12016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8E9B0D-CCA9-7712-9736-5308726106C1}"/>
                </a:ext>
              </a:extLst>
            </p:cNvPr>
            <p:cNvGrpSpPr/>
            <p:nvPr/>
          </p:nvGrpSpPr>
          <p:grpSpPr>
            <a:xfrm>
              <a:off x="4096534" y="5013889"/>
              <a:ext cx="4459637" cy="1205369"/>
              <a:chOff x="633393" y="1781483"/>
              <a:chExt cx="4459637" cy="1205369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C933BE1-48C2-EEA3-CAA7-3FF938B47E36}"/>
                  </a:ext>
                </a:extLst>
              </p:cNvPr>
              <p:cNvSpPr/>
              <p:nvPr/>
            </p:nvSpPr>
            <p:spPr>
              <a:xfrm>
                <a:off x="633393" y="1781483"/>
                <a:ext cx="4459637" cy="1205369"/>
              </a:xfrm>
              <a:prstGeom prst="roundRect">
                <a:avLst/>
              </a:prstGeom>
              <a:solidFill>
                <a:srgbClr val="D5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9DE722-C404-B12A-2A34-E6F5C6B7B0E8}"/>
                  </a:ext>
                </a:extLst>
              </p:cNvPr>
              <p:cNvSpPr/>
              <p:nvPr/>
            </p:nvSpPr>
            <p:spPr>
              <a:xfrm>
                <a:off x="680211" y="1877033"/>
                <a:ext cx="1139109" cy="10142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pic>
        <p:nvPicPr>
          <p:cNvPr id="31" name="10s">
            <a:hlinkClick r:id="" action="ppaction://media"/>
            <a:extLst>
              <a:ext uri="{FF2B5EF4-FFF2-40B4-BE49-F238E27FC236}">
                <a16:creationId xmlns:a16="http://schemas.microsoft.com/office/drawing/2014/main" id="{180D21E8-9B3F-9313-13D2-34C14B8458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14" y="4338861"/>
            <a:ext cx="2787803" cy="21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3B42B325-3760-7A39-7E74-92B2174FF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120"/>
            <a:ext cx="12238435" cy="6884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694" y="214981"/>
            <a:ext cx="11616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con,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buffet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6E2074-3DF1-9CE6-8756-39D00A5A29BC}"/>
              </a:ext>
            </a:extLst>
          </p:cNvPr>
          <p:cNvGrpSpPr/>
          <p:nvPr/>
        </p:nvGrpSpPr>
        <p:grpSpPr>
          <a:xfrm>
            <a:off x="1595515" y="2850145"/>
            <a:ext cx="6488317" cy="1590630"/>
            <a:chOff x="1595515" y="2850145"/>
            <a:chExt cx="6488317" cy="15906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ADD237-95F0-9D14-7C26-7930444443DE}"/>
                </a:ext>
              </a:extLst>
            </p:cNvPr>
            <p:cNvSpPr txBox="1"/>
            <p:nvPr/>
          </p:nvSpPr>
          <p:spPr>
            <a:xfrm>
              <a:off x="1595515" y="3288790"/>
              <a:ext cx="41964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Gắp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vãi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026" name="Picture 2" descr="Bé tự ăn như thế nào với phương pháp ăn dặm blw? - Mẹ không hoàn hảo">
              <a:extLst>
                <a:ext uri="{FF2B5EF4-FFF2-40B4-BE49-F238E27FC236}">
                  <a16:creationId xmlns:a16="http://schemas.microsoft.com/office/drawing/2014/main" id="{633ABC7E-2A12-F0C8-32AD-9D4137938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839" y="2850145"/>
              <a:ext cx="2505993" cy="159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BCC25E-B972-AA1B-D6FD-C029C592D74A}"/>
              </a:ext>
            </a:extLst>
          </p:cNvPr>
          <p:cNvGrpSpPr/>
          <p:nvPr/>
        </p:nvGrpSpPr>
        <p:grpSpPr>
          <a:xfrm>
            <a:off x="963386" y="1087376"/>
            <a:ext cx="6014930" cy="1590629"/>
            <a:chOff x="963386" y="1087376"/>
            <a:chExt cx="6014930" cy="15906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F2247-5994-6C80-1880-400614383777}"/>
                </a:ext>
              </a:extLst>
            </p:cNvPr>
            <p:cNvSpPr txBox="1"/>
            <p:nvPr/>
          </p:nvSpPr>
          <p:spPr>
            <a:xfrm>
              <a:off x="963386" y="1539041"/>
              <a:ext cx="39454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lphaLcPeriod"/>
              </a:pP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Chen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lấn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xô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028" name="Picture 4" descr="XỬ TRÍ THẾ NÀO KHI CON ĐÁNH BẠN/ BỊ BẠN ĐÁNH Ở TRƯỜNG?">
              <a:extLst>
                <a:ext uri="{FF2B5EF4-FFF2-40B4-BE49-F238E27FC236}">
                  <a16:creationId xmlns:a16="http://schemas.microsoft.com/office/drawing/2014/main" id="{F298D95F-B307-797F-9C9A-5E69B03CC4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27" r="41338" b="17961"/>
            <a:stretch/>
          </p:blipFill>
          <p:spPr bwMode="auto">
            <a:xfrm>
              <a:off x="4773087" y="1087376"/>
              <a:ext cx="2205229" cy="159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633252-3530-3CDA-A62E-1C4989087BA1}"/>
              </a:ext>
            </a:extLst>
          </p:cNvPr>
          <p:cNvGrpSpPr/>
          <p:nvPr/>
        </p:nvGrpSpPr>
        <p:grpSpPr>
          <a:xfrm>
            <a:off x="2119964" y="4620564"/>
            <a:ext cx="8073190" cy="1767755"/>
            <a:chOff x="2119964" y="4620564"/>
            <a:chExt cx="8073190" cy="17677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2D707A-51C3-444C-AB51-385FD15F4AB5}"/>
                </a:ext>
              </a:extLst>
            </p:cNvPr>
            <p:cNvSpPr txBox="1"/>
            <p:nvPr/>
          </p:nvSpPr>
          <p:spPr>
            <a:xfrm>
              <a:off x="2119964" y="5190250"/>
              <a:ext cx="618423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Xếp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chờ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uống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lịch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Có thể là hình ảnh về 6 người, mọi người đang đứng và trong nhà">
              <a:extLst>
                <a:ext uri="{FF2B5EF4-FFF2-40B4-BE49-F238E27FC236}">
                  <a16:creationId xmlns:a16="http://schemas.microsoft.com/office/drawing/2014/main" id="{FC886752-B92B-EC8D-293D-4D17CCAFA3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61" b="12561"/>
            <a:stretch/>
          </p:blipFill>
          <p:spPr bwMode="auto">
            <a:xfrm>
              <a:off x="7892068" y="4620564"/>
              <a:ext cx="2301086" cy="1767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10s">
            <a:hlinkClick r:id="" action="ppaction://media"/>
            <a:extLst>
              <a:ext uri="{FF2B5EF4-FFF2-40B4-BE49-F238E27FC236}">
                <a16:creationId xmlns:a16="http://schemas.microsoft.com/office/drawing/2014/main" id="{AE8BCF90-2CB3-67F2-6AE9-543E206318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37179" y="1169088"/>
            <a:ext cx="3414225" cy="26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17500</TotalTime>
  <Words>492</Words>
  <Application>Microsoft Office PowerPoint</Application>
  <PresentationFormat>Widescreen</PresentationFormat>
  <Paragraphs>61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Câu 1: Khi nhìn thấy người bị thương, con sẽ gọi cho số điện thoại khẩn cấp nào?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10: Theo các con trong những hình ảnh dưới đây, đâu là hành động bảo vệ môi trường?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Techsi.vn</cp:lastModifiedBy>
  <cp:revision>123</cp:revision>
  <dcterms:created xsi:type="dcterms:W3CDTF">2021-03-28T08:59:38Z</dcterms:created>
  <dcterms:modified xsi:type="dcterms:W3CDTF">2023-04-06T01:31:19Z</dcterms:modified>
</cp:coreProperties>
</file>