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0" r:id="rId3"/>
    <p:sldId id="281" r:id="rId4"/>
    <p:sldId id="282" r:id="rId5"/>
    <p:sldId id="284" r:id="rId6"/>
    <p:sldId id="285" r:id="rId7"/>
    <p:sldId id="288" r:id="rId8"/>
    <p:sldId id="283" r:id="rId9"/>
    <p:sldId id="286" r:id="rId10"/>
    <p:sldId id="265" r:id="rId11"/>
    <p:sldId id="289" r:id="rId12"/>
    <p:sldId id="267" r:id="rId13"/>
    <p:sldId id="287" r:id="rId14"/>
    <p:sldId id="290" r:id="rId15"/>
    <p:sldId id="27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Nguyen Thi" initials="TNT" lastIdx="2" clrIdx="0">
    <p:extLst>
      <p:ext uri="{19B8F6BF-5375-455C-9EA6-DF929625EA0E}">
        <p15:presenceInfo xmlns:p15="http://schemas.microsoft.com/office/powerpoint/2012/main" userId="138330d2baca6e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83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E87F55-F809-4D59-A605-4602D23ADEA8}"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1888912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E87F55-F809-4D59-A605-4602D23ADEA8}"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368754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E87F55-F809-4D59-A605-4602D23ADEA8}"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139289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E87F55-F809-4D59-A605-4602D23ADEA8}"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1245606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E87F55-F809-4D59-A605-4602D23ADEA8}"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450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E87F55-F809-4D59-A605-4602D23ADEA8}"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216891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E87F55-F809-4D59-A605-4602D23ADEA8}"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389223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E87F55-F809-4D59-A605-4602D23ADEA8}"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43679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87F55-F809-4D59-A605-4602D23ADEA8}"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388898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E87F55-F809-4D59-A605-4602D23ADEA8}"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957462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E87F55-F809-4D59-A605-4602D23ADEA8}"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1F907-54F1-4CEC-A78C-6ACDCAD65297}" type="slidenum">
              <a:rPr lang="en-US" smtClean="0"/>
              <a:t>‹#›</a:t>
            </a:fld>
            <a:endParaRPr lang="en-US"/>
          </a:p>
        </p:txBody>
      </p:sp>
    </p:spTree>
    <p:extLst>
      <p:ext uri="{BB962C8B-B14F-4D97-AF65-F5344CB8AC3E}">
        <p14:creationId xmlns:p14="http://schemas.microsoft.com/office/powerpoint/2010/main" val="251470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87F55-F809-4D59-A605-4602D23ADEA8}" type="datetimeFigureOut">
              <a:rPr lang="en-US" smtClean="0"/>
              <a:t>10/6/2023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1F907-54F1-4CEC-A78C-6ACDCAD65297}" type="slidenum">
              <a:rPr lang="en-US" smtClean="0"/>
              <a:t>‹#›</a:t>
            </a:fld>
            <a:endParaRPr lang="en-US"/>
          </a:p>
        </p:txBody>
      </p:sp>
    </p:spTree>
    <p:extLst>
      <p:ext uri="{BB962C8B-B14F-4D97-AF65-F5344CB8AC3E}">
        <p14:creationId xmlns:p14="http://schemas.microsoft.com/office/powerpoint/2010/main" val="8899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43092" y="450599"/>
            <a:ext cx="6507294" cy="707886"/>
          </a:xfrm>
          <a:prstGeom prst="rect">
            <a:avLst/>
          </a:prstGeom>
          <a:noFill/>
        </p:spPr>
        <p:txBody>
          <a:bodyPr wrap="none" rtlCol="0">
            <a:spAutoFit/>
          </a:bodyPr>
          <a:lstStyle/>
          <a:p>
            <a:pPr algn="ctr"/>
            <a:r>
              <a:rPr lang="en-US" sz="2000" b="1" dirty="0">
                <a:latin typeface="Times New Roman" panose="02020603050405020304" pitchFamily="18" charset="0"/>
                <a:cs typeface="Times New Roman" panose="02020603050405020304" pitchFamily="18" charset="0"/>
              </a:rPr>
              <a:t>PHÒNG GIÁO DỤC VÀ ĐÀO TẠO QUẬN LONG BIÊN</a:t>
            </a:r>
          </a:p>
          <a:p>
            <a:pPr algn="ctr"/>
            <a:r>
              <a:rPr lang="en-US" sz="2000" b="1" dirty="0">
                <a:latin typeface="Times New Roman" panose="02020603050405020304" pitchFamily="18" charset="0"/>
                <a:cs typeface="Times New Roman" panose="02020603050405020304" pitchFamily="18" charset="0"/>
              </a:rPr>
              <a:t>TRƯỜNG MẦM NON CỰ KHỐI</a:t>
            </a:r>
          </a:p>
        </p:txBody>
      </p:sp>
      <p:sp>
        <p:nvSpPr>
          <p:cNvPr id="3" name="TextBox 2"/>
          <p:cNvSpPr txBox="1"/>
          <p:nvPr/>
        </p:nvSpPr>
        <p:spPr>
          <a:xfrm>
            <a:off x="911080" y="3271629"/>
            <a:ext cx="6963766" cy="1754326"/>
          </a:xfrm>
          <a:prstGeom prst="rect">
            <a:avLst/>
          </a:prstGeom>
          <a:noFill/>
        </p:spPr>
        <p:txBody>
          <a:bodyPr wrap="non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tay</a:t>
            </a:r>
            <a:r>
              <a:rPr lang="en-US" sz="3600" b="1" dirty="0">
                <a:solidFill>
                  <a:srgbClr val="FF0000"/>
                </a:solidFill>
                <a:latin typeface="Times New Roman" panose="02020603050405020304" pitchFamily="18" charset="0"/>
                <a:cs typeface="Times New Roman" panose="02020603050405020304" pitchFamily="18" charset="0"/>
              </a:rPr>
              <a:t> </a:t>
            </a:r>
          </a:p>
          <a:p>
            <a:pPr algn="ctr"/>
            <a:endParaRPr lang="en-US" sz="24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Lứa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Mẫu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nhỡ</a:t>
            </a:r>
            <a:r>
              <a:rPr lang="en-US" sz="2400" b="1" dirty="0">
                <a:latin typeface="Times New Roman" panose="02020603050405020304" pitchFamily="18" charset="0"/>
                <a:cs typeface="Times New Roman" panose="02020603050405020304" pitchFamily="18" charset="0"/>
              </a:rPr>
              <a:t> (4 – 5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a:t>
            </a:r>
          </a:p>
          <a:p>
            <a:pPr algn="ct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471604" y="4879032"/>
            <a:ext cx="3842719" cy="461665"/>
          </a:xfrm>
          <a:prstGeom prst="rect">
            <a:avLst/>
          </a:prstGeom>
          <a:no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Giáo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Nguyễn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Thị</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Thảo</a:t>
            </a:r>
            <a:endParaRPr lang="en-US" sz="2400" b="1"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060207" y="5638800"/>
            <a:ext cx="3023585"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2023 - 2024</a:t>
            </a:r>
          </a:p>
        </p:txBody>
      </p:sp>
      <p:sp>
        <p:nvSpPr>
          <p:cNvPr id="6" name="TextBox 5">
            <a:extLst>
              <a:ext uri="{FF2B5EF4-FFF2-40B4-BE49-F238E27FC236}">
                <a16:creationId xmlns:a16="http://schemas.microsoft.com/office/drawing/2014/main" id="{41437F1B-2BEB-4FF2-B73C-40189AA0B2B6}"/>
              </a:ext>
            </a:extLst>
          </p:cNvPr>
          <p:cNvSpPr txBox="1"/>
          <p:nvPr/>
        </p:nvSpPr>
        <p:spPr>
          <a:xfrm>
            <a:off x="699606" y="2500796"/>
            <a:ext cx="80772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LĨNH VỰC PHÁT TRIỂN NHẬN THỨC</a:t>
            </a:r>
          </a:p>
        </p:txBody>
      </p:sp>
      <p:pic>
        <p:nvPicPr>
          <p:cNvPr id="8" name="Picture 7" descr="A colorful logo with text&#10;&#10;Description automatically generated">
            <a:extLst>
              <a:ext uri="{FF2B5EF4-FFF2-40B4-BE49-F238E27FC236}">
                <a16:creationId xmlns:a16="http://schemas.microsoft.com/office/drawing/2014/main" id="{A5F34A8D-1F35-4602-AA68-A8C8ED42A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14" y="233042"/>
            <a:ext cx="1143000" cy="1143000"/>
          </a:xfrm>
          <a:prstGeom prst="rect">
            <a:avLst/>
          </a:prstGeom>
        </p:spPr>
      </p:pic>
    </p:spTree>
    <p:extLst>
      <p:ext uri="{BB962C8B-B14F-4D97-AF65-F5344CB8AC3E}">
        <p14:creationId xmlns:p14="http://schemas.microsoft.com/office/powerpoint/2010/main" val="65594743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627" r="14276" b="50650"/>
          <a:stretch/>
        </p:blipFill>
        <p:spPr>
          <a:xfrm rot="16200000">
            <a:off x="-1103477" y="1068212"/>
            <a:ext cx="6857998" cy="4648201"/>
          </a:xfrm>
          <a:prstGeom prst="rect">
            <a:avLst/>
          </a:prstGeom>
        </p:spPr>
      </p:pic>
      <p:pic>
        <p:nvPicPr>
          <p:cNvPr id="2" name="Picture 1">
            <a:extLst>
              <a:ext uri="{FF2B5EF4-FFF2-40B4-BE49-F238E27FC236}">
                <a16:creationId xmlns:a16="http://schemas.microsoft.com/office/drawing/2014/main" id="{A7DA8429-17DD-4D63-AB18-99D059CAB40C}"/>
              </a:ext>
            </a:extLst>
          </p:cNvPr>
          <p:cNvPicPr>
            <a:picLocks noChangeAspect="1"/>
          </p:cNvPicPr>
          <p:nvPr/>
        </p:nvPicPr>
        <p:blipFill rotWithShape="1">
          <a:blip r:embed="rId3">
            <a:extLst>
              <a:ext uri="{28A0092B-C50C-407E-A947-70E740481C1C}">
                <a14:useLocalDpi xmlns:a14="http://schemas.microsoft.com/office/drawing/2010/main" val="0"/>
              </a:ext>
            </a:extLst>
          </a:blip>
          <a:srcRect t="9565" r="12660" b="53309"/>
          <a:stretch/>
        </p:blipFill>
        <p:spPr>
          <a:xfrm rot="16200000">
            <a:off x="3484417" y="1177638"/>
            <a:ext cx="6823367" cy="4495799"/>
          </a:xfrm>
          <a:prstGeom prst="rect">
            <a:avLst/>
          </a:prstGeom>
        </p:spPr>
      </p:pic>
      <p:sp>
        <p:nvSpPr>
          <p:cNvPr id="4" name="Arrow: Notched Right 3">
            <a:extLst>
              <a:ext uri="{FF2B5EF4-FFF2-40B4-BE49-F238E27FC236}">
                <a16:creationId xmlns:a16="http://schemas.microsoft.com/office/drawing/2014/main" id="{39952F53-8EC1-4231-8A2E-8B4B7443F1EA}"/>
              </a:ext>
            </a:extLst>
          </p:cNvPr>
          <p:cNvSpPr/>
          <p:nvPr/>
        </p:nvSpPr>
        <p:spPr>
          <a:xfrm rot="20030900">
            <a:off x="544693" y="5047362"/>
            <a:ext cx="1828800"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Notched Right 4">
            <a:extLst>
              <a:ext uri="{FF2B5EF4-FFF2-40B4-BE49-F238E27FC236}">
                <a16:creationId xmlns:a16="http://schemas.microsoft.com/office/drawing/2014/main" id="{F8D5AF4F-F94E-4CB5-8252-537C4CAF0774}"/>
              </a:ext>
            </a:extLst>
          </p:cNvPr>
          <p:cNvSpPr/>
          <p:nvPr/>
        </p:nvSpPr>
        <p:spPr>
          <a:xfrm rot="9504570">
            <a:off x="3590731" y="1330103"/>
            <a:ext cx="1090127" cy="38381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Notched Right 11">
            <a:extLst>
              <a:ext uri="{FF2B5EF4-FFF2-40B4-BE49-F238E27FC236}">
                <a16:creationId xmlns:a16="http://schemas.microsoft.com/office/drawing/2014/main" id="{61EBFFE9-CAC1-4CE8-B05C-462EBB1A8E32}"/>
              </a:ext>
            </a:extLst>
          </p:cNvPr>
          <p:cNvSpPr/>
          <p:nvPr/>
        </p:nvSpPr>
        <p:spPr>
          <a:xfrm rot="13301626">
            <a:off x="7290528" y="4522979"/>
            <a:ext cx="2030541" cy="46993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Notched Right 12">
            <a:extLst>
              <a:ext uri="{FF2B5EF4-FFF2-40B4-BE49-F238E27FC236}">
                <a16:creationId xmlns:a16="http://schemas.microsoft.com/office/drawing/2014/main" id="{3F1B534B-1927-47E4-99C5-FF1229D8C82F}"/>
              </a:ext>
            </a:extLst>
          </p:cNvPr>
          <p:cNvSpPr/>
          <p:nvPr/>
        </p:nvSpPr>
        <p:spPr>
          <a:xfrm rot="2324168">
            <a:off x="-15051" y="288692"/>
            <a:ext cx="1090127" cy="38381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Notched Right 13">
            <a:extLst>
              <a:ext uri="{FF2B5EF4-FFF2-40B4-BE49-F238E27FC236}">
                <a16:creationId xmlns:a16="http://schemas.microsoft.com/office/drawing/2014/main" id="{03BC3BC7-0CB6-4B75-97FF-6F5963C489ED}"/>
              </a:ext>
            </a:extLst>
          </p:cNvPr>
          <p:cNvSpPr/>
          <p:nvPr/>
        </p:nvSpPr>
        <p:spPr>
          <a:xfrm rot="7102819">
            <a:off x="3121305" y="3140509"/>
            <a:ext cx="1090127" cy="38381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2" y="5097564"/>
            <a:ext cx="1523998" cy="55939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Lòng</a:t>
            </a:r>
            <a:r>
              <a:rPr lang="en-US" dirty="0" smtClean="0">
                <a:solidFill>
                  <a:srgbClr val="FF0000"/>
                </a:solidFill>
                <a:latin typeface="Time New Roman"/>
              </a:rPr>
              <a:t> </a:t>
            </a:r>
            <a:r>
              <a:rPr lang="en-US" dirty="0" err="1" smtClean="0">
                <a:solidFill>
                  <a:srgbClr val="FF0000"/>
                </a:solidFill>
                <a:latin typeface="Time New Roman"/>
              </a:rPr>
              <a:t>bàn</a:t>
            </a:r>
            <a:r>
              <a:rPr lang="en-US" dirty="0" smtClean="0">
                <a:solidFill>
                  <a:srgbClr val="FF0000"/>
                </a:solidFill>
                <a:latin typeface="Time New Roman"/>
              </a:rPr>
              <a:t> </a:t>
            </a:r>
            <a:r>
              <a:rPr lang="en-US" dirty="0" err="1" smtClean="0">
                <a:solidFill>
                  <a:srgbClr val="FF0000"/>
                </a:solidFill>
                <a:latin typeface="Time New Roman"/>
              </a:rPr>
              <a:t>tay</a:t>
            </a:r>
            <a:endParaRPr lang="en-US" dirty="0">
              <a:solidFill>
                <a:srgbClr val="FF0000"/>
              </a:solidFill>
              <a:latin typeface="Time New Roman"/>
            </a:endParaRPr>
          </a:p>
        </p:txBody>
      </p:sp>
      <p:sp>
        <p:nvSpPr>
          <p:cNvPr id="10" name="Rectangle 9"/>
          <p:cNvSpPr/>
          <p:nvPr/>
        </p:nvSpPr>
        <p:spPr>
          <a:xfrm>
            <a:off x="301662" y="5237862"/>
            <a:ext cx="1400191" cy="55939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Time New Roman"/>
              </a:rPr>
              <a:t>Mu </a:t>
            </a:r>
            <a:r>
              <a:rPr lang="en-US" dirty="0" err="1" smtClean="0">
                <a:solidFill>
                  <a:srgbClr val="FF0000"/>
                </a:solidFill>
                <a:latin typeface="Time New Roman"/>
              </a:rPr>
              <a:t>bàn</a:t>
            </a:r>
            <a:r>
              <a:rPr lang="en-US" dirty="0" smtClean="0">
                <a:solidFill>
                  <a:srgbClr val="FF0000"/>
                </a:solidFill>
                <a:latin typeface="Time New Roman"/>
              </a:rPr>
              <a:t> </a:t>
            </a:r>
            <a:r>
              <a:rPr lang="en-US" dirty="0" err="1" smtClean="0">
                <a:solidFill>
                  <a:srgbClr val="FF0000"/>
                </a:solidFill>
                <a:latin typeface="Time New Roman"/>
              </a:rPr>
              <a:t>tay</a:t>
            </a:r>
            <a:endParaRPr lang="en-US" dirty="0">
              <a:solidFill>
                <a:srgbClr val="FF0000"/>
              </a:solidFill>
              <a:latin typeface="Time New Roman"/>
            </a:endParaRPr>
          </a:p>
        </p:txBody>
      </p:sp>
      <p:sp>
        <p:nvSpPr>
          <p:cNvPr id="11" name="Rectangle 10"/>
          <p:cNvSpPr/>
          <p:nvPr/>
        </p:nvSpPr>
        <p:spPr>
          <a:xfrm>
            <a:off x="3620867" y="2732595"/>
            <a:ext cx="1456568" cy="42553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Kẽ</a:t>
            </a:r>
            <a:r>
              <a:rPr lang="en-US" dirty="0" smtClean="0">
                <a:solidFill>
                  <a:srgbClr val="FF0000"/>
                </a:solidFill>
                <a:latin typeface="Time New Roman"/>
              </a:rPr>
              <a:t> </a:t>
            </a:r>
            <a:r>
              <a:rPr lang="en-US" dirty="0" err="1" smtClean="0">
                <a:solidFill>
                  <a:srgbClr val="FF0000"/>
                </a:solidFill>
                <a:latin typeface="Time New Roman"/>
              </a:rPr>
              <a:t>ngón</a:t>
            </a:r>
            <a:r>
              <a:rPr lang="en-US" dirty="0" smtClean="0">
                <a:solidFill>
                  <a:srgbClr val="FF0000"/>
                </a:solidFill>
                <a:latin typeface="Time New Roman"/>
              </a:rPr>
              <a:t> </a:t>
            </a:r>
            <a:r>
              <a:rPr lang="en-US" dirty="0" err="1" smtClean="0">
                <a:solidFill>
                  <a:srgbClr val="FF0000"/>
                </a:solidFill>
                <a:latin typeface="Time New Roman"/>
              </a:rPr>
              <a:t>tay</a:t>
            </a:r>
            <a:endParaRPr lang="en-US" dirty="0">
              <a:solidFill>
                <a:srgbClr val="FF0000"/>
              </a:solidFill>
              <a:latin typeface="Time New Roman"/>
            </a:endParaRPr>
          </a:p>
        </p:txBody>
      </p:sp>
      <p:sp>
        <p:nvSpPr>
          <p:cNvPr id="15" name="Rectangle 14"/>
          <p:cNvSpPr/>
          <p:nvPr/>
        </p:nvSpPr>
        <p:spPr>
          <a:xfrm>
            <a:off x="4277317" y="1057668"/>
            <a:ext cx="1171186" cy="46434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Ngón</a:t>
            </a:r>
            <a:r>
              <a:rPr lang="en-US" dirty="0" smtClean="0">
                <a:solidFill>
                  <a:srgbClr val="FF0000"/>
                </a:solidFill>
                <a:latin typeface="Time New Roman"/>
              </a:rPr>
              <a:t> </a:t>
            </a:r>
            <a:r>
              <a:rPr lang="en-US" dirty="0" err="1" smtClean="0">
                <a:solidFill>
                  <a:srgbClr val="FF0000"/>
                </a:solidFill>
                <a:latin typeface="Time New Roman"/>
              </a:rPr>
              <a:t>tay</a:t>
            </a:r>
            <a:endParaRPr lang="en-US" dirty="0">
              <a:solidFill>
                <a:srgbClr val="FF0000"/>
              </a:solidFill>
              <a:latin typeface="Time New Roman"/>
            </a:endParaRPr>
          </a:p>
        </p:txBody>
      </p:sp>
      <p:sp>
        <p:nvSpPr>
          <p:cNvPr id="16" name="Rectangle 15"/>
          <p:cNvSpPr/>
          <p:nvPr/>
        </p:nvSpPr>
        <p:spPr>
          <a:xfrm>
            <a:off x="-15241" y="-23791"/>
            <a:ext cx="1310641" cy="435755"/>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Móng</a:t>
            </a:r>
            <a:r>
              <a:rPr lang="en-US" dirty="0" smtClean="0">
                <a:solidFill>
                  <a:srgbClr val="FF0000"/>
                </a:solidFill>
                <a:latin typeface="Time New Roman"/>
              </a:rPr>
              <a:t> </a:t>
            </a:r>
            <a:r>
              <a:rPr lang="en-US" dirty="0" err="1" smtClean="0">
                <a:solidFill>
                  <a:srgbClr val="FF0000"/>
                </a:solidFill>
                <a:latin typeface="Time New Roman"/>
              </a:rPr>
              <a:t>tay</a:t>
            </a:r>
            <a:endParaRPr lang="en-US" dirty="0">
              <a:solidFill>
                <a:srgbClr val="FF0000"/>
              </a:solidFill>
              <a:latin typeface="Time New Roman"/>
            </a:endParaRPr>
          </a:p>
        </p:txBody>
      </p:sp>
    </p:spTree>
    <p:extLst>
      <p:ext uri="{BB962C8B-B14F-4D97-AF65-F5344CB8AC3E}">
        <p14:creationId xmlns:p14="http://schemas.microsoft.com/office/powerpoint/2010/main" val="8933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1+#ppt_w/2"/>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par>
                                <p:cTn id="39" presetID="2" presetClass="entr" presetSubtype="3"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4" grpId="0" animBg="1"/>
      <p:bldP spid="9" grpId="0" animBg="1"/>
      <p:bldP spid="10" grpId="0" animBg="1"/>
      <p:bldP spid="11"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627" r="14276" b="50650"/>
          <a:stretch/>
        </p:blipFill>
        <p:spPr>
          <a:xfrm rot="16200000">
            <a:off x="1582995" y="935296"/>
            <a:ext cx="5825609" cy="6019799"/>
          </a:xfrm>
          <a:prstGeom prst="rect">
            <a:avLst/>
          </a:prstGeom>
        </p:spPr>
      </p:pic>
      <p:sp>
        <p:nvSpPr>
          <p:cNvPr id="3" name="Down Arrow 2"/>
          <p:cNvSpPr/>
          <p:nvPr/>
        </p:nvSpPr>
        <p:spPr>
          <a:xfrm>
            <a:off x="7086600" y="2568222"/>
            <a:ext cx="3048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95067" y="2144889"/>
            <a:ext cx="1676400" cy="7620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Ngón</a:t>
            </a:r>
            <a:r>
              <a:rPr lang="en-US" dirty="0" smtClean="0">
                <a:solidFill>
                  <a:srgbClr val="FF0000"/>
                </a:solidFill>
                <a:latin typeface="Time New Roman"/>
              </a:rPr>
              <a:t> </a:t>
            </a:r>
            <a:r>
              <a:rPr lang="en-US" dirty="0" err="1" smtClean="0">
                <a:solidFill>
                  <a:srgbClr val="FF0000"/>
                </a:solidFill>
                <a:latin typeface="Time New Roman"/>
              </a:rPr>
              <a:t>cái</a:t>
            </a:r>
            <a:endParaRPr lang="en-US" dirty="0">
              <a:solidFill>
                <a:srgbClr val="FF0000"/>
              </a:solidFill>
              <a:latin typeface="Time New Roman"/>
            </a:endParaRPr>
          </a:p>
        </p:txBody>
      </p:sp>
      <p:sp>
        <p:nvSpPr>
          <p:cNvPr id="5" name="Down Arrow 4"/>
          <p:cNvSpPr/>
          <p:nvPr/>
        </p:nvSpPr>
        <p:spPr>
          <a:xfrm>
            <a:off x="6019800" y="795867"/>
            <a:ext cx="3048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76950" y="381000"/>
            <a:ext cx="1676400" cy="7620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Ngón</a:t>
            </a:r>
            <a:r>
              <a:rPr lang="en-US" dirty="0" smtClean="0">
                <a:solidFill>
                  <a:srgbClr val="FF0000"/>
                </a:solidFill>
                <a:latin typeface="Time New Roman"/>
              </a:rPr>
              <a:t> </a:t>
            </a:r>
            <a:r>
              <a:rPr lang="en-US" dirty="0" err="1" smtClean="0">
                <a:solidFill>
                  <a:srgbClr val="FF0000"/>
                </a:solidFill>
                <a:latin typeface="Time New Roman"/>
              </a:rPr>
              <a:t>trỏ</a:t>
            </a:r>
            <a:endParaRPr lang="en-US" dirty="0">
              <a:solidFill>
                <a:srgbClr val="FF0000"/>
              </a:solidFill>
              <a:latin typeface="Time New Roman"/>
            </a:endParaRPr>
          </a:p>
        </p:txBody>
      </p:sp>
      <p:sp>
        <p:nvSpPr>
          <p:cNvPr id="7" name="Down Arrow 6"/>
          <p:cNvSpPr/>
          <p:nvPr/>
        </p:nvSpPr>
        <p:spPr>
          <a:xfrm>
            <a:off x="4190999" y="414867"/>
            <a:ext cx="3048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0" y="0"/>
            <a:ext cx="1676400" cy="7620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Ngón</a:t>
            </a:r>
            <a:r>
              <a:rPr lang="en-US" dirty="0" smtClean="0">
                <a:solidFill>
                  <a:srgbClr val="FF0000"/>
                </a:solidFill>
                <a:latin typeface="Time New Roman"/>
              </a:rPr>
              <a:t> </a:t>
            </a:r>
            <a:r>
              <a:rPr lang="en-US" dirty="0" err="1" smtClean="0">
                <a:solidFill>
                  <a:srgbClr val="FF0000"/>
                </a:solidFill>
                <a:latin typeface="Time New Roman"/>
              </a:rPr>
              <a:t>giữa</a:t>
            </a:r>
            <a:endParaRPr lang="en-US" dirty="0">
              <a:solidFill>
                <a:srgbClr val="FF0000"/>
              </a:solidFill>
              <a:latin typeface="Time New Roman"/>
            </a:endParaRPr>
          </a:p>
        </p:txBody>
      </p:sp>
      <p:sp>
        <p:nvSpPr>
          <p:cNvPr id="9" name="Down Arrow 8"/>
          <p:cNvSpPr/>
          <p:nvPr/>
        </p:nvSpPr>
        <p:spPr>
          <a:xfrm>
            <a:off x="2514598" y="798689"/>
            <a:ext cx="3048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85848" y="376495"/>
            <a:ext cx="1676400" cy="7620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Ngón</a:t>
            </a:r>
            <a:r>
              <a:rPr lang="en-US" dirty="0" smtClean="0">
                <a:solidFill>
                  <a:srgbClr val="FF0000"/>
                </a:solidFill>
                <a:latin typeface="Time New Roman"/>
              </a:rPr>
              <a:t> </a:t>
            </a:r>
            <a:r>
              <a:rPr lang="en-US" dirty="0" err="1" smtClean="0">
                <a:solidFill>
                  <a:srgbClr val="FF0000"/>
                </a:solidFill>
                <a:latin typeface="Time New Roman"/>
              </a:rPr>
              <a:t>áp</a:t>
            </a:r>
            <a:r>
              <a:rPr lang="en-US" dirty="0" smtClean="0">
                <a:solidFill>
                  <a:srgbClr val="FF0000"/>
                </a:solidFill>
                <a:latin typeface="Time New Roman"/>
              </a:rPr>
              <a:t> </a:t>
            </a:r>
            <a:r>
              <a:rPr lang="en-US" dirty="0" err="1" smtClean="0">
                <a:solidFill>
                  <a:srgbClr val="FF0000"/>
                </a:solidFill>
                <a:latin typeface="Time New Roman"/>
              </a:rPr>
              <a:t>út</a:t>
            </a:r>
            <a:endParaRPr lang="en-US" dirty="0">
              <a:solidFill>
                <a:srgbClr val="FF0000"/>
              </a:solidFill>
              <a:latin typeface="Time New Roman"/>
            </a:endParaRPr>
          </a:p>
        </p:txBody>
      </p:sp>
      <p:sp>
        <p:nvSpPr>
          <p:cNvPr id="11" name="Down Arrow 10"/>
          <p:cNvSpPr/>
          <p:nvPr/>
        </p:nvSpPr>
        <p:spPr>
          <a:xfrm>
            <a:off x="1619248" y="1841281"/>
            <a:ext cx="3048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498" y="1417895"/>
            <a:ext cx="1676400" cy="7620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 New Roman"/>
              </a:rPr>
              <a:t>Ngón</a:t>
            </a:r>
            <a:r>
              <a:rPr lang="en-US" dirty="0" smtClean="0">
                <a:solidFill>
                  <a:srgbClr val="FF0000"/>
                </a:solidFill>
                <a:latin typeface="Time New Roman"/>
              </a:rPr>
              <a:t> </a:t>
            </a:r>
            <a:r>
              <a:rPr lang="en-US" dirty="0" err="1" smtClean="0">
                <a:solidFill>
                  <a:srgbClr val="FF0000"/>
                </a:solidFill>
                <a:latin typeface="Time New Roman"/>
              </a:rPr>
              <a:t>út</a:t>
            </a:r>
            <a:endParaRPr lang="en-US" dirty="0">
              <a:solidFill>
                <a:srgbClr val="FF0000"/>
              </a:solidFill>
              <a:latin typeface="Time New Roman"/>
            </a:endParaRPr>
          </a:p>
        </p:txBody>
      </p:sp>
    </p:spTree>
    <p:extLst>
      <p:ext uri="{BB962C8B-B14F-4D97-AF65-F5344CB8AC3E}">
        <p14:creationId xmlns:p14="http://schemas.microsoft.com/office/powerpoint/2010/main" val="328022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0-#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E671B-DB2C-481F-B345-DEB61C03275A}"/>
              </a:ext>
            </a:extLst>
          </p:cNvPr>
          <p:cNvSpPr txBox="1"/>
          <p:nvPr/>
        </p:nvSpPr>
        <p:spPr>
          <a:xfrm>
            <a:off x="1304118" y="2057400"/>
            <a:ext cx="6535764" cy="769441"/>
          </a:xfrm>
          <a:prstGeom prst="rect">
            <a:avLst/>
          </a:prstGeom>
          <a:noFill/>
        </p:spPr>
        <p:txBody>
          <a:bodyPr wrap="non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Cảm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đôi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tay</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72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3D008A-8526-40D9-9843-EF264AD710E5}"/>
              </a:ext>
            </a:extLst>
          </p:cNvPr>
          <p:cNvSpPr txBox="1"/>
          <p:nvPr/>
        </p:nvSpPr>
        <p:spPr>
          <a:xfrm>
            <a:off x="685800" y="2895600"/>
            <a:ext cx="7924800" cy="646331"/>
          </a:xfrm>
          <a:prstGeom prst="rect">
            <a:avLst/>
          </a:prstGeom>
          <a:noFill/>
        </p:spPr>
        <p:txBody>
          <a:bodyPr wrap="square">
            <a:spAutoFit/>
          </a:bodyPr>
          <a:lstStyle/>
          <a:p>
            <a:pPr algn="ctr"/>
            <a:r>
              <a:rPr lang="en-US" sz="3600" b="1" i="0" dirty="0" err="1" smtClean="0">
                <a:solidFill>
                  <a:srgbClr val="FF0000"/>
                </a:solidFill>
                <a:effectLst/>
                <a:latin typeface="Time New Roman"/>
              </a:rPr>
              <a:t>Bé</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làm</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tranh</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từ</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đôi</a:t>
            </a:r>
            <a:r>
              <a:rPr lang="en-US" sz="3600" b="1" i="0" dirty="0" smtClean="0">
                <a:solidFill>
                  <a:srgbClr val="FF0000"/>
                </a:solidFill>
                <a:effectLst/>
                <a:latin typeface="Time New Roman"/>
              </a:rPr>
              <a:t> </a:t>
            </a:r>
            <a:r>
              <a:rPr lang="en-US" sz="3600" b="1" i="0" dirty="0" err="1">
                <a:solidFill>
                  <a:srgbClr val="FF0000"/>
                </a:solidFill>
                <a:effectLst/>
                <a:latin typeface="Time New Roman"/>
              </a:rPr>
              <a:t>bàn</a:t>
            </a:r>
            <a:r>
              <a:rPr lang="en-US" sz="3600" b="1" i="0" dirty="0">
                <a:solidFill>
                  <a:srgbClr val="FF0000"/>
                </a:solidFill>
                <a:effectLst/>
                <a:latin typeface="Time New Roman"/>
              </a:rPr>
              <a:t> </a:t>
            </a:r>
            <a:r>
              <a:rPr lang="en-US" sz="3600" b="1" i="0" dirty="0" err="1">
                <a:solidFill>
                  <a:srgbClr val="FF0000"/>
                </a:solidFill>
                <a:effectLst/>
                <a:latin typeface="Time New Roman"/>
              </a:rPr>
              <a:t>tay</a:t>
            </a:r>
            <a:endParaRPr lang="en-US" sz="3600" b="1" dirty="0">
              <a:solidFill>
                <a:srgbClr val="FF0000"/>
              </a:solidFill>
              <a:latin typeface="Time New Roman"/>
            </a:endParaRPr>
          </a:p>
        </p:txBody>
      </p:sp>
    </p:spTree>
    <p:extLst>
      <p:ext uri="{BB962C8B-B14F-4D97-AF65-F5344CB8AC3E}">
        <p14:creationId xmlns:p14="http://schemas.microsoft.com/office/powerpoint/2010/main" val="173500538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3D008A-8526-40D9-9843-EF264AD710E5}"/>
              </a:ext>
            </a:extLst>
          </p:cNvPr>
          <p:cNvSpPr txBox="1"/>
          <p:nvPr/>
        </p:nvSpPr>
        <p:spPr>
          <a:xfrm>
            <a:off x="685800" y="2895600"/>
            <a:ext cx="7924800" cy="1200329"/>
          </a:xfrm>
          <a:prstGeom prst="rect">
            <a:avLst/>
          </a:prstGeom>
          <a:noFill/>
        </p:spPr>
        <p:txBody>
          <a:bodyPr wrap="square">
            <a:spAutoFit/>
          </a:bodyPr>
          <a:lstStyle/>
          <a:p>
            <a:pPr algn="ctr"/>
            <a:r>
              <a:rPr lang="en-US" sz="3600" b="1" i="0" dirty="0" err="1" smtClean="0">
                <a:solidFill>
                  <a:srgbClr val="FF0000"/>
                </a:solidFill>
                <a:effectLst/>
                <a:latin typeface="Time New Roman"/>
              </a:rPr>
              <a:t>Bé</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dùng</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đôi</a:t>
            </a:r>
            <a:r>
              <a:rPr lang="en-US" sz="3600" b="1" i="0" dirty="0" smtClean="0">
                <a:solidFill>
                  <a:srgbClr val="FF0000"/>
                </a:solidFill>
                <a:effectLst/>
                <a:latin typeface="Time New Roman"/>
              </a:rPr>
              <a:t> </a:t>
            </a:r>
            <a:r>
              <a:rPr lang="en-US" sz="3600" b="1" i="0" dirty="0" err="1">
                <a:solidFill>
                  <a:srgbClr val="FF0000"/>
                </a:solidFill>
                <a:effectLst/>
                <a:latin typeface="Time New Roman"/>
              </a:rPr>
              <a:t>bàn</a:t>
            </a:r>
            <a:r>
              <a:rPr lang="en-US" sz="3600" b="1" i="0" dirty="0">
                <a:solidFill>
                  <a:srgbClr val="FF0000"/>
                </a:solidFill>
                <a:effectLst/>
                <a:latin typeface="Time New Roman"/>
              </a:rPr>
              <a:t> </a:t>
            </a:r>
            <a:r>
              <a:rPr lang="en-US" sz="3600" b="1" i="0" dirty="0" err="1" smtClean="0">
                <a:solidFill>
                  <a:srgbClr val="FF0000"/>
                </a:solidFill>
                <a:effectLst/>
                <a:latin typeface="Time New Roman"/>
              </a:rPr>
              <a:t>tay</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để</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làm</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những</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điều</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mình</a:t>
            </a:r>
            <a:r>
              <a:rPr lang="en-US" sz="3600" b="1" i="0" dirty="0" smtClean="0">
                <a:solidFill>
                  <a:srgbClr val="FF0000"/>
                </a:solidFill>
                <a:effectLst/>
                <a:latin typeface="Time New Roman"/>
              </a:rPr>
              <a:t> </a:t>
            </a:r>
            <a:r>
              <a:rPr lang="en-US" sz="3600" b="1" i="0" dirty="0" err="1" smtClean="0">
                <a:solidFill>
                  <a:srgbClr val="FF0000"/>
                </a:solidFill>
                <a:effectLst/>
                <a:latin typeface="Time New Roman"/>
              </a:rPr>
              <a:t>muốn</a:t>
            </a:r>
            <a:r>
              <a:rPr lang="en-US" sz="3600" b="1" i="0" dirty="0" smtClean="0">
                <a:solidFill>
                  <a:srgbClr val="FF0000"/>
                </a:solidFill>
                <a:effectLst/>
                <a:latin typeface="Time New Roman"/>
              </a:rPr>
              <a:t>!</a:t>
            </a:r>
            <a:endParaRPr lang="en-US" sz="3600" b="1" dirty="0">
              <a:solidFill>
                <a:srgbClr val="FF0000"/>
              </a:solidFill>
              <a:latin typeface="Time New Roman"/>
            </a:endParaRPr>
          </a:p>
        </p:txBody>
      </p:sp>
    </p:spTree>
    <p:extLst>
      <p:ext uri="{BB962C8B-B14F-4D97-AF65-F5344CB8AC3E}">
        <p14:creationId xmlns:p14="http://schemas.microsoft.com/office/powerpoint/2010/main" val="3712278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8A14D7-45EE-43D8-8649-F2C34C1E8F01}"/>
              </a:ext>
            </a:extLst>
          </p:cNvPr>
          <p:cNvSpPr txBox="1"/>
          <p:nvPr/>
        </p:nvSpPr>
        <p:spPr>
          <a:xfrm>
            <a:off x="1777004" y="2819400"/>
            <a:ext cx="5589992" cy="1015663"/>
          </a:xfrm>
          <a:prstGeom prst="rect">
            <a:avLst/>
          </a:prstGeom>
          <a:noFill/>
        </p:spPr>
        <p:txBody>
          <a:bodyPr wrap="none" rtlCol="0">
            <a:spAutoFit/>
          </a:bodyPr>
          <a:lstStyle/>
          <a:p>
            <a:r>
              <a:rPr lang="en-US" sz="6000" b="1" dirty="0" err="1">
                <a:solidFill>
                  <a:srgbClr val="FF0000"/>
                </a:solidFill>
                <a:latin typeface="Times New Roman" panose="02020603050405020304" pitchFamily="18" charset="0"/>
                <a:cs typeface="Times New Roman" panose="02020603050405020304" pitchFamily="18" charset="0"/>
              </a:rPr>
              <a:t>Kết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thúc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giờ</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học</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0248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8CAA1-FFC7-4795-829C-A8DB8014F530}"/>
              </a:ext>
            </a:extLst>
          </p:cNvPr>
          <p:cNvSpPr txBox="1"/>
          <p:nvPr/>
        </p:nvSpPr>
        <p:spPr>
          <a:xfrm>
            <a:off x="533400" y="1219200"/>
            <a:ext cx="8077200" cy="3785652"/>
          </a:xfrm>
          <a:prstGeom prst="rect">
            <a:avLst/>
          </a:prstGeom>
          <a:noFill/>
        </p:spPr>
        <p:txBody>
          <a:bodyPr wrap="square">
            <a:spAutoFit/>
          </a:bodyPr>
          <a:lstStyle/>
          <a:p>
            <a:pPr algn="just"/>
            <a:r>
              <a:rPr lang="vi-VN" sz="2400" b="1" i="0" dirty="0">
                <a:solidFill>
                  <a:srgbClr val="333333"/>
                </a:solidFill>
                <a:effectLst/>
                <a:latin typeface="Times New Roman" panose="02020603050405020304" pitchFamily="18" charset="0"/>
                <a:cs typeface="Times New Roman" panose="02020603050405020304" pitchFamily="18" charset="0"/>
              </a:rPr>
              <a:t>1. Kiến thức :</a:t>
            </a:r>
            <a:endParaRPr lang="vi-VN" sz="2400" b="0" i="0" dirty="0">
              <a:solidFill>
                <a:srgbClr val="333333"/>
              </a:solidFill>
              <a:effectLst/>
              <a:latin typeface="Times New Roman" panose="02020603050405020304" pitchFamily="18" charset="0"/>
              <a:cs typeface="Times New Roman" panose="02020603050405020304" pitchFamily="18" charset="0"/>
            </a:endParaRPr>
          </a:p>
          <a:p>
            <a:pPr algn="just"/>
            <a:r>
              <a:rPr lang="vi-VN" sz="2400" b="0" i="0" dirty="0">
                <a:solidFill>
                  <a:srgbClr val="333333"/>
                </a:solidFill>
                <a:effectLst/>
                <a:latin typeface="Times New Roman" panose="02020603050405020304" pitchFamily="18" charset="0"/>
                <a:cs typeface="Times New Roman" panose="02020603050405020304" pitchFamily="18" charset="0"/>
              </a:rPr>
              <a:t>- Trẻ gọi tên chính xác các bộ phận của bàn tay, tên gọi của các ngón tay.</a:t>
            </a:r>
          </a:p>
          <a:p>
            <a:pPr algn="just"/>
            <a:r>
              <a:rPr lang="vi-VN" sz="2400" b="0" i="0" dirty="0">
                <a:solidFill>
                  <a:srgbClr val="333333"/>
                </a:solidFill>
                <a:effectLst/>
                <a:latin typeface="Times New Roman" panose="02020603050405020304" pitchFamily="18" charset="0"/>
                <a:cs typeface="Times New Roman" panose="02020603050405020304" pitchFamily="18" charset="0"/>
              </a:rPr>
              <a:t>- Trẻ biết mỗi người có hai bàn tay là một bộ phận của cơ thể, giúp chúng ta làm mọi việc. Da bàn tay có thể cảm nhận được sự nóng lạnh, nhẵn bóng hay sần sùi…của vật.</a:t>
            </a:r>
          </a:p>
          <a:p>
            <a:pPr algn="just"/>
            <a:r>
              <a:rPr lang="vi-VN" sz="2400" b="1" i="0" dirty="0">
                <a:solidFill>
                  <a:srgbClr val="333333"/>
                </a:solidFill>
                <a:effectLst/>
                <a:latin typeface="Times New Roman" panose="02020603050405020304" pitchFamily="18" charset="0"/>
                <a:cs typeface="Times New Roman" panose="02020603050405020304" pitchFamily="18" charset="0"/>
              </a:rPr>
              <a:t>2. Kỹ năng :</a:t>
            </a:r>
            <a:endParaRPr lang="vi-VN" sz="2400" b="0" i="0" dirty="0">
              <a:solidFill>
                <a:srgbClr val="333333"/>
              </a:solidFill>
              <a:effectLst/>
              <a:latin typeface="Times New Roman" panose="02020603050405020304" pitchFamily="18" charset="0"/>
              <a:cs typeface="Times New Roman" panose="02020603050405020304" pitchFamily="18" charset="0"/>
            </a:endParaRPr>
          </a:p>
          <a:p>
            <a:pPr algn="just"/>
            <a:r>
              <a:rPr lang="vi-VN" sz="2400" b="0" i="0" dirty="0">
                <a:solidFill>
                  <a:srgbClr val="333333"/>
                </a:solidFill>
                <a:effectLst/>
                <a:latin typeface="Times New Roman" panose="02020603050405020304" pitchFamily="18" charset="0"/>
                <a:cs typeface="Times New Roman" panose="02020603050405020304" pitchFamily="18" charset="0"/>
              </a:rPr>
              <a:t>- Giúp trẻ rèn luyện sự khéo léo của đôi bàn tay, ngón tay.</a:t>
            </a:r>
          </a:p>
          <a:p>
            <a:pPr algn="just"/>
            <a:r>
              <a:rPr lang="vi-VN" sz="2400" b="1" i="0" dirty="0">
                <a:solidFill>
                  <a:srgbClr val="333333"/>
                </a:solidFill>
                <a:effectLst/>
                <a:latin typeface="Times New Roman" panose="02020603050405020304" pitchFamily="18" charset="0"/>
                <a:cs typeface="Times New Roman" panose="02020603050405020304" pitchFamily="18" charset="0"/>
              </a:rPr>
              <a:t>3. Thái độ:</a:t>
            </a:r>
            <a:endParaRPr lang="vi-VN" sz="2400" b="0" i="0" dirty="0">
              <a:solidFill>
                <a:srgbClr val="333333"/>
              </a:solidFill>
              <a:effectLst/>
              <a:latin typeface="Times New Roman" panose="02020603050405020304" pitchFamily="18" charset="0"/>
              <a:cs typeface="Times New Roman" panose="02020603050405020304" pitchFamily="18" charset="0"/>
            </a:endParaRPr>
          </a:p>
          <a:p>
            <a:pPr algn="just"/>
            <a:r>
              <a:rPr lang="vi-VN" sz="2400" b="0" i="0" dirty="0">
                <a:solidFill>
                  <a:srgbClr val="333333"/>
                </a:solidFill>
                <a:effectLst/>
                <a:latin typeface="Times New Roman" panose="02020603050405020304" pitchFamily="18" charset="0"/>
                <a:cs typeface="Times New Roman" panose="02020603050405020304" pitchFamily="18" charset="0"/>
              </a:rPr>
              <a:t>- Trẻ hứng thú tham gia vào hoạt động</a:t>
            </a:r>
          </a:p>
        </p:txBody>
      </p:sp>
      <p:sp>
        <p:nvSpPr>
          <p:cNvPr id="4" name="TextBox 3">
            <a:extLst>
              <a:ext uri="{FF2B5EF4-FFF2-40B4-BE49-F238E27FC236}">
                <a16:creationId xmlns:a16="http://schemas.microsoft.com/office/drawing/2014/main" id="{E5A33EDC-99F0-4FD1-94EC-E020E0F0ED8D}"/>
              </a:ext>
            </a:extLst>
          </p:cNvPr>
          <p:cNvSpPr txBox="1"/>
          <p:nvPr/>
        </p:nvSpPr>
        <p:spPr>
          <a:xfrm>
            <a:off x="2286000" y="609600"/>
            <a:ext cx="44196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MỤC ĐÍCH – YÊU CẦU</a:t>
            </a:r>
          </a:p>
        </p:txBody>
      </p:sp>
    </p:spTree>
    <p:extLst>
      <p:ext uri="{BB962C8B-B14F-4D97-AF65-F5344CB8AC3E}">
        <p14:creationId xmlns:p14="http://schemas.microsoft.com/office/powerpoint/2010/main" val="1624372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D17F38-4193-41EF-ABDB-8492E700F6E4}"/>
              </a:ext>
            </a:extLst>
          </p:cNvPr>
          <p:cNvSpPr txBox="1"/>
          <p:nvPr/>
        </p:nvSpPr>
        <p:spPr>
          <a:xfrm>
            <a:off x="685800" y="1981200"/>
            <a:ext cx="8458200" cy="3108543"/>
          </a:xfrm>
          <a:prstGeom prst="rect">
            <a:avLst/>
          </a:prstGeom>
          <a:noFill/>
        </p:spPr>
        <p:txBody>
          <a:bodyPr wrap="square">
            <a:spAutoFit/>
          </a:bodyPr>
          <a:lstStyle/>
          <a:p>
            <a:pPr algn="just"/>
            <a:r>
              <a:rPr lang="vi-VN" sz="2800" b="1" i="0" dirty="0">
                <a:solidFill>
                  <a:srgbClr val="333333"/>
                </a:solidFill>
                <a:effectLst/>
                <a:latin typeface="Times New Roman" panose="02020603050405020304" pitchFamily="18" charset="0"/>
                <a:cs typeface="Times New Roman" panose="02020603050405020304" pitchFamily="18" charset="0"/>
              </a:rPr>
              <a:t>1. Đồ dùng của cô:</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just"/>
            <a:r>
              <a:rPr lang="vi-VN" sz="2800" b="0" i="0" dirty="0">
                <a:solidFill>
                  <a:srgbClr val="333333"/>
                </a:solidFill>
                <a:effectLst/>
                <a:latin typeface="Times New Roman" panose="02020603050405020304" pitchFamily="18" charset="0"/>
                <a:cs typeface="Times New Roman" panose="02020603050405020304" pitchFamily="18" charset="0"/>
              </a:rPr>
              <a:t>- Nhạc bài: “ </a:t>
            </a:r>
            <a:r>
              <a:rPr lang="en-US" sz="2800" b="0" i="0" dirty="0" err="1" smtClean="0">
                <a:solidFill>
                  <a:srgbClr val="333333"/>
                </a:solidFill>
                <a:effectLst/>
                <a:latin typeface="Times New Roman" panose="02020603050405020304" pitchFamily="18" charset="0"/>
                <a:cs typeface="Times New Roman" panose="02020603050405020304" pitchFamily="18" charset="0"/>
              </a:rPr>
              <a:t>Khúc</a:t>
            </a:r>
            <a:r>
              <a:rPr lang="en-US" sz="2800" b="0" i="0" dirty="0" smtClean="0">
                <a:solidFill>
                  <a:srgbClr val="333333"/>
                </a:solidFill>
                <a:effectLst/>
                <a:latin typeface="Times New Roman" panose="02020603050405020304" pitchFamily="18" charset="0"/>
                <a:cs typeface="Times New Roman" panose="02020603050405020304" pitchFamily="18" charset="0"/>
              </a:rPr>
              <a:t> </a:t>
            </a:r>
            <a:r>
              <a:rPr lang="en-US" sz="2800" b="0" i="0" dirty="0" err="1" smtClean="0">
                <a:solidFill>
                  <a:srgbClr val="333333"/>
                </a:solidFill>
                <a:effectLst/>
                <a:latin typeface="Times New Roman" panose="02020603050405020304" pitchFamily="18" charset="0"/>
                <a:cs typeface="Times New Roman" panose="02020603050405020304" pitchFamily="18" charset="0"/>
              </a:rPr>
              <a:t>hát</a:t>
            </a:r>
            <a:r>
              <a:rPr lang="en-US" sz="2800" b="0" i="0" dirty="0" smtClean="0">
                <a:solidFill>
                  <a:srgbClr val="333333"/>
                </a:solidFill>
                <a:effectLst/>
                <a:latin typeface="Times New Roman" panose="02020603050405020304" pitchFamily="18" charset="0"/>
                <a:cs typeface="Times New Roman" panose="02020603050405020304" pitchFamily="18" charset="0"/>
              </a:rPr>
              <a:t> đ</a:t>
            </a:r>
            <a:r>
              <a:rPr lang="vi-VN" sz="2800" b="0" i="0" dirty="0" smtClean="0">
                <a:solidFill>
                  <a:srgbClr val="333333"/>
                </a:solidFill>
                <a:effectLst/>
                <a:latin typeface="Times New Roman" panose="02020603050405020304" pitchFamily="18" charset="0"/>
                <a:cs typeface="Times New Roman" panose="02020603050405020304" pitchFamily="18" charset="0"/>
              </a:rPr>
              <a:t>ôi </a:t>
            </a:r>
            <a:r>
              <a:rPr lang="vi-VN" sz="2800" b="0" i="0" dirty="0">
                <a:solidFill>
                  <a:srgbClr val="333333"/>
                </a:solidFill>
                <a:effectLst/>
                <a:latin typeface="Times New Roman" panose="02020603050405020304" pitchFamily="18" charset="0"/>
                <a:cs typeface="Times New Roman" panose="02020603050405020304" pitchFamily="18" charset="0"/>
              </a:rPr>
              <a:t>bàn tay"</a:t>
            </a:r>
          </a:p>
          <a:p>
            <a:pPr algn="just"/>
            <a:r>
              <a:rPr lang="en-US" sz="2800" dirty="0" smtClean="0">
                <a:solidFill>
                  <a:srgbClr val="333333"/>
                </a:solidFill>
                <a:latin typeface="Times New Roman" panose="02020603050405020304" pitchFamily="18" charset="0"/>
                <a:cs typeface="Times New Roman" panose="02020603050405020304" pitchFamily="18" charset="0"/>
              </a:rPr>
              <a:t>- </a:t>
            </a:r>
            <a:r>
              <a:rPr lang="vi-VN" sz="2800" b="0" i="0" dirty="0" smtClean="0">
                <a:solidFill>
                  <a:srgbClr val="333333"/>
                </a:solidFill>
                <a:effectLst/>
                <a:latin typeface="Times New Roman" panose="02020603050405020304" pitchFamily="18" charset="0"/>
                <a:cs typeface="Times New Roman" panose="02020603050405020304" pitchFamily="18" charset="0"/>
              </a:rPr>
              <a:t>Powerpoint </a:t>
            </a:r>
            <a:r>
              <a:rPr lang="vi-VN" sz="2800" b="0" i="0" dirty="0">
                <a:solidFill>
                  <a:srgbClr val="333333"/>
                </a:solidFill>
                <a:effectLst/>
                <a:latin typeface="Times New Roman" panose="02020603050405020304" pitchFamily="18" charset="0"/>
                <a:cs typeface="Times New Roman" panose="02020603050405020304" pitchFamily="18" charset="0"/>
              </a:rPr>
              <a:t>minh họa một số hoạt động của bàn </a:t>
            </a:r>
            <a:r>
              <a:rPr lang="vi-VN" sz="2800" b="0" i="0" dirty="0" smtClean="0">
                <a:solidFill>
                  <a:srgbClr val="333333"/>
                </a:solidFill>
                <a:effectLst/>
                <a:latin typeface="Times New Roman" panose="02020603050405020304" pitchFamily="18" charset="0"/>
                <a:cs typeface="Times New Roman" panose="02020603050405020304" pitchFamily="18" charset="0"/>
              </a:rPr>
              <a:t>tay.</a:t>
            </a:r>
            <a:endParaRPr lang="en-US" sz="2800" b="0" i="0" dirty="0" smtClean="0">
              <a:solidFill>
                <a:srgbClr val="333333"/>
              </a:solidFill>
              <a:effectLst/>
              <a:latin typeface="Times New Roman" panose="02020603050405020304" pitchFamily="18" charset="0"/>
              <a:cs typeface="Times New Roman" panose="02020603050405020304" pitchFamily="18" charset="0"/>
            </a:endParaRPr>
          </a:p>
          <a:p>
            <a:pPr algn="just"/>
            <a:r>
              <a:rPr lang="en-US" sz="2800" b="0" i="0" dirty="0" smtClean="0">
                <a:solidFill>
                  <a:srgbClr val="333333"/>
                </a:solidFill>
                <a:effectLst/>
                <a:latin typeface="Times New Roman" panose="02020603050405020304" pitchFamily="18" charset="0"/>
                <a:cs typeface="Times New Roman" panose="02020603050405020304" pitchFamily="18" charset="0"/>
              </a:rPr>
              <a:t>- </a:t>
            </a:r>
            <a:r>
              <a:rPr lang="vi-VN" sz="2800" b="0" i="0" dirty="0" smtClean="0">
                <a:solidFill>
                  <a:srgbClr val="333333"/>
                </a:solidFill>
                <a:effectLst/>
                <a:latin typeface="Times New Roman" panose="02020603050405020304" pitchFamily="18" charset="0"/>
                <a:cs typeface="Times New Roman" panose="02020603050405020304" pitchFamily="18" charset="0"/>
              </a:rPr>
              <a:t>Hộp </a:t>
            </a:r>
            <a:r>
              <a:rPr lang="vi-VN" sz="2800" b="0" i="0" dirty="0">
                <a:solidFill>
                  <a:srgbClr val="333333"/>
                </a:solidFill>
                <a:effectLst/>
                <a:latin typeface="Times New Roman" panose="02020603050405020304" pitchFamily="18" charset="0"/>
                <a:cs typeface="Times New Roman" panose="02020603050405020304" pitchFamily="18" charset="0"/>
              </a:rPr>
              <a:t>kín. </a:t>
            </a:r>
            <a:endParaRPr lang="en-US" sz="2800" dirty="0">
              <a:solidFill>
                <a:srgbClr val="333333"/>
              </a:solidFill>
              <a:latin typeface="Times New Roman" panose="02020603050405020304" pitchFamily="18" charset="0"/>
              <a:cs typeface="Times New Roman" panose="02020603050405020304" pitchFamily="18" charset="0"/>
            </a:endParaRPr>
          </a:p>
          <a:p>
            <a:pPr algn="just"/>
            <a:r>
              <a:rPr lang="vi-VN" sz="2800" b="1" i="0" dirty="0" smtClean="0">
                <a:solidFill>
                  <a:srgbClr val="333333"/>
                </a:solidFill>
                <a:effectLst/>
                <a:latin typeface="Times New Roman" panose="02020603050405020304" pitchFamily="18" charset="0"/>
                <a:cs typeface="Times New Roman" panose="02020603050405020304" pitchFamily="18" charset="0"/>
              </a:rPr>
              <a:t>2</a:t>
            </a:r>
            <a:r>
              <a:rPr lang="vi-VN" sz="2800" b="1" i="0" dirty="0">
                <a:solidFill>
                  <a:srgbClr val="333333"/>
                </a:solidFill>
                <a:effectLst/>
                <a:latin typeface="Times New Roman" panose="02020603050405020304" pitchFamily="18" charset="0"/>
                <a:cs typeface="Times New Roman" panose="02020603050405020304" pitchFamily="18" charset="0"/>
              </a:rPr>
              <a:t>.</a:t>
            </a:r>
            <a:r>
              <a:rPr lang="vi-VN" sz="2800" b="0" i="0" dirty="0">
                <a:solidFill>
                  <a:srgbClr val="333333"/>
                </a:solidFill>
                <a:effectLst/>
                <a:latin typeface="Times New Roman" panose="02020603050405020304" pitchFamily="18" charset="0"/>
                <a:cs typeface="Times New Roman" panose="02020603050405020304" pitchFamily="18" charset="0"/>
              </a:rPr>
              <a:t> </a:t>
            </a:r>
            <a:r>
              <a:rPr lang="vi-VN" sz="2800" b="1" i="0" dirty="0">
                <a:solidFill>
                  <a:srgbClr val="333333"/>
                </a:solidFill>
                <a:effectLst/>
                <a:latin typeface="Times New Roman" panose="02020603050405020304" pitchFamily="18" charset="0"/>
                <a:cs typeface="Times New Roman" panose="02020603050405020304" pitchFamily="18" charset="0"/>
              </a:rPr>
              <a:t>Đồ dùng của trẻ:</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lvl="0" algn="just"/>
            <a:r>
              <a:rPr lang="vi-VN" sz="2800" b="0" i="0" dirty="0">
                <a:solidFill>
                  <a:srgbClr val="333333"/>
                </a:solidFill>
                <a:effectLst/>
                <a:latin typeface="Times New Roman" panose="02020603050405020304" pitchFamily="18" charset="0"/>
                <a:cs typeface="Times New Roman" panose="02020603050405020304" pitchFamily="18" charset="0"/>
              </a:rPr>
              <a:t>- </a:t>
            </a:r>
            <a:r>
              <a:rPr lang="en-US" sz="2800" dirty="0">
                <a:solidFill>
                  <a:srgbClr val="333333"/>
                </a:solidFill>
                <a:latin typeface="Times New Roman" panose="02020603050405020304" pitchFamily="18" charset="0"/>
                <a:cs typeface="Times New Roman" panose="02020603050405020304" pitchFamily="18" charset="0"/>
              </a:rPr>
              <a:t>H</a:t>
            </a:r>
            <a:r>
              <a:rPr lang="vi-VN" sz="2800" b="0" i="0" dirty="0" smtClean="0">
                <a:solidFill>
                  <a:srgbClr val="333333"/>
                </a:solidFill>
                <a:effectLst/>
                <a:latin typeface="Times New Roman" panose="02020603050405020304" pitchFamily="18" charset="0"/>
                <a:cs typeface="Times New Roman" panose="02020603050405020304" pitchFamily="18" charset="0"/>
              </a:rPr>
              <a:t>ộp </a:t>
            </a:r>
            <a:r>
              <a:rPr lang="vi-VN" sz="2800" b="0" i="0" dirty="0">
                <a:solidFill>
                  <a:srgbClr val="333333"/>
                </a:solidFill>
                <a:effectLst/>
                <a:latin typeface="Times New Roman" panose="02020603050405020304" pitchFamily="18" charset="0"/>
                <a:cs typeface="Times New Roman" panose="02020603050405020304" pitchFamily="18" charset="0"/>
              </a:rPr>
              <a:t>quà, cọ sắt rửa bát, bông, miếng </a:t>
            </a:r>
            <a:r>
              <a:rPr lang="vi-VN" sz="2800" b="0" i="0" dirty="0" smtClean="0">
                <a:solidFill>
                  <a:srgbClr val="333333"/>
                </a:solidFill>
                <a:effectLst/>
                <a:latin typeface="Times New Roman" panose="02020603050405020304" pitchFamily="18" charset="0"/>
                <a:cs typeface="Times New Roman" panose="02020603050405020304" pitchFamily="18" charset="0"/>
              </a:rPr>
              <a:t>gỗ</a:t>
            </a:r>
            <a:r>
              <a:rPr lang="en-US" sz="2800" dirty="0" smtClean="0">
                <a:solidFill>
                  <a:srgbClr val="333333"/>
                </a:solidFill>
                <a:latin typeface="Times New Roman" panose="02020603050405020304" pitchFamily="18" charset="0"/>
                <a:cs typeface="Times New Roman" panose="02020603050405020304" pitchFamily="18" charset="0"/>
              </a:rPr>
              <a:t>, n</a:t>
            </a:r>
            <a:r>
              <a:rPr lang="vi-VN" sz="2800" dirty="0" smtClean="0">
                <a:solidFill>
                  <a:srgbClr val="333333"/>
                </a:solidFill>
                <a:latin typeface="Times New Roman" panose="02020603050405020304" pitchFamily="18" charset="0"/>
                <a:cs typeface="Times New Roman" panose="02020603050405020304" pitchFamily="18" charset="0"/>
              </a:rPr>
              <a:t>ước </a:t>
            </a:r>
            <a:r>
              <a:rPr lang="vi-VN" sz="2800" dirty="0">
                <a:solidFill>
                  <a:srgbClr val="333333"/>
                </a:solidFill>
                <a:latin typeface="Times New Roman" panose="02020603050405020304" pitchFamily="18" charset="0"/>
                <a:cs typeface="Times New Roman" panose="02020603050405020304" pitchFamily="18" charset="0"/>
              </a:rPr>
              <a:t>ấm, </a:t>
            </a:r>
            <a:r>
              <a:rPr lang="vi-VN" sz="2800" dirty="0" smtClean="0">
                <a:solidFill>
                  <a:srgbClr val="333333"/>
                </a:solidFill>
                <a:latin typeface="Times New Roman" panose="02020603050405020304" pitchFamily="18" charset="0"/>
                <a:cs typeface="Times New Roman" panose="02020603050405020304" pitchFamily="18" charset="0"/>
              </a:rPr>
              <a:t>lạnh</a:t>
            </a:r>
            <a:r>
              <a:rPr lang="en-US" sz="2800" dirty="0" smtClean="0">
                <a:solidFill>
                  <a:srgbClr val="333333"/>
                </a:solidFill>
                <a:latin typeface="Times New Roman" panose="02020603050405020304" pitchFamily="18" charset="0"/>
                <a:cs typeface="Times New Roman" panose="02020603050405020304" pitchFamily="18" charset="0"/>
              </a:rPr>
              <a:t>.</a:t>
            </a:r>
            <a:endParaRPr lang="vi-VN" sz="2800" dirty="0">
              <a:solidFill>
                <a:srgbClr val="333333"/>
              </a:solidFill>
              <a:latin typeface="Times New Roman" panose="02020603050405020304" pitchFamily="18" charset="0"/>
              <a:cs typeface="Times New Roman" panose="02020603050405020304" pitchFamily="18" charset="0"/>
            </a:endParaRPr>
          </a:p>
          <a:p>
            <a:pPr algn="just"/>
            <a:r>
              <a:rPr lang="vi-VN" sz="2800" b="0" i="0" dirty="0" smtClean="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Màu sáp, </a:t>
            </a:r>
            <a:r>
              <a:rPr lang="en-US" sz="2800" b="0" i="0" dirty="0" err="1" smtClean="0">
                <a:solidFill>
                  <a:srgbClr val="333333"/>
                </a:solidFill>
                <a:effectLst/>
                <a:latin typeface="Times New Roman" panose="02020603050405020304" pitchFamily="18" charset="0"/>
                <a:cs typeface="Times New Roman" panose="02020603050405020304" pitchFamily="18" charset="0"/>
              </a:rPr>
              <a:t>màu</a:t>
            </a:r>
            <a:r>
              <a:rPr lang="en-US" sz="2800" b="0" i="0" dirty="0" smtClean="0">
                <a:solidFill>
                  <a:srgbClr val="333333"/>
                </a:solidFill>
                <a:effectLst/>
                <a:latin typeface="Times New Roman" panose="02020603050405020304" pitchFamily="18" charset="0"/>
                <a:cs typeface="Times New Roman" panose="02020603050405020304" pitchFamily="18" charset="0"/>
              </a:rPr>
              <a:t> </a:t>
            </a:r>
            <a:r>
              <a:rPr lang="vi-VN" sz="2800" b="0" i="0" dirty="0" smtClean="0">
                <a:solidFill>
                  <a:srgbClr val="333333"/>
                </a:solidFill>
                <a:effectLst/>
                <a:latin typeface="Times New Roman" panose="02020603050405020304" pitchFamily="18" charset="0"/>
                <a:cs typeface="Times New Roman" panose="02020603050405020304" pitchFamily="18" charset="0"/>
              </a:rPr>
              <a:t>nước</a:t>
            </a:r>
            <a:r>
              <a:rPr lang="vi-VN" sz="2800" b="0" i="0" dirty="0">
                <a:solidFill>
                  <a:srgbClr val="333333"/>
                </a:solidFill>
                <a:effectLst/>
                <a:latin typeface="Times New Roman" panose="02020603050405020304" pitchFamily="18" charset="0"/>
                <a:cs typeface="Times New Roman" panose="02020603050405020304" pitchFamily="18" charset="0"/>
              </a:rPr>
              <a:t>, giấy a4</a:t>
            </a:r>
          </a:p>
        </p:txBody>
      </p:sp>
      <p:sp>
        <p:nvSpPr>
          <p:cNvPr id="5" name="TextBox 4">
            <a:extLst>
              <a:ext uri="{FF2B5EF4-FFF2-40B4-BE49-F238E27FC236}">
                <a16:creationId xmlns:a16="http://schemas.microsoft.com/office/drawing/2014/main" id="{8A486A81-76F3-49FE-B00F-68DB23E6E4CA}"/>
              </a:ext>
            </a:extLst>
          </p:cNvPr>
          <p:cNvSpPr txBox="1"/>
          <p:nvPr/>
        </p:nvSpPr>
        <p:spPr>
          <a:xfrm>
            <a:off x="2362200" y="990600"/>
            <a:ext cx="4572000"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CHUẨN BỊ</a:t>
            </a:r>
          </a:p>
        </p:txBody>
      </p:sp>
    </p:spTree>
    <p:extLst>
      <p:ext uri="{BB962C8B-B14F-4D97-AF65-F5344CB8AC3E}">
        <p14:creationId xmlns:p14="http://schemas.microsoft.com/office/powerpoint/2010/main" val="750838733"/>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7CD748-49EA-42D7-9BAB-59CE08BCCFB8}"/>
              </a:ext>
            </a:extLst>
          </p:cNvPr>
          <p:cNvSpPr txBox="1"/>
          <p:nvPr/>
        </p:nvSpPr>
        <p:spPr>
          <a:xfrm>
            <a:off x="609600" y="2367171"/>
            <a:ext cx="8153400" cy="2369880"/>
          </a:xfrm>
          <a:prstGeom prst="rect">
            <a:avLst/>
          </a:prstGeom>
          <a:noFill/>
        </p:spPr>
        <p:txBody>
          <a:bodyPr wrap="square">
            <a:spAutoFit/>
          </a:bodyPr>
          <a:lstStyle/>
          <a:p>
            <a:pPr algn="ctr"/>
            <a:r>
              <a:rPr lang="en-US" sz="6000" b="1" i="0" dirty="0" err="1">
                <a:solidFill>
                  <a:srgbClr val="FF0000"/>
                </a:solidFill>
                <a:effectLst/>
                <a:latin typeface="Times New Roman" panose="02020603050405020304" pitchFamily="18" charset="0"/>
                <a:cs typeface="Times New Roman" panose="02020603050405020304" pitchFamily="18" charset="0"/>
              </a:rPr>
              <a:t>Ổn</a:t>
            </a:r>
            <a:r>
              <a:rPr lang="en-US" sz="6000" b="1" i="0" dirty="0">
                <a:solidFill>
                  <a:srgbClr val="FF0000"/>
                </a:solidFill>
                <a:effectLst/>
                <a:latin typeface="Times New Roman" panose="02020603050405020304" pitchFamily="18" charset="0"/>
                <a:cs typeface="Times New Roman" panose="02020603050405020304" pitchFamily="18" charset="0"/>
              </a:rPr>
              <a:t> </a:t>
            </a:r>
            <a:r>
              <a:rPr lang="en-US" sz="6000" b="1" i="0" dirty="0" err="1">
                <a:solidFill>
                  <a:srgbClr val="FF0000"/>
                </a:solidFill>
                <a:effectLst/>
                <a:latin typeface="Times New Roman" panose="02020603050405020304" pitchFamily="18" charset="0"/>
                <a:cs typeface="Times New Roman" panose="02020603050405020304" pitchFamily="18" charset="0"/>
              </a:rPr>
              <a:t>định</a:t>
            </a:r>
            <a:r>
              <a:rPr lang="en-US" sz="6000" b="1" i="0" dirty="0">
                <a:solidFill>
                  <a:srgbClr val="FF0000"/>
                </a:solidFill>
                <a:effectLst/>
                <a:latin typeface="Times New Roman" panose="02020603050405020304" pitchFamily="18" charset="0"/>
                <a:cs typeface="Times New Roman" panose="02020603050405020304" pitchFamily="18" charset="0"/>
              </a:rPr>
              <a:t> </a:t>
            </a:r>
            <a:r>
              <a:rPr lang="en-US" sz="6000" b="1" i="0" dirty="0" err="1">
                <a:solidFill>
                  <a:srgbClr val="FF0000"/>
                </a:solidFill>
                <a:effectLst/>
                <a:latin typeface="Times New Roman" panose="02020603050405020304" pitchFamily="18" charset="0"/>
                <a:cs typeface="Times New Roman" panose="02020603050405020304" pitchFamily="18" charset="0"/>
              </a:rPr>
              <a:t>tổ</a:t>
            </a:r>
            <a:r>
              <a:rPr lang="en-US" sz="6000" b="1" i="0" dirty="0">
                <a:solidFill>
                  <a:srgbClr val="FF0000"/>
                </a:solidFill>
                <a:effectLst/>
                <a:latin typeface="Times New Roman" panose="02020603050405020304" pitchFamily="18" charset="0"/>
                <a:cs typeface="Times New Roman" panose="02020603050405020304" pitchFamily="18" charset="0"/>
              </a:rPr>
              <a:t> </a:t>
            </a:r>
            <a:r>
              <a:rPr lang="en-US" sz="6000" b="1" i="0" dirty="0" err="1">
                <a:solidFill>
                  <a:srgbClr val="FF0000"/>
                </a:solidFill>
                <a:effectLst/>
                <a:latin typeface="Times New Roman" panose="02020603050405020304" pitchFamily="18" charset="0"/>
                <a:cs typeface="Times New Roman" panose="02020603050405020304" pitchFamily="18" charset="0"/>
              </a:rPr>
              <a:t>chức</a:t>
            </a:r>
            <a:r>
              <a:rPr lang="en-US" sz="6000" b="1" i="0" dirty="0">
                <a:solidFill>
                  <a:srgbClr val="FF0000"/>
                </a:solidFill>
                <a:effectLst/>
                <a:latin typeface="Times New Roman" panose="02020603050405020304" pitchFamily="18" charset="0"/>
                <a:cs typeface="Times New Roman" panose="02020603050405020304" pitchFamily="18" charset="0"/>
              </a:rPr>
              <a:t>:</a:t>
            </a:r>
          </a:p>
          <a:p>
            <a:pPr algn="ctr"/>
            <a:r>
              <a:rPr lang="en-US" sz="4400" i="0" dirty="0" err="1">
                <a:solidFill>
                  <a:srgbClr val="333333"/>
                </a:solidFill>
                <a:effectLst/>
                <a:latin typeface="Times New Roman" panose="02020603050405020304" pitchFamily="18" charset="0"/>
                <a:cs typeface="Times New Roman" panose="02020603050405020304" pitchFamily="18" charset="0"/>
              </a:rPr>
              <a:t>Hát</a:t>
            </a:r>
            <a:r>
              <a:rPr lang="en-US" sz="4400" i="0" dirty="0">
                <a:solidFill>
                  <a:srgbClr val="333333"/>
                </a:solidFill>
                <a:effectLst/>
                <a:latin typeface="Times New Roman" panose="02020603050405020304" pitchFamily="18" charset="0"/>
                <a:cs typeface="Times New Roman" panose="02020603050405020304" pitchFamily="18" charset="0"/>
              </a:rPr>
              <a:t> </a:t>
            </a:r>
            <a:r>
              <a:rPr lang="en-US" sz="4400" i="0" dirty="0" err="1">
                <a:solidFill>
                  <a:srgbClr val="333333"/>
                </a:solidFill>
                <a:effectLst/>
                <a:latin typeface="Times New Roman" panose="02020603050405020304" pitchFamily="18" charset="0"/>
                <a:cs typeface="Times New Roman" panose="02020603050405020304" pitchFamily="18" charset="0"/>
              </a:rPr>
              <a:t>và</a:t>
            </a:r>
            <a:r>
              <a:rPr lang="en-US" sz="4400" i="0" dirty="0">
                <a:solidFill>
                  <a:srgbClr val="333333"/>
                </a:solidFill>
                <a:effectLst/>
                <a:latin typeface="Times New Roman" panose="02020603050405020304" pitchFamily="18" charset="0"/>
                <a:cs typeface="Times New Roman" panose="02020603050405020304" pitchFamily="18" charset="0"/>
              </a:rPr>
              <a:t> </a:t>
            </a:r>
            <a:r>
              <a:rPr lang="en-US" sz="4400" i="0" dirty="0" err="1">
                <a:solidFill>
                  <a:srgbClr val="333333"/>
                </a:solidFill>
                <a:effectLst/>
                <a:latin typeface="Times New Roman" panose="02020603050405020304" pitchFamily="18" charset="0"/>
                <a:cs typeface="Times New Roman" panose="02020603050405020304" pitchFamily="18" charset="0"/>
              </a:rPr>
              <a:t>vận</a:t>
            </a:r>
            <a:r>
              <a:rPr lang="en-US" sz="4400" i="0" dirty="0">
                <a:solidFill>
                  <a:srgbClr val="333333"/>
                </a:solidFill>
                <a:effectLst/>
                <a:latin typeface="Times New Roman" panose="02020603050405020304" pitchFamily="18" charset="0"/>
                <a:cs typeface="Times New Roman" panose="02020603050405020304" pitchFamily="18" charset="0"/>
              </a:rPr>
              <a:t> </a:t>
            </a:r>
            <a:r>
              <a:rPr lang="en-US" sz="4400" i="0" dirty="0" err="1">
                <a:solidFill>
                  <a:srgbClr val="333333"/>
                </a:solidFill>
                <a:effectLst/>
                <a:latin typeface="Times New Roman" panose="02020603050405020304" pitchFamily="18" charset="0"/>
                <a:cs typeface="Times New Roman" panose="02020603050405020304" pitchFamily="18" charset="0"/>
              </a:rPr>
              <a:t>động</a:t>
            </a:r>
            <a:r>
              <a:rPr lang="en-US" sz="4400" i="0" dirty="0">
                <a:solidFill>
                  <a:srgbClr val="333333"/>
                </a:solidFill>
                <a:effectLst/>
                <a:latin typeface="Times New Roman" panose="02020603050405020304" pitchFamily="18" charset="0"/>
                <a:cs typeface="Times New Roman" panose="02020603050405020304" pitchFamily="18" charset="0"/>
              </a:rPr>
              <a:t> </a:t>
            </a:r>
            <a:r>
              <a:rPr lang="en-US" sz="4400" i="0" dirty="0" err="1">
                <a:solidFill>
                  <a:srgbClr val="333333"/>
                </a:solidFill>
                <a:effectLst/>
                <a:latin typeface="Times New Roman" panose="02020603050405020304" pitchFamily="18" charset="0"/>
                <a:cs typeface="Times New Roman" panose="02020603050405020304" pitchFamily="18" charset="0"/>
              </a:rPr>
              <a:t>theo</a:t>
            </a:r>
            <a:r>
              <a:rPr lang="en-US" sz="4400" i="0" dirty="0">
                <a:solidFill>
                  <a:srgbClr val="333333"/>
                </a:solidFill>
                <a:effectLst/>
                <a:latin typeface="Times New Roman" panose="02020603050405020304" pitchFamily="18" charset="0"/>
                <a:cs typeface="Times New Roman" panose="02020603050405020304" pitchFamily="18" charset="0"/>
              </a:rPr>
              <a:t> </a:t>
            </a:r>
            <a:r>
              <a:rPr lang="en-US" sz="4400" i="0" dirty="0" err="1">
                <a:solidFill>
                  <a:srgbClr val="333333"/>
                </a:solidFill>
                <a:effectLst/>
                <a:latin typeface="Times New Roman" panose="02020603050405020304" pitchFamily="18" charset="0"/>
                <a:cs typeface="Times New Roman" panose="02020603050405020304" pitchFamily="18" charset="0"/>
              </a:rPr>
              <a:t>bài</a:t>
            </a:r>
            <a:r>
              <a:rPr lang="en-US" sz="4400" dirty="0">
                <a:solidFill>
                  <a:srgbClr val="333333"/>
                </a:solidFill>
                <a:latin typeface="Times New Roman" panose="02020603050405020304" pitchFamily="18" charset="0"/>
                <a:cs typeface="Times New Roman" panose="02020603050405020304" pitchFamily="18" charset="0"/>
              </a:rPr>
              <a:t>:</a:t>
            </a:r>
            <a:endParaRPr lang="en-US" sz="4400" i="0" dirty="0">
              <a:solidFill>
                <a:srgbClr val="333333"/>
              </a:solidFill>
              <a:effectLst/>
              <a:latin typeface="Times New Roman" panose="02020603050405020304" pitchFamily="18" charset="0"/>
              <a:cs typeface="Times New Roman" panose="02020603050405020304" pitchFamily="18" charset="0"/>
            </a:endParaRPr>
          </a:p>
          <a:p>
            <a:pPr algn="ctr"/>
            <a:r>
              <a:rPr lang="en-US" sz="4400" i="0" dirty="0">
                <a:solidFill>
                  <a:srgbClr val="333333"/>
                </a:solidFill>
                <a:effectLst/>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Khúc</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hát</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a:t>
            </a:r>
            <a:r>
              <a:rPr lang="en-US" sz="4400" i="0" dirty="0" err="1" smtClean="0">
                <a:solidFill>
                  <a:srgbClr val="333333"/>
                </a:solidFill>
                <a:effectLst/>
                <a:latin typeface="Times New Roman" panose="02020603050405020304" pitchFamily="18" charset="0"/>
                <a:cs typeface="Times New Roman" panose="02020603050405020304" pitchFamily="18" charset="0"/>
              </a:rPr>
              <a:t>ôi</a:t>
            </a:r>
            <a:r>
              <a:rPr lang="en-US" sz="4400" i="0" dirty="0" smtClean="0">
                <a:solidFill>
                  <a:srgbClr val="333333"/>
                </a:solidFill>
                <a:effectLst/>
                <a:latin typeface="Times New Roman" panose="02020603050405020304" pitchFamily="18" charset="0"/>
                <a:cs typeface="Times New Roman" panose="02020603050405020304" pitchFamily="18" charset="0"/>
              </a:rPr>
              <a:t> </a:t>
            </a:r>
            <a:r>
              <a:rPr lang="en-US" sz="4400" i="0" dirty="0" err="1">
                <a:solidFill>
                  <a:srgbClr val="333333"/>
                </a:solidFill>
                <a:effectLst/>
                <a:latin typeface="Times New Roman" panose="02020603050405020304" pitchFamily="18" charset="0"/>
                <a:cs typeface="Times New Roman" panose="02020603050405020304" pitchFamily="18" charset="0"/>
              </a:rPr>
              <a:t>bàn</a:t>
            </a:r>
            <a:r>
              <a:rPr lang="en-US" sz="4400" i="0" dirty="0">
                <a:solidFill>
                  <a:srgbClr val="333333"/>
                </a:solidFill>
                <a:effectLst/>
                <a:latin typeface="Times New Roman" panose="02020603050405020304" pitchFamily="18" charset="0"/>
                <a:cs typeface="Times New Roman" panose="02020603050405020304" pitchFamily="18" charset="0"/>
              </a:rPr>
              <a:t> </a:t>
            </a:r>
            <a:r>
              <a:rPr lang="en-US" sz="4400" i="0" dirty="0" err="1">
                <a:solidFill>
                  <a:srgbClr val="333333"/>
                </a:solidFill>
                <a:effectLst/>
                <a:latin typeface="Times New Roman" panose="02020603050405020304" pitchFamily="18" charset="0"/>
                <a:cs typeface="Times New Roman" panose="02020603050405020304" pitchFamily="18" charset="0"/>
              </a:rPr>
              <a:t>tay</a:t>
            </a:r>
            <a:r>
              <a:rPr lang="en-US" sz="4400" i="0" dirty="0">
                <a:solidFill>
                  <a:srgbClr val="333333"/>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0077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ÚC HÁT ĐÔI BÀN TAY - Nhạc sĩ Phạm Tuyên - Nhạc Thiếu Nhi Ý Nghĩa Nhất Hiện Nay">
            <a:hlinkClick r:id="" action="ppaction://media"/>
            <a:extLst>
              <a:ext uri="{FF2B5EF4-FFF2-40B4-BE49-F238E27FC236}">
                <a16:creationId xmlns:a16="http://schemas.microsoft.com/office/drawing/2014/main" id="{9BAC8A59-3439-44BF-95ED-9D9749E160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23" y="0"/>
            <a:ext cx="9083358" cy="6781800"/>
          </a:xfrm>
          <a:prstGeom prst="rect">
            <a:avLst/>
          </a:prstGeom>
        </p:spPr>
      </p:pic>
    </p:spTree>
    <p:extLst>
      <p:ext uri="{BB962C8B-B14F-4D97-AF65-F5344CB8AC3E}">
        <p14:creationId xmlns:p14="http://schemas.microsoft.com/office/powerpoint/2010/main" val="1011804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AE6AA9-B6E9-4975-899B-2C3699820BAA}"/>
              </a:ext>
            </a:extLst>
          </p:cNvPr>
          <p:cNvSpPr txBox="1"/>
          <p:nvPr/>
        </p:nvSpPr>
        <p:spPr>
          <a:xfrm>
            <a:off x="1447800" y="2590800"/>
            <a:ext cx="9144000" cy="707886"/>
          </a:xfrm>
          <a:prstGeom prst="rect">
            <a:avLst/>
          </a:prstGeom>
          <a:noFill/>
        </p:spPr>
        <p:txBody>
          <a:bodyPr wrap="square">
            <a:spAutoFit/>
          </a:bodyPr>
          <a:lstStyle/>
          <a:p>
            <a:r>
              <a:rPr lang="en-US" sz="4000" b="1" i="0" dirty="0" err="1" smtClean="0">
                <a:solidFill>
                  <a:srgbClr val="FF0000"/>
                </a:solidFill>
                <a:effectLst/>
                <a:latin typeface="Times New Roman" panose="02020603050405020304" pitchFamily="18" charset="0"/>
                <a:cs typeface="Times New Roman" panose="02020603050405020304" pitchFamily="18" charset="0"/>
              </a:rPr>
              <a:t>Đôi</a:t>
            </a:r>
            <a:r>
              <a:rPr lang="en-US" sz="4000" b="1" i="0" dirty="0" smtClean="0">
                <a:solidFill>
                  <a:srgbClr val="FF0000"/>
                </a:solidFill>
                <a:effectLst/>
                <a:latin typeface="Times New Roman" panose="02020603050405020304" pitchFamily="18" charset="0"/>
                <a:cs typeface="Times New Roman" panose="02020603050405020304" pitchFamily="18" charset="0"/>
              </a:rPr>
              <a:t> </a:t>
            </a:r>
            <a:r>
              <a:rPr lang="en-US" sz="4000" b="1" i="0" dirty="0" err="1">
                <a:solidFill>
                  <a:srgbClr val="FF0000"/>
                </a:solidFill>
                <a:effectLst/>
                <a:latin typeface="Times New Roman" panose="02020603050405020304" pitchFamily="18" charset="0"/>
                <a:cs typeface="Times New Roman" panose="02020603050405020304" pitchFamily="18" charset="0"/>
              </a:rPr>
              <a:t>bàn</a:t>
            </a:r>
            <a:r>
              <a:rPr lang="en-US" sz="4000" b="1" i="0"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a:t>
            </a:r>
            <a:r>
              <a:rPr lang="en-US" sz="4000" b="1" i="0" dirty="0" err="1" smtClean="0">
                <a:solidFill>
                  <a:srgbClr val="FF0000"/>
                </a:solidFill>
                <a:effectLst/>
                <a:latin typeface="Times New Roman" panose="02020603050405020304" pitchFamily="18" charset="0"/>
                <a:cs typeface="Times New Roman" panose="02020603050405020304" pitchFamily="18" charset="0"/>
              </a:rPr>
              <a:t>ay</a:t>
            </a:r>
            <a:r>
              <a:rPr lang="en-US" sz="4000" b="1" i="0" dirty="0" smtClean="0">
                <a:solidFill>
                  <a:srgbClr val="FF0000"/>
                </a:solidFill>
                <a:effectLst/>
                <a:latin typeface="Times New Roman" panose="02020603050405020304" pitchFamily="18" charset="0"/>
                <a:cs typeface="Times New Roman" panose="02020603050405020304" pitchFamily="18" charset="0"/>
              </a:rPr>
              <a:t> </a:t>
            </a:r>
            <a:r>
              <a:rPr lang="en-US" sz="4000" b="1" i="0" dirty="0" err="1">
                <a:solidFill>
                  <a:srgbClr val="FF0000"/>
                </a:solidFill>
                <a:effectLst/>
                <a:latin typeface="Times New Roman" panose="02020603050405020304" pitchFamily="18" charset="0"/>
                <a:cs typeface="Times New Roman" panose="02020603050405020304" pitchFamily="18" charset="0"/>
              </a:rPr>
              <a:t>dùng</a:t>
            </a:r>
            <a:r>
              <a:rPr lang="en-US" sz="4000" b="1" i="0" dirty="0">
                <a:solidFill>
                  <a:srgbClr val="FF0000"/>
                </a:solidFill>
                <a:effectLst/>
                <a:latin typeface="Times New Roman" panose="02020603050405020304" pitchFamily="18" charset="0"/>
                <a:cs typeface="Times New Roman" panose="02020603050405020304" pitchFamily="18" charset="0"/>
              </a:rPr>
              <a:t> </a:t>
            </a:r>
            <a:r>
              <a:rPr lang="en-US" sz="4000" b="1" i="0" dirty="0" err="1">
                <a:solidFill>
                  <a:srgbClr val="FF0000"/>
                </a:solidFill>
                <a:effectLst/>
                <a:latin typeface="Times New Roman" panose="02020603050405020304" pitchFamily="18" charset="0"/>
                <a:cs typeface="Times New Roman" panose="02020603050405020304" pitchFamily="18" charset="0"/>
              </a:rPr>
              <a:t>để</a:t>
            </a:r>
            <a:r>
              <a:rPr lang="en-US" sz="4000" b="1" i="0" dirty="0">
                <a:solidFill>
                  <a:srgbClr val="FF0000"/>
                </a:solidFill>
                <a:effectLst/>
                <a:latin typeface="Times New Roman" panose="02020603050405020304" pitchFamily="18" charset="0"/>
                <a:cs typeface="Times New Roman" panose="02020603050405020304" pitchFamily="18" charset="0"/>
              </a:rPr>
              <a:t> </a:t>
            </a:r>
            <a:r>
              <a:rPr lang="en-US" sz="4000" b="1" i="0" dirty="0" err="1">
                <a:solidFill>
                  <a:srgbClr val="FF0000"/>
                </a:solidFill>
                <a:effectLst/>
                <a:latin typeface="Times New Roman" panose="02020603050405020304" pitchFamily="18" charset="0"/>
                <a:cs typeface="Times New Roman" panose="02020603050405020304" pitchFamily="18" charset="0"/>
              </a:rPr>
              <a:t>làm</a:t>
            </a:r>
            <a:r>
              <a:rPr lang="en-US" sz="4000" b="1" i="0" dirty="0">
                <a:solidFill>
                  <a:srgbClr val="FF0000"/>
                </a:solidFill>
                <a:effectLst/>
                <a:latin typeface="Times New Roman" panose="02020603050405020304" pitchFamily="18" charset="0"/>
                <a:cs typeface="Times New Roman" panose="02020603050405020304" pitchFamily="18" charset="0"/>
              </a:rPr>
              <a:t> </a:t>
            </a:r>
            <a:r>
              <a:rPr lang="en-US" sz="4000" b="1" i="0" dirty="0" err="1">
                <a:solidFill>
                  <a:srgbClr val="FF0000"/>
                </a:solidFill>
                <a:effectLst/>
                <a:latin typeface="Times New Roman" panose="02020603050405020304" pitchFamily="18" charset="0"/>
                <a:cs typeface="Times New Roman" panose="02020603050405020304" pitchFamily="18" charset="0"/>
              </a:rPr>
              <a:t>gì</a:t>
            </a:r>
            <a:r>
              <a:rPr lang="en-US" sz="4000" b="1" i="0" dirty="0">
                <a:solidFill>
                  <a:srgbClr val="FF0000"/>
                </a:solidFill>
                <a:effectLst/>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388070"/>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89921"/>
            <a:ext cx="3581400" cy="34023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p:cNvPicPr>
            <a:picLocks noChangeAspect="1"/>
          </p:cNvPicPr>
          <p:nvPr/>
        </p:nvPicPr>
        <p:blipFill rotWithShape="1">
          <a:blip r:embed="rId3"/>
          <a:srcRect l="12485" t="2374" r="9897" b="20236"/>
          <a:stretch/>
        </p:blipFill>
        <p:spPr>
          <a:xfrm>
            <a:off x="4191000" y="161949"/>
            <a:ext cx="4222237" cy="2744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srcRect l="-4074" t="23092" r="-1"/>
          <a:stretch/>
        </p:blipFill>
        <p:spPr>
          <a:xfrm>
            <a:off x="5257801" y="3075672"/>
            <a:ext cx="3733800"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5"/>
          <a:srcRect l="2173" t="36250" r="8746" b="16347"/>
          <a:stretch/>
        </p:blipFill>
        <p:spPr>
          <a:xfrm>
            <a:off x="613831" y="3771900"/>
            <a:ext cx="4186769" cy="29613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09280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F19D55-CB0F-477A-905A-64E282C195BC}"/>
              </a:ext>
            </a:extLst>
          </p:cNvPr>
          <p:cNvSpPr txBox="1"/>
          <p:nvPr/>
        </p:nvSpPr>
        <p:spPr>
          <a:xfrm>
            <a:off x="1752600" y="1981200"/>
            <a:ext cx="7162800" cy="769441"/>
          </a:xfrm>
          <a:prstGeom prst="rect">
            <a:avLst/>
          </a:prstGeom>
          <a:noFill/>
        </p:spPr>
        <p:txBody>
          <a:bodyPr wrap="square" rtlCol="0">
            <a:spAutoFit/>
          </a:bodyPr>
          <a:lstStyle/>
          <a:p>
            <a:r>
              <a:rPr lang="en-US" sz="4400" b="1" dirty="0" err="1">
                <a:solidFill>
                  <a:srgbClr val="0070C0"/>
                </a:solidFill>
                <a:latin typeface="Times New Roman" panose="02020603050405020304" pitchFamily="18" charset="0"/>
                <a:cs typeface="Times New Roman" panose="02020603050405020304" pitchFamily="18" charset="0"/>
              </a:rPr>
              <a:t>Trò</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chơi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Dấu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tay</a:t>
            </a:r>
            <a:r>
              <a:rPr lang="en-US" sz="4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52107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DEE989-45F7-4AA2-A0C6-307966A270E9}"/>
              </a:ext>
            </a:extLst>
          </p:cNvPr>
          <p:cNvSpPr txBox="1"/>
          <p:nvPr/>
        </p:nvSpPr>
        <p:spPr>
          <a:xfrm>
            <a:off x="838200" y="1143000"/>
            <a:ext cx="7162800" cy="2123658"/>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Khám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về</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đôi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tay</a:t>
            </a:r>
            <a:endParaRPr lang="en-US" sz="4400" b="1" dirty="0">
              <a:solidFill>
                <a:srgbClr val="FF0000"/>
              </a:solidFill>
              <a:latin typeface="Times New Roman" panose="02020603050405020304" pitchFamily="18" charset="0"/>
              <a:cs typeface="Times New Roman" panose="02020603050405020304" pitchFamily="18" charset="0"/>
            </a:endParaRPr>
          </a:p>
          <a:p>
            <a:endParaRPr lang="en-US" sz="4400" b="1" dirty="0">
              <a:solidFill>
                <a:srgbClr val="0070C0"/>
              </a:solidFill>
              <a:latin typeface="Times New Roman" panose="02020603050405020304" pitchFamily="18" charset="0"/>
              <a:cs typeface="Times New Roman" panose="02020603050405020304" pitchFamily="18" charset="0"/>
            </a:endParaRPr>
          </a:p>
          <a:p>
            <a:r>
              <a:rPr lang="en-US" sz="4400" b="1" i="1" dirty="0" err="1">
                <a:solidFill>
                  <a:srgbClr val="00B050"/>
                </a:solidFill>
                <a:effectLst/>
                <a:latin typeface="Times New Roman" panose="02020603050405020304" pitchFamily="18" charset="0"/>
                <a:cs typeface="Times New Roman" panose="02020603050405020304" pitchFamily="18" charset="0"/>
              </a:rPr>
              <a:t>Các</a:t>
            </a:r>
            <a:r>
              <a:rPr lang="en-US" sz="4400" b="1" i="1" dirty="0">
                <a:solidFill>
                  <a:srgbClr val="00B050"/>
                </a:solidFill>
                <a:effectLst/>
                <a:latin typeface="Times New Roman" panose="02020603050405020304" pitchFamily="18" charset="0"/>
                <a:cs typeface="Times New Roman" panose="02020603050405020304" pitchFamily="18" charset="0"/>
              </a:rPr>
              <a:t> </a:t>
            </a:r>
            <a:r>
              <a:rPr lang="en-US" sz="4400" b="1" i="1" dirty="0" err="1">
                <a:solidFill>
                  <a:srgbClr val="00B050"/>
                </a:solidFill>
                <a:effectLst/>
                <a:latin typeface="Times New Roman" panose="02020603050405020304" pitchFamily="18" charset="0"/>
                <a:cs typeface="Times New Roman" panose="02020603050405020304" pitchFamily="18" charset="0"/>
              </a:rPr>
              <a:t>bộ</a:t>
            </a:r>
            <a:r>
              <a:rPr lang="en-US" sz="4400" b="1" i="1" dirty="0">
                <a:solidFill>
                  <a:srgbClr val="00B050"/>
                </a:solidFill>
                <a:effectLst/>
                <a:latin typeface="Times New Roman" panose="02020603050405020304" pitchFamily="18" charset="0"/>
                <a:cs typeface="Times New Roman" panose="02020603050405020304" pitchFamily="18" charset="0"/>
              </a:rPr>
              <a:t> </a:t>
            </a:r>
            <a:r>
              <a:rPr lang="en-US" sz="4400" b="1" i="1" dirty="0" err="1">
                <a:solidFill>
                  <a:srgbClr val="00B050"/>
                </a:solidFill>
                <a:effectLst/>
                <a:latin typeface="Times New Roman" panose="02020603050405020304" pitchFamily="18" charset="0"/>
                <a:cs typeface="Times New Roman" panose="02020603050405020304" pitchFamily="18" charset="0"/>
              </a:rPr>
              <a:t>phận</a:t>
            </a:r>
            <a:r>
              <a:rPr lang="en-US" sz="4400" b="1" i="1" dirty="0">
                <a:solidFill>
                  <a:srgbClr val="00B050"/>
                </a:solidFill>
                <a:effectLst/>
                <a:latin typeface="Times New Roman" panose="02020603050405020304" pitchFamily="18" charset="0"/>
                <a:cs typeface="Times New Roman" panose="02020603050405020304" pitchFamily="18" charset="0"/>
              </a:rPr>
              <a:t> </a:t>
            </a:r>
            <a:r>
              <a:rPr lang="en-US" sz="4400" b="1" i="1" dirty="0" err="1">
                <a:solidFill>
                  <a:srgbClr val="00B050"/>
                </a:solidFill>
                <a:effectLst/>
                <a:latin typeface="Times New Roman" panose="02020603050405020304" pitchFamily="18" charset="0"/>
                <a:cs typeface="Times New Roman" panose="02020603050405020304" pitchFamily="18" charset="0"/>
              </a:rPr>
              <a:t>của</a:t>
            </a:r>
            <a:r>
              <a:rPr lang="en-US" sz="4400" b="1" i="1" dirty="0">
                <a:solidFill>
                  <a:srgbClr val="00B050"/>
                </a:solidFill>
                <a:effectLst/>
                <a:latin typeface="Times New Roman" panose="02020603050405020304" pitchFamily="18" charset="0"/>
                <a:cs typeface="Times New Roman" panose="02020603050405020304" pitchFamily="18" charset="0"/>
              </a:rPr>
              <a:t> </a:t>
            </a:r>
            <a:r>
              <a:rPr lang="en-US" sz="4400" b="1" i="1" dirty="0" err="1">
                <a:solidFill>
                  <a:srgbClr val="00B050"/>
                </a:solidFill>
                <a:effectLst/>
                <a:latin typeface="Times New Roman" panose="02020603050405020304" pitchFamily="18" charset="0"/>
                <a:cs typeface="Times New Roman" panose="02020603050405020304" pitchFamily="18" charset="0"/>
              </a:rPr>
              <a:t>bàn</a:t>
            </a:r>
            <a:r>
              <a:rPr lang="en-US" sz="4400" b="1" i="1" dirty="0">
                <a:solidFill>
                  <a:srgbClr val="00B050"/>
                </a:solidFill>
                <a:effectLst/>
                <a:latin typeface="Times New Roman" panose="02020603050405020304" pitchFamily="18" charset="0"/>
                <a:cs typeface="Times New Roman" panose="02020603050405020304" pitchFamily="18" charset="0"/>
              </a:rPr>
              <a:t> </a:t>
            </a:r>
            <a:r>
              <a:rPr lang="en-US" sz="4400" b="1" i="1" dirty="0" err="1">
                <a:solidFill>
                  <a:srgbClr val="00B050"/>
                </a:solidFill>
                <a:effectLst/>
                <a:latin typeface="Times New Roman" panose="02020603050405020304" pitchFamily="18" charset="0"/>
                <a:cs typeface="Times New Roman" panose="02020603050405020304" pitchFamily="18" charset="0"/>
              </a:rPr>
              <a:t>tay</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7309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265</Words>
  <Application>Microsoft Office PowerPoint</Application>
  <PresentationFormat>On-screen Show (4:3)</PresentationFormat>
  <Paragraphs>46</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Time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61</cp:revision>
  <dcterms:created xsi:type="dcterms:W3CDTF">2020-10-29T02:35:33Z</dcterms:created>
  <dcterms:modified xsi:type="dcterms:W3CDTF">2023-10-06T05:51:50Z</dcterms:modified>
</cp:coreProperties>
</file>