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77" r:id="rId6"/>
    <p:sldId id="279" r:id="rId7"/>
    <p:sldId id="278" r:id="rId8"/>
    <p:sldId id="280" r:id="rId9"/>
    <p:sldId id="273" r:id="rId10"/>
    <p:sldId id="276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70" r:id="rId20"/>
    <p:sldId id="272" r:id="rId21"/>
    <p:sldId id="274" r:id="rId22"/>
    <p:sldId id="275" r:id="rId23"/>
  </p:sldIdLst>
  <p:sldSz cx="18288000" cy="10287000"/>
  <p:notesSz cx="6858000" cy="9144000"/>
  <p:embeddedFontLst>
    <p:embeddedFont>
      <p:font typeface=".VnCooper" panose="020B7200000000000000" pitchFamily="34" charset="0"/>
      <p:regular r:id="rId24"/>
    </p:embeddedFont>
    <p:embeddedFont>
      <p:font typeface="Bryndan Writ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idact Gothic" panose="00000500000000000000" pitchFamily="2" charset="0"/>
      <p:regular r:id="rId30"/>
    </p:embeddedFont>
    <p:embeddedFont>
      <p:font typeface="Prompt Medium Bold" panose="020B0604020202020204" charset="-34"/>
      <p:regular r:id="rId31"/>
    </p:embeddedFont>
    <p:embeddedFont>
      <p:font typeface="Rockstone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5B3"/>
    <a:srgbClr val="F89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6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32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31" Type="http://schemas.openxmlformats.org/officeDocument/2006/relationships/image" Target="../media/image44.jpe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33" Type="http://schemas.openxmlformats.org/officeDocument/2006/relationships/image" Target="../media/image46.jpe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32" Type="http://schemas.openxmlformats.org/officeDocument/2006/relationships/image" Target="../media/image45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28.jpeg"/><Relationship Id="rId8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32" Type="http://schemas.openxmlformats.org/officeDocument/2006/relationships/image" Target="../media/image48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31" Type="http://schemas.openxmlformats.org/officeDocument/2006/relationships/image" Target="../media/image47.jpe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32" Type="http://schemas.openxmlformats.org/officeDocument/2006/relationships/image" Target="../media/image32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31" Type="http://schemas.openxmlformats.org/officeDocument/2006/relationships/image" Target="../media/image28.jpe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32" Type="http://schemas.openxmlformats.org/officeDocument/2006/relationships/image" Target="../media/image50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31" Type="http://schemas.openxmlformats.org/officeDocument/2006/relationships/image" Target="../media/image49.pn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18" Type="http://schemas.openxmlformats.org/officeDocument/2006/relationships/image" Target="../media/image27.png"/><Relationship Id="rId26" Type="http://schemas.openxmlformats.org/officeDocument/2006/relationships/image" Target="../media/image40.png"/><Relationship Id="rId3" Type="http://schemas.openxmlformats.org/officeDocument/2006/relationships/audio" Target="NULL" TargetMode="External"/><Relationship Id="rId21" Type="http://schemas.openxmlformats.org/officeDocument/2006/relationships/image" Target="../media/image34.png"/><Relationship Id="rId7" Type="http://schemas.openxmlformats.org/officeDocument/2006/relationships/image" Target="../media/image1.jpe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5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8.svg"/><Relationship Id="rId29" Type="http://schemas.openxmlformats.org/officeDocument/2006/relationships/image" Target="../media/image42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7.svg"/><Relationship Id="rId24" Type="http://schemas.openxmlformats.org/officeDocument/2006/relationships/image" Target="../media/image3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svg"/><Relationship Id="rId23" Type="http://schemas.openxmlformats.org/officeDocument/2006/relationships/image" Target="../media/image38.png"/><Relationship Id="rId28" Type="http://schemas.openxmlformats.org/officeDocument/2006/relationships/image" Target="../media/image41.png"/><Relationship Id="rId10" Type="http://schemas.openxmlformats.org/officeDocument/2006/relationships/image" Target="../media/image6.png"/><Relationship Id="rId19" Type="http://schemas.openxmlformats.org/officeDocument/2006/relationships/image" Target="../media/image17.png"/><Relationship Id="rId4" Type="http://schemas.microsoft.com/office/2007/relationships/media" Target="../media/media2.mp3"/><Relationship Id="rId9" Type="http://schemas.openxmlformats.org/officeDocument/2006/relationships/image" Target="../media/image5.svg"/><Relationship Id="rId14" Type="http://schemas.openxmlformats.org/officeDocument/2006/relationships/image" Target="../media/image12.png"/><Relationship Id="rId22" Type="http://schemas.openxmlformats.org/officeDocument/2006/relationships/image" Target="../media/image35.svg"/><Relationship Id="rId27" Type="http://schemas.microsoft.com/office/2007/relationships/hdphoto" Target="../media/hdphoto2.wdp"/><Relationship Id="rId30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36.png"/><Relationship Id="rId17" Type="http://schemas.openxmlformats.org/officeDocument/2006/relationships/image" Target="../media/image55.svg"/><Relationship Id="rId2" Type="http://schemas.openxmlformats.org/officeDocument/2006/relationships/image" Target="../media/image33.jpe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1.png"/><Relationship Id="rId5" Type="http://schemas.openxmlformats.org/officeDocument/2006/relationships/image" Target="../media/image8.png"/><Relationship Id="rId15" Type="http://schemas.openxmlformats.org/officeDocument/2006/relationships/image" Target="../media/image53.sv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Relationship Id="rId1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9.sv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6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35.svg"/><Relationship Id="rId9" Type="http://schemas.openxmlformats.org/officeDocument/2006/relationships/image" Target="../media/image12.png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36.png"/><Relationship Id="rId2" Type="http://schemas.openxmlformats.org/officeDocument/2006/relationships/image" Target="../media/image33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0.png"/><Relationship Id="rId5" Type="http://schemas.openxmlformats.org/officeDocument/2006/relationships/image" Target="../media/image58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9.sv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5.svg"/><Relationship Id="rId9" Type="http://schemas.openxmlformats.org/officeDocument/2006/relationships/image" Target="../media/image12.pn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33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5" Type="http://schemas.openxmlformats.org/officeDocument/2006/relationships/image" Target="../media/image36.png"/><Relationship Id="rId10" Type="http://schemas.openxmlformats.org/officeDocument/2006/relationships/image" Target="../media/image9.svg"/><Relationship Id="rId4" Type="http://schemas.openxmlformats.org/officeDocument/2006/relationships/image" Target="../media/image18.svg"/><Relationship Id="rId9" Type="http://schemas.openxmlformats.org/officeDocument/2006/relationships/image" Target="../media/image8.pn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00120">
            <a:off x="15323472" y="1730174"/>
            <a:ext cx="1667965" cy="16805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9140" y="2504192"/>
            <a:ext cx="2748661" cy="934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061" y="6140283"/>
            <a:ext cx="1737909" cy="590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5864422" y="7017773"/>
            <a:ext cx="1558611" cy="5299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2582214" y="-565024"/>
            <a:ext cx="3857042" cy="13113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916092" y="-309843"/>
            <a:ext cx="3857042" cy="13113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353312"/>
            <a:ext cx="2787299" cy="19336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00701" y="8353312"/>
            <a:ext cx="2787299" cy="19336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6470677" y="9251956"/>
            <a:ext cx="460741" cy="6300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933594" y="413881"/>
            <a:ext cx="8420811" cy="1246778"/>
            <a:chOff x="0" y="0"/>
            <a:chExt cx="11227749" cy="166237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227749" cy="1662370"/>
            </a:xfrm>
            <a:prstGeom prst="rect">
              <a:avLst/>
            </a:prstGeom>
            <a:solidFill>
              <a:srgbClr val="FDF4C5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35089" y="168666"/>
              <a:ext cx="10957571" cy="122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15"/>
                </a:lnSpc>
              </a:pPr>
              <a:r>
                <a:rPr lang="en-US" sz="2322" spc="348">
                  <a:solidFill>
                    <a:srgbClr val="000000"/>
                  </a:solidFill>
                  <a:latin typeface="Prompt Medium Bold"/>
                </a:rPr>
                <a:t>UỶ BAN NHÂN DÂN QUẬN LONG BIÊN</a:t>
              </a:r>
            </a:p>
            <a:p>
              <a:pPr algn="ctr">
                <a:lnSpc>
                  <a:spcPts val="3940"/>
                </a:lnSpc>
              </a:pPr>
              <a:r>
                <a:rPr lang="en-US" sz="2462" spc="369">
                  <a:solidFill>
                    <a:srgbClr val="000000"/>
                  </a:solidFill>
                  <a:latin typeface="Prompt Medium Bold"/>
                </a:rPr>
                <a:t>TRƯỜNG MẦM NON CHIM ÉN</a:t>
              </a:r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403237" y="1876835"/>
            <a:ext cx="1481527" cy="1387248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191330" y="3480258"/>
            <a:ext cx="12547810" cy="5520766"/>
            <a:chOff x="3191330" y="3480258"/>
            <a:chExt cx="12547810" cy="552076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3191330" y="3480258"/>
              <a:ext cx="12309371" cy="5520765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191330" y="3678379"/>
              <a:ext cx="12547810" cy="5322645"/>
              <a:chOff x="0" y="0"/>
              <a:chExt cx="16730413" cy="7096859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589200" y="0"/>
                <a:ext cx="15552013" cy="9404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540"/>
                  </a:lnSpc>
                  <a:spcBef>
                    <a:spcPct val="0"/>
                  </a:spcBef>
                </a:pPr>
                <a:r>
                  <a:rPr lang="en-US" sz="4617">
                    <a:solidFill>
                      <a:srgbClr val="FF5757"/>
                    </a:solidFill>
                    <a:latin typeface="Rockstone" pitchFamily="2" charset="0"/>
                  </a:rPr>
                  <a:t>LĨNH VỰC PHÁT TRIỂN NGÔN NGỮ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1043921"/>
                <a:ext cx="16730413" cy="60529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7665"/>
                  </a:lnSpc>
                </a:pPr>
                <a:r>
                  <a:rPr lang="en-US" sz="4800" b="1">
                    <a:solidFill>
                      <a:srgbClr val="05527C"/>
                    </a:solidFill>
                    <a:latin typeface="UVN Bai Sau Nang" pitchFamily="82" charset="0"/>
                    <a:cs typeface="Aharoni" pitchFamily="2" charset="-79"/>
                  </a:rPr>
                  <a:t>Làm quen văn học</a:t>
                </a:r>
              </a:p>
              <a:p>
                <a:pPr algn="ctr">
                  <a:lnSpc>
                    <a:spcPts val="7665"/>
                  </a:lnSpc>
                </a:pPr>
                <a:r>
                  <a:rPr lang="en-US" sz="4000" b="1">
                    <a:solidFill>
                      <a:schemeClr val="accent6"/>
                    </a:solidFill>
                    <a:latin typeface="UVN Bai Sau Nang" pitchFamily="82" charset="0"/>
                    <a:cs typeface="Aharoni" pitchFamily="2" charset="-79"/>
                  </a:rPr>
                  <a:t>Truyện: Cây rau của thỏ út</a:t>
                </a:r>
              </a:p>
              <a:p>
                <a:pPr algn="ctr">
                  <a:lnSpc>
                    <a:spcPts val="6788"/>
                  </a:lnSpc>
                </a:pPr>
                <a:r>
                  <a:rPr lang="en-US" sz="4000" b="1">
                    <a:solidFill>
                      <a:srgbClr val="05527C"/>
                    </a:solidFill>
                    <a:latin typeface="UVN Bai Sau Nang" pitchFamily="82" charset="0"/>
                    <a:cs typeface="Aharoni" pitchFamily="2" charset="-79"/>
                  </a:rPr>
                  <a:t>Lứa tuổi: Mẫu giáo lớn 5 – 6 tuổi</a:t>
                </a:r>
              </a:p>
              <a:p>
                <a:pPr algn="ctr">
                  <a:lnSpc>
                    <a:spcPts val="6788"/>
                  </a:lnSpc>
                </a:pPr>
                <a:r>
                  <a:rPr lang="en-US" sz="4000" b="1">
                    <a:solidFill>
                      <a:srgbClr val="FFC000"/>
                    </a:solidFill>
                    <a:latin typeface="UVN Bai Sau Nang" pitchFamily="82" charset="0"/>
                    <a:cs typeface="Aharoni" pitchFamily="2" charset="-79"/>
                  </a:rPr>
                  <a:t>Giáo viên: Vũ Hà Trang</a:t>
                </a:r>
              </a:p>
              <a:p>
                <a:pPr algn="ctr">
                  <a:lnSpc>
                    <a:spcPts val="6350"/>
                  </a:lnSpc>
                </a:pPr>
                <a:endParaRPr lang="en-US" sz="3481">
                  <a:solidFill>
                    <a:srgbClr val="05527C"/>
                  </a:solidFill>
                  <a:latin typeface="Nourd Bold"/>
                </a:endParaRPr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8008296" y="8684017"/>
            <a:ext cx="2913878" cy="1312430"/>
            <a:chOff x="0" y="0"/>
            <a:chExt cx="4283694" cy="1940705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4283694" cy="1940705"/>
            </a:xfrm>
            <a:prstGeom prst="rect">
              <a:avLst/>
            </a:prstGeom>
            <a:solidFill>
              <a:srgbClr val="FFF9F9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308745"/>
              <a:ext cx="4283694" cy="14791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000" spc="319">
                  <a:solidFill>
                    <a:srgbClr val="FF1616"/>
                  </a:solidFill>
                  <a:latin typeface="Didact Gothic"/>
                </a:rPr>
                <a:t>NGUỒN TƯ LIỆU: YOUTUBE</a:t>
              </a:r>
            </a:p>
          </p:txBody>
        </p:sp>
      </p:grpSp>
      <p:grpSp>
        <p:nvGrpSpPr>
          <p:cNvPr id="35" name="Group 21"/>
          <p:cNvGrpSpPr>
            <a:grpSpLocks noChangeAspect="1"/>
          </p:cNvGrpSpPr>
          <p:nvPr/>
        </p:nvGrpSpPr>
        <p:grpSpPr>
          <a:xfrm rot="21107590">
            <a:off x="1662353" y="4626062"/>
            <a:ext cx="3439858" cy="3619329"/>
            <a:chOff x="0" y="0"/>
            <a:chExt cx="5842000" cy="6146800"/>
          </a:xfrm>
        </p:grpSpPr>
        <p:sp>
          <p:nvSpPr>
            <p:cNvPr id="36" name="Freeform 22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0"/>
              <a:stretch>
                <a:fillRect t="-14838" b="-27723"/>
              </a:stretch>
            </a:blipFill>
          </p:spPr>
        </p:sp>
        <p:sp>
          <p:nvSpPr>
            <p:cNvPr id="37" name="Freeform 2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1"/>
              <a:stretch>
                <a:fillRect t="-286" b="-286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4792338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3734203" y="9127324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321585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637340" y="953315"/>
              <a:ext cx="11013319" cy="102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48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 con vừa nghe cô kể câu chuyện gì?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sp>
        <p:nvSpPr>
          <p:cNvPr id="29" name="số 6"/>
          <p:cNvSpPr/>
          <p:nvPr/>
        </p:nvSpPr>
        <p:spPr>
          <a:xfrm>
            <a:off x="743240" y="7151618"/>
            <a:ext cx="4560561" cy="125643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 bạn tốt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47" y="8664177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9" y="8772117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88" y="8492988"/>
            <a:ext cx="1430288" cy="16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6728434" y="7141437"/>
            <a:ext cx="4560561" cy="1267759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Cáo, thỏ và </a:t>
            </a:r>
            <a:b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 trống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775816" y="7002828"/>
            <a:ext cx="4560561" cy="140636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rau của thỏ út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wnloads\ảnh\thỏ út\hqdefault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5" b="6512"/>
          <a:stretch/>
        </p:blipFill>
        <p:spPr bwMode="auto">
          <a:xfrm>
            <a:off x="408026" y="2651200"/>
            <a:ext cx="5455935" cy="41888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wnloads\ảnh\thỏ út\6be98ff150624496bc172776c1402e92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91" y="2654045"/>
            <a:ext cx="5530795" cy="41888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Administrator\Downloads\ảnh\thỏ út\5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2437"/>
          <a:stretch/>
        </p:blipFill>
        <p:spPr bwMode="auto">
          <a:xfrm>
            <a:off x="11861576" y="2700678"/>
            <a:ext cx="6093324" cy="41302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4792338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3734203" y="9127324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321585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953315"/>
              <a:ext cx="11191067" cy="1179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476" y="8607500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81" y="8728095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3" y="8754091"/>
            <a:ext cx="1430288" cy="16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6911139" y="7283731"/>
            <a:ext cx="4560561" cy="1267759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 mẹ và</a:t>
            </a:r>
          </a:p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gấu con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885318" y="7283731"/>
            <a:ext cx="4560561" cy="140636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 mẹ, 2 anh thỏ và thỏ út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8098" y="2505805"/>
            <a:ext cx="5715000" cy="4646777"/>
            <a:chOff x="308098" y="2505805"/>
            <a:chExt cx="5715000" cy="464677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308098" y="2505805"/>
              <a:ext cx="5715000" cy="4646777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2" descr="C:\Users\Administrator\Downloads\ảnh\thỏ út\1.jpg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 r="60021" b="11217"/>
            <a:stretch/>
          </p:blipFill>
          <p:spPr bwMode="auto">
            <a:xfrm>
              <a:off x="536865" y="3108371"/>
              <a:ext cx="2533451" cy="3530960"/>
            </a:xfrm>
            <a:prstGeom prst="ellipse">
              <a:avLst/>
            </a:prstGeom>
            <a:grpFill/>
          </p:spPr>
        </p:pic>
        <p:pic>
          <p:nvPicPr>
            <p:cNvPr id="52" name="Picture 3" descr="C:\Users\Administrator\Downloads\ảnh\thỏ út\2.jp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" t="17581" r="32446" b="2932"/>
            <a:stretch/>
          </p:blipFill>
          <p:spPr bwMode="auto">
            <a:xfrm>
              <a:off x="3000027" y="2662983"/>
              <a:ext cx="2586449" cy="2132139"/>
            </a:xfrm>
            <a:prstGeom prst="ellipse">
              <a:avLst/>
            </a:prstGeom>
            <a:grpFill/>
          </p:spPr>
        </p:pic>
        <p:pic>
          <p:nvPicPr>
            <p:cNvPr id="53" name="Picture 4" descr="C:\Users\Administrator\Downloads\ảnh\thỏ út\1.jpg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91" t="55046" r="7807" b="4762"/>
            <a:stretch/>
          </p:blipFill>
          <p:spPr bwMode="auto">
            <a:xfrm flipH="1">
              <a:off x="3404526" y="4901522"/>
              <a:ext cx="2222325" cy="2073250"/>
            </a:xfrm>
            <a:prstGeom prst="ellipse">
              <a:avLst/>
            </a:prstGeom>
            <a:grpFill/>
          </p:spPr>
        </p:pic>
      </p:grpSp>
      <p:sp>
        <p:nvSpPr>
          <p:cNvPr id="54" name="Rounded Rectangle 53"/>
          <p:cNvSpPr/>
          <p:nvPr/>
        </p:nvSpPr>
        <p:spPr>
          <a:xfrm>
            <a:off x="6286500" y="2554310"/>
            <a:ext cx="5715000" cy="45982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336318" y="2977947"/>
            <a:ext cx="5490344" cy="3661384"/>
            <a:chOff x="6336318" y="2977947"/>
            <a:chExt cx="5490344" cy="3661384"/>
          </a:xfrm>
        </p:grpSpPr>
        <p:pic>
          <p:nvPicPr>
            <p:cNvPr id="2051" name="Picture 3" descr="C:\Users\Administrator\Downloads\ảnh\thỏ út\images.jpg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8" t="17079" r="49998" b="4068"/>
            <a:stretch/>
          </p:blipFill>
          <p:spPr bwMode="auto">
            <a:xfrm>
              <a:off x="9522992" y="3859922"/>
              <a:ext cx="2303670" cy="277940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Administrator\Downloads\ảnh\thỏ út\images.jpg"/>
            <p:cNvPicPr>
              <a:picLocks noChangeAspect="1" noChangeArrowheads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0" t="14407" r="7803" b="6579"/>
            <a:stretch/>
          </p:blipFill>
          <p:spPr bwMode="auto">
            <a:xfrm flipH="1">
              <a:off x="6336318" y="2977947"/>
              <a:ext cx="3186674" cy="36343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2246855" y="2505806"/>
            <a:ext cx="5715000" cy="4646776"/>
            <a:chOff x="12246855" y="2505806"/>
            <a:chExt cx="5715000" cy="4646776"/>
          </a:xfrm>
        </p:grpSpPr>
        <p:sp>
          <p:nvSpPr>
            <p:cNvPr id="55" name="Rounded Rectangle 54"/>
            <p:cNvSpPr/>
            <p:nvPr/>
          </p:nvSpPr>
          <p:spPr>
            <a:xfrm>
              <a:off x="12246855" y="2505806"/>
              <a:ext cx="5715000" cy="464677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415304" y="2688678"/>
              <a:ext cx="5272989" cy="4382333"/>
              <a:chOff x="12415304" y="2688678"/>
              <a:chExt cx="5272989" cy="4382333"/>
            </a:xfrm>
          </p:grpSpPr>
          <p:pic>
            <p:nvPicPr>
              <p:cNvPr id="2054" name="Picture 6" descr="C:\Users\Administrator\Downloads\ảnh\thỏ út\monkey_and_crocodile.jpg"/>
              <p:cNvPicPr>
                <a:picLocks noChangeAspect="1" noChangeArrowheads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r="63658" b="27320"/>
              <a:stretch/>
            </p:blipFill>
            <p:spPr bwMode="auto">
              <a:xfrm>
                <a:off x="12415304" y="2688678"/>
                <a:ext cx="2689049" cy="269317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C:\Users\Administrator\Downloads\ảnh\thỏ út\monkey_and_crocodile.jpg"/>
              <p:cNvPicPr>
                <a:picLocks noChangeAspect="1" noChangeArrowheads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70" t="11547" r="5563" b="-2958"/>
              <a:stretch/>
            </p:blipFill>
            <p:spPr bwMode="auto">
              <a:xfrm>
                <a:off x="14917006" y="4356038"/>
                <a:ext cx="2771287" cy="2714973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9" name="số 6"/>
          <p:cNvSpPr/>
          <p:nvPr/>
        </p:nvSpPr>
        <p:spPr>
          <a:xfrm>
            <a:off x="13032039" y="7281297"/>
            <a:ext cx="4560561" cy="125643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Khỉ và cá sấu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7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  <p:bldP spid="5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4792338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3734203" y="9127324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24958" y="321585"/>
            <a:ext cx="11383280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637340" y="953315"/>
              <a:ext cx="11013319" cy="10291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40"/>
                </a:lnSpc>
              </a:pPr>
              <a:r>
                <a:rPr lang="en-US" sz="48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Thỏ mẹ gọi các con ra vườn làm gì?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sp>
        <p:nvSpPr>
          <p:cNvPr id="29" name="số 6"/>
          <p:cNvSpPr/>
          <p:nvPr/>
        </p:nvSpPr>
        <p:spPr>
          <a:xfrm>
            <a:off x="743240" y="7151618"/>
            <a:ext cx="4560561" cy="1256431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Gặp bạn gà trống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47" y="8664177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9" y="8772117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888" y="8492988"/>
            <a:ext cx="1430288" cy="16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6728434" y="7141437"/>
            <a:ext cx="4560561" cy="1267759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chợ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775816" y="7002828"/>
            <a:ext cx="4560561" cy="1406368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cách làm vườn và trồng củ cải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istrator\Downloads\ảnh\thỏ út\1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-18" r="3328" b="3394"/>
          <a:stretch/>
        </p:blipFill>
        <p:spPr bwMode="auto">
          <a:xfrm>
            <a:off x="11969485" y="2614173"/>
            <a:ext cx="5742437" cy="41888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\Downloads\ảnh\thỏ út\Untitled-13-copy-3.jpg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25803" r="2809"/>
          <a:stretch/>
        </p:blipFill>
        <p:spPr bwMode="auto">
          <a:xfrm>
            <a:off x="6163891" y="2614173"/>
            <a:ext cx="5688394" cy="41888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\Downloads\ảnh\thỏ út\DSC01253.jpg"/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1"/>
          <a:stretch/>
        </p:blipFill>
        <p:spPr bwMode="auto">
          <a:xfrm>
            <a:off x="367417" y="2683121"/>
            <a:ext cx="5647618" cy="41199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4792338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3734203" y="9127324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213218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793266"/>
              <a:ext cx="11191067" cy="16671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80"/>
                </a:lnSpc>
              </a:pP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Lúc mẹ giảng cách trồng rau, Thỏ út có chú ý lắng nghe không? Bạn ấy đã làm gì?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476" y="8607500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81" y="8728095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83" y="9105137"/>
            <a:ext cx="1131929" cy="13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7" name="số 4"/>
          <p:cNvSpPr/>
          <p:nvPr/>
        </p:nvSpPr>
        <p:spPr>
          <a:xfrm>
            <a:off x="885318" y="6905900"/>
            <a:ext cx="4560561" cy="204760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Thỏ út ngồi mải nhìn theo con bướm ngoài vườn nên không biết mẹ còn dặn dò gì nữa.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số 6"/>
          <p:cNvSpPr/>
          <p:nvPr/>
        </p:nvSpPr>
        <p:spPr>
          <a:xfrm>
            <a:off x="13044373" y="7151618"/>
            <a:ext cx="4560561" cy="1420737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Thỏ út bận chở củ cải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nên không biết mẹ còn dặn dò gì nữa.</a:t>
            </a:r>
            <a:endParaRPr lang="en-US" sz="32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498C9C-E4F7-4A2A-A916-AB39F51AFB59}"/>
              </a:ext>
            </a:extLst>
          </p:cNvPr>
          <p:cNvGrpSpPr/>
          <p:nvPr/>
        </p:nvGrpSpPr>
        <p:grpSpPr>
          <a:xfrm>
            <a:off x="6587741" y="2445682"/>
            <a:ext cx="5065499" cy="6126673"/>
            <a:chOff x="6587741" y="2445682"/>
            <a:chExt cx="5065499" cy="6126673"/>
          </a:xfrm>
        </p:grpSpPr>
        <p:sp>
          <p:nvSpPr>
            <p:cNvPr id="28" name="số 5"/>
            <p:cNvSpPr/>
            <p:nvPr/>
          </p:nvSpPr>
          <p:spPr>
            <a:xfrm>
              <a:off x="6876101" y="7000571"/>
              <a:ext cx="4560561" cy="1571784"/>
            </a:xfrm>
            <a:prstGeom prst="roundRect">
              <a:avLst/>
            </a:prstGeom>
            <a:solidFill>
              <a:srgbClr val="BBE7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vi-VN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Thỏ út mải tưới rau nên không biết mẹ còn dặn dò gì nữa.</a:t>
              </a:r>
              <a:endPara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098" name="Picture 2" descr="C:\Users\Administrator\Downloads\ảnh\thỏ út\4.jpg"/>
            <p:cNvPicPr>
              <a:picLocks noChangeAspect="1" noChangeArrowheads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0" t="7548" r="41877" b="7344"/>
            <a:stretch/>
          </p:blipFill>
          <p:spPr bwMode="auto">
            <a:xfrm>
              <a:off x="6587741" y="2445682"/>
              <a:ext cx="5065499" cy="440924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Administrator\Downloads\ảnh\thỏ út\1.jpg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7" t="45121" r="1402" b="2126"/>
          <a:stretch/>
        </p:blipFill>
        <p:spPr bwMode="auto">
          <a:xfrm>
            <a:off x="743240" y="2306303"/>
            <a:ext cx="5076274" cy="440924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wnloads\ảnh\thỏ út\5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t="11774" r="46524" b="17294"/>
          <a:stretch/>
        </p:blipFill>
        <p:spPr bwMode="auto">
          <a:xfrm>
            <a:off x="12370101" y="2430619"/>
            <a:ext cx="5076274" cy="455765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3533324" y="9264361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4527308" y="913943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213218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793266"/>
              <a:ext cx="11191067" cy="17604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Mẹ dặn xong thì ba anh em nhà thỏ út làm việc như thế nào?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326" y="6724931"/>
            <a:ext cx="1335347" cy="14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02" y="2685986"/>
            <a:ext cx="1237759" cy="1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017" y="4324800"/>
            <a:ext cx="1380632" cy="16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12053636" y="2322478"/>
            <a:ext cx="5413141" cy="1571784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Ba anh em chăm chỉ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 cuốc đất, đập đất, gieo hạt.</a:t>
            </a:r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endParaRPr lang="en-US" sz="32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094941" y="4113220"/>
            <a:ext cx="5413062" cy="204760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Hai anh cặm cụi cuốc đất, đập đất rồi mới gieo hạt, còn Thỏ út chỉ làm qua quýt rồi nhảy đi chơi.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số 6"/>
          <p:cNvSpPr/>
          <p:nvPr/>
        </p:nvSpPr>
        <p:spPr>
          <a:xfrm>
            <a:off x="12094941" y="6307013"/>
            <a:ext cx="5468688" cy="1884487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Hai anh mải chơi. Một mình thỏ út thì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cặm cụi cuốc đất, đập đất, gieo hạt.</a:t>
            </a:r>
            <a:endParaRPr lang="en-US" sz="32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" name="Picture 2" descr="C:\Users\Administrator\Downloads\ảnh\thỏ út\2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t="2762" r="2041" b="2762"/>
          <a:stretch/>
        </p:blipFill>
        <p:spPr bwMode="auto">
          <a:xfrm>
            <a:off x="1000450" y="2574561"/>
            <a:ext cx="8932060" cy="66198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1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3533324" y="9264361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4527308" y="913943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213218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793266"/>
              <a:ext cx="11191067" cy="16727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Đến mùa thu hoạch, các cây rau của </a:t>
              </a:r>
              <a:endParaRPr lang="vi-VN" sz="4400" b="1">
                <a:solidFill>
                  <a:srgbClr val="465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vi-VN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 anh em</a:t>
              </a: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thỏ ra sao?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54" y="2900596"/>
            <a:ext cx="1264272" cy="13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7" y="4540468"/>
            <a:ext cx="1237759" cy="1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59" y="6397591"/>
            <a:ext cx="1380632" cy="16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12172215" y="4386952"/>
            <a:ext cx="5413141" cy="1571784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Cây rau nào của ba anh em lá cũng to, củ cũng to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.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133079" y="6186011"/>
            <a:ext cx="5413062" cy="204760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2800" b="1">
                <a:solidFill>
                  <a:srgbClr val="FF0000"/>
                </a:solidFill>
                <a:latin typeface="+mj-lt"/>
              </a:rPr>
              <a:t>Cây rau nào của các anh lá cũng to, củ cũng to, còn những cây rau của Thỏ út thì cằn cỗi vì thiếu nước, củ bé tí teo.</a:t>
            </a:r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số 6"/>
          <p:cNvSpPr/>
          <p:nvPr/>
        </p:nvSpPr>
        <p:spPr>
          <a:xfrm>
            <a:off x="12122714" y="2358756"/>
            <a:ext cx="5468688" cy="1884487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Cây rau của thỏ út thì to, còn những cây rau của các anh thì bé tí teo.</a:t>
            </a:r>
            <a:endParaRPr lang="en-US" sz="32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2" name="Picture 2" descr="C:\Users\Administrator\Downloads\ảnh\thỏ út\3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13246" r="1849" b="10833"/>
          <a:stretch/>
        </p:blipFill>
        <p:spPr bwMode="auto">
          <a:xfrm>
            <a:off x="481448" y="2459342"/>
            <a:ext cx="9500752" cy="65083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6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4792338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3734203" y="9127324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24958" y="321585"/>
            <a:ext cx="11383280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627508" y="793266"/>
              <a:ext cx="11013319" cy="1737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80"/>
                </a:lnSpc>
              </a:pPr>
              <a:r>
                <a:rPr lang="en-US" sz="48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Thỏ út thấy rất xấu hổ vì những cây rau của mình nên đã xin mẹ điều gì?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173" y="8620791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943" y="8666464"/>
            <a:ext cx="1277311" cy="134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008" y="8746430"/>
            <a:ext cx="1430288" cy="16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12632241" y="7023608"/>
            <a:ext cx="4560561" cy="1267759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 út xin mẹ sang nhà bạn sóc học bài.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000449" y="6976975"/>
            <a:ext cx="4560561" cy="1687202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Thỏ út xin mẹ dạy lại cách làm đất, trồng rau, vun luống, gieo hạt.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" name="Picture 2" descr="C:\Users\Administrator\Downloads\ảnh\thỏ út\4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" r="2328" b="3177"/>
          <a:stretch/>
        </p:blipFill>
        <p:spPr bwMode="auto">
          <a:xfrm>
            <a:off x="654015" y="2553043"/>
            <a:ext cx="5253428" cy="41888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43428B-CABC-4A0D-9485-0082552BCF5C}"/>
              </a:ext>
            </a:extLst>
          </p:cNvPr>
          <p:cNvGrpSpPr/>
          <p:nvPr/>
        </p:nvGrpSpPr>
        <p:grpSpPr>
          <a:xfrm>
            <a:off x="6267073" y="2553043"/>
            <a:ext cx="5517191" cy="5771697"/>
            <a:chOff x="6267073" y="2553043"/>
            <a:chExt cx="5517191" cy="5771697"/>
          </a:xfrm>
        </p:grpSpPr>
        <p:sp>
          <p:nvSpPr>
            <p:cNvPr id="29" name="số 6"/>
            <p:cNvSpPr/>
            <p:nvPr/>
          </p:nvSpPr>
          <p:spPr>
            <a:xfrm>
              <a:off x="6863719" y="6998735"/>
              <a:ext cx="4560561" cy="1326005"/>
            </a:xfrm>
            <a:prstGeom prst="roundRect">
              <a:avLst/>
            </a:prstGeom>
            <a:solidFill>
              <a:srgbClr val="FFBF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Thỏ út xin mẹ ra ao chơi với các bạn bướm.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46" name="Picture 2" descr="C:\Users\Administrator\Downloads\ảnh\thỏ út\thỏ con.jpg"/>
            <p:cNvPicPr>
              <a:picLocks noChangeAspect="1" noChangeArrowheads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4" t="4367" r="12067"/>
            <a:stretch/>
          </p:blipFill>
          <p:spPr bwMode="auto">
            <a:xfrm>
              <a:off x="6267073" y="2553043"/>
              <a:ext cx="5517191" cy="421060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7" name="Picture 3" descr="C:\Users\Administrator\Downloads\ảnh\thỏ út\tho-con-di-hoc-1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8602" b="21592"/>
          <a:stretch/>
        </p:blipFill>
        <p:spPr bwMode="auto">
          <a:xfrm>
            <a:off x="12094940" y="2553043"/>
            <a:ext cx="5482153" cy="42106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3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3533324" y="9264361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4527308" y="913943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68635" y="421777"/>
            <a:ext cx="11503712" cy="1819330"/>
            <a:chOff x="3339160" y="496341"/>
            <a:chExt cx="11503712" cy="18193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165308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793266"/>
              <a:ext cx="11191067" cy="8824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800"/>
                </a:lnSpc>
              </a:pP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Vụ sau những cây rau của thỏ út như thế nào?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806" y="5986330"/>
            <a:ext cx="1237759" cy="1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040" y="3073483"/>
            <a:ext cx="1380632" cy="16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11972142" y="5372100"/>
            <a:ext cx="5413141" cy="2053528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Rau của Thỏ út cằn cỗi vì thiếu nước, củ bé tí teo.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009494" y="3054838"/>
            <a:ext cx="5413062" cy="204760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32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Rau của </a:t>
            </a:r>
            <a:r>
              <a:rPr lang="en-US" sz="3200" b="1">
                <a:solidFill>
                  <a:srgbClr val="FF0000"/>
                </a:solidFill>
                <a:latin typeface="+mj-lt"/>
              </a:rPr>
              <a:t>t</a:t>
            </a:r>
            <a:r>
              <a:rPr lang="vi-VN" sz="3200" b="1">
                <a:solidFill>
                  <a:srgbClr val="FF0000"/>
                </a:solidFill>
                <a:latin typeface="+mj-lt"/>
              </a:rPr>
              <a:t>hỏ út lớn rất nhanh, thu hoạch được những cây rau lá xanh non.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1" name="Picture 2" descr="C:\Users\Administrator\Downloads\ảnh\thỏ út\5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2437"/>
          <a:stretch/>
        </p:blipFill>
        <p:spPr bwMode="auto">
          <a:xfrm>
            <a:off x="822414" y="2570459"/>
            <a:ext cx="9466369" cy="6416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7"/>
          <a:srcRect l="789" t="8464" r="967" b="8643"/>
          <a:stretch>
            <a:fillRect/>
          </a:stretch>
        </p:blipFill>
        <p:spPr>
          <a:xfrm>
            <a:off x="-23509" y="-2830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6195312" y="9228579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3533324" y="9264361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0160677" y="9239058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14527308" y="913943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404526" y="213218"/>
            <a:ext cx="11503712" cy="2292588"/>
            <a:chOff x="3339160" y="496341"/>
            <a:chExt cx="11503712" cy="229258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>
              <a:off x="3339160" y="662590"/>
              <a:ext cx="11503712" cy="212633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8363706" y="496341"/>
              <a:ext cx="1159286" cy="296925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3459592" y="793266"/>
              <a:ext cx="11191067" cy="1715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960"/>
                </a:lnSpc>
              </a:pPr>
              <a:r>
                <a:rPr lang="en-US" sz="4400" b="1">
                  <a:solidFill>
                    <a:srgbClr val="46546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Tại sao Thỏ út lại trồng được những cây rau như thế?</a:t>
              </a:r>
            </a:p>
          </p:txBody>
        </p:sp>
      </p:grpSp>
      <p:pic>
        <p:nvPicPr>
          <p:cNvPr id="26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7439753" y="5587604"/>
            <a:ext cx="248540" cy="251842"/>
          </a:xfrm>
          <a:prstGeom prst="rect">
            <a:avLst/>
          </a:prstGeom>
        </p:spPr>
      </p:pic>
      <p:pic>
        <p:nvPicPr>
          <p:cNvPr id="30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354" y="2802575"/>
            <a:ext cx="1264272" cy="13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MẠT 1" descr="C:\Users\Administrator\Pictures\tải xuống (7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877" y="4540468"/>
            <a:ext cx="1237759" cy="12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M3" descr="C:\Users\Administrator\Pictures\tải xuống (8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99515" l="20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59" y="6397591"/>
            <a:ext cx="1380632" cy="162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NHẠC TRẢ LỜI S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969485" y="3465977"/>
            <a:ext cx="240258" cy="240258"/>
          </a:xfrm>
          <a:prstGeom prst="rect">
            <a:avLst/>
          </a:prstGeom>
        </p:spPr>
      </p:pic>
      <p:pic>
        <p:nvPicPr>
          <p:cNvPr id="39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8294088" y="7425628"/>
            <a:ext cx="354206" cy="354206"/>
          </a:xfrm>
          <a:prstGeom prst="rect">
            <a:avLst/>
          </a:prstGeom>
        </p:spPr>
      </p:pic>
      <p:pic>
        <p:nvPicPr>
          <p:cNvPr id="4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192802" y="7467439"/>
            <a:ext cx="319024" cy="319024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10848472" y="8324740"/>
            <a:ext cx="2410328" cy="1739309"/>
            <a:chOff x="1828800" y="209550"/>
            <a:chExt cx="5048250" cy="435305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68" r="3091" b="15759"/>
            <a:stretch/>
          </p:blipFill>
          <p:spPr>
            <a:xfrm>
              <a:off x="1828800" y="209550"/>
              <a:ext cx="5048250" cy="4353050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3091926" y="1123950"/>
              <a:ext cx="2662175" cy="26621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>
                <a:solidFill>
                  <a:schemeClr val="tx1"/>
                </a:solidFill>
                <a:latin typeface=".VnCooper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>
          <a:xfrm>
            <a:off x="11451562" y="8677994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5</a:t>
            </a:r>
          </a:p>
        </p:txBody>
      </p:sp>
      <p:sp>
        <p:nvSpPr>
          <p:cNvPr id="45" name="Oval 44"/>
          <p:cNvSpPr/>
          <p:nvPr/>
        </p:nvSpPr>
        <p:spPr>
          <a:xfrm>
            <a:off x="11451562" y="8690099"/>
            <a:ext cx="1286757" cy="10637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11451562" y="8677994"/>
            <a:ext cx="1271077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11451562" y="8677995"/>
            <a:ext cx="1271078" cy="11136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2</a:t>
            </a:r>
          </a:p>
        </p:txBody>
      </p:sp>
      <p:sp>
        <p:nvSpPr>
          <p:cNvPr id="48" name="Oval 47"/>
          <p:cNvSpPr/>
          <p:nvPr/>
        </p:nvSpPr>
        <p:spPr>
          <a:xfrm>
            <a:off x="11451562" y="8690099"/>
            <a:ext cx="1271077" cy="11015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1471700" y="8677994"/>
            <a:ext cx="1235828" cy="111369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tx1"/>
                </a:solidFill>
                <a:latin typeface=".VnCooper" pitchFamily="34" charset="0"/>
              </a:rPr>
              <a:t>0</a:t>
            </a:r>
          </a:p>
        </p:txBody>
      </p:sp>
      <p:pic>
        <p:nvPicPr>
          <p:cNvPr id="50" name="Tieng-chuong-het-gio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284.633"/>
                </p14:media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311568" y="591451"/>
            <a:ext cx="508132" cy="508132"/>
          </a:xfrm>
          <a:prstGeom prst="rect">
            <a:avLst/>
          </a:prstGeom>
        </p:spPr>
      </p:pic>
      <p:sp>
        <p:nvSpPr>
          <p:cNvPr id="28" name="số 5"/>
          <p:cNvSpPr/>
          <p:nvPr/>
        </p:nvSpPr>
        <p:spPr>
          <a:xfrm>
            <a:off x="12172215" y="4386952"/>
            <a:ext cx="5413141" cy="1571784"/>
          </a:xfrm>
          <a:prstGeom prst="roundRect">
            <a:avLst/>
          </a:prstGeom>
          <a:solidFill>
            <a:srgbClr val="BBE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4000" b="1">
                <a:solidFill>
                  <a:srgbClr val="FF0000"/>
                </a:solidFill>
                <a:latin typeface="+mj-lt"/>
              </a:rPr>
              <a:t>Nhờ hai anh làm hộ.</a:t>
            </a:r>
            <a:endParaRPr lang="en-US" sz="4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số 4"/>
          <p:cNvSpPr/>
          <p:nvPr/>
        </p:nvSpPr>
        <p:spPr>
          <a:xfrm>
            <a:off x="12133079" y="6186011"/>
            <a:ext cx="5413062" cy="2047600"/>
          </a:xfrm>
          <a:prstGeom prst="roundRect">
            <a:avLst/>
          </a:prstGeom>
          <a:solidFill>
            <a:srgbClr val="FDEC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  <a:r>
              <a:rPr lang="en-US" sz="36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3600" b="1">
                <a:solidFill>
                  <a:srgbClr val="FF0000"/>
                </a:solidFill>
                <a:latin typeface="+mj-lt"/>
              </a:rPr>
              <a:t>Do thỏ út đã biết lắng nghe và chăm chỉ, chịu khó làm việc hơn.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số 6"/>
          <p:cNvSpPr/>
          <p:nvPr/>
        </p:nvSpPr>
        <p:spPr>
          <a:xfrm>
            <a:off x="12122714" y="2358756"/>
            <a:ext cx="5468688" cy="1884487"/>
          </a:xfrm>
          <a:prstGeom prst="roundRect">
            <a:avLst/>
          </a:prstGeom>
          <a:solidFill>
            <a:srgbClr val="FFBF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r>
              <a:rPr lang="en-US" sz="4800" b="1">
                <a:solidFill>
                  <a:srgbClr val="FF0000"/>
                </a:solidFill>
                <a:latin typeface="+mj-lt"/>
                <a:cs typeface="Times New Roman" pitchFamily="18" charset="0"/>
              </a:rPr>
              <a:t>. </a:t>
            </a:r>
            <a:r>
              <a:rPr lang="vi-VN" sz="4800" b="1">
                <a:solidFill>
                  <a:srgbClr val="FF0000"/>
                </a:solidFill>
                <a:latin typeface="+mj-lt"/>
              </a:rPr>
              <a:t>Vì thỏ út giỏi.</a:t>
            </a:r>
            <a:endParaRPr lang="en-US" sz="4800" b="1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7170" name="Picture 2" descr="C:\Users\Administrator\Downloads\ảnh\thỏ út\4.jpg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r="3121" b="3102"/>
          <a:stretch/>
        </p:blipFill>
        <p:spPr bwMode="auto">
          <a:xfrm>
            <a:off x="924172" y="2570459"/>
            <a:ext cx="8833862" cy="65467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07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12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8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743239" y="4151160"/>
            <a:ext cx="2695057" cy="4370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828800" y="721977"/>
            <a:ext cx="1249040" cy="11725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03466">
            <a:off x="795264" y="1692780"/>
            <a:ext cx="700303" cy="6574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64891">
            <a:off x="17427878" y="504907"/>
            <a:ext cx="552464" cy="518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73676" y="499739"/>
            <a:ext cx="13585624" cy="895992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387260" y="1324856"/>
            <a:ext cx="5135732" cy="7309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mẹ,nên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Sau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828965" y="1032858"/>
            <a:ext cx="3834455" cy="137343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452357" y="1042609"/>
            <a:ext cx="4485360" cy="904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201400" y="2552700"/>
            <a:ext cx="5486399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- Qua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ần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i="1" dirty="0">
                <a:solidFill>
                  <a:srgbClr val="46546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23953" y="1208217"/>
            <a:ext cx="8722358" cy="5068758"/>
            <a:chOff x="1423953" y="1208217"/>
            <a:chExt cx="8722358" cy="506875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423953" y="1208217"/>
              <a:ext cx="8722358" cy="484968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522982" y="1485900"/>
              <a:ext cx="8505702" cy="4791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80"/>
                </a:lnSpc>
              </a:pPr>
              <a:r>
                <a:rPr lang="en-US" sz="5900" b="1">
                  <a:solidFill>
                    <a:srgbClr val="465462"/>
                  </a:solidFill>
                  <a:latin typeface="Times New Roman" pitchFamily="18" charset="0"/>
                  <a:cs typeface="Times New Roman" pitchFamily="18" charset="0"/>
                </a:rPr>
                <a:t>Con gì đuôi ngắn tai dài</a:t>
              </a:r>
            </a:p>
            <a:p>
              <a:pPr algn="ctr">
                <a:lnSpc>
                  <a:spcPts val="7080"/>
                </a:lnSpc>
              </a:pPr>
              <a:r>
                <a:rPr lang="en-US" sz="5900" b="1">
                  <a:solidFill>
                    <a:srgbClr val="465462"/>
                  </a:solidFill>
                  <a:latin typeface="Times New Roman" pitchFamily="18" charset="0"/>
                  <a:cs typeface="Times New Roman" pitchFamily="18" charset="0"/>
                </a:rPr>
                <a:t>Mắt hồng lông mượt</a:t>
              </a:r>
            </a:p>
            <a:p>
              <a:pPr algn="ctr">
                <a:lnSpc>
                  <a:spcPts val="7080"/>
                </a:lnSpc>
              </a:pPr>
              <a:r>
                <a:rPr lang="en-US" sz="5900" b="1">
                  <a:solidFill>
                    <a:srgbClr val="465462"/>
                  </a:solidFill>
                  <a:latin typeface="Times New Roman" pitchFamily="18" charset="0"/>
                  <a:cs typeface="Times New Roman" pitchFamily="18" charset="0"/>
                </a:rPr>
                <a:t>Có tài ᴄhạу nhanh</a:t>
              </a:r>
            </a:p>
            <a:p>
              <a:pPr algn="ctr">
                <a:lnSpc>
                  <a:spcPts val="7080"/>
                </a:lnSpc>
              </a:pPr>
              <a:r>
                <a:rPr lang="en-US" sz="5900" b="1">
                  <a:solidFill>
                    <a:srgbClr val="465462"/>
                  </a:solidFill>
                  <a:latin typeface="Times New Roman" pitchFamily="18" charset="0"/>
                  <a:cs typeface="Times New Roman" pitchFamily="18" charset="0"/>
                </a:rPr>
                <a:t>Là ᴄon gì?</a:t>
              </a:r>
            </a:p>
            <a:p>
              <a:pPr algn="ctr">
                <a:lnSpc>
                  <a:spcPts val="9120"/>
                </a:lnSpc>
              </a:pPr>
              <a:endParaRPr lang="en-US" sz="5900">
                <a:solidFill>
                  <a:srgbClr val="465462"/>
                </a:solidFill>
                <a:latin typeface="Bryndan Write Bold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9140" y="2504192"/>
            <a:ext cx="2748661" cy="934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81644" y="3273519"/>
            <a:ext cx="3164183" cy="1075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77313" y="-879913"/>
            <a:ext cx="2653259" cy="228014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2197747" y="-342900"/>
            <a:ext cx="3857042" cy="13113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3632740" y="-134189"/>
            <a:ext cx="3857042" cy="13113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60074" y="8585962"/>
            <a:ext cx="560470" cy="11720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59368" y="8585962"/>
            <a:ext cx="560470" cy="1172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767311" y="8918554"/>
            <a:ext cx="560470" cy="11720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8179" y="8734113"/>
            <a:ext cx="560470" cy="11720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17995" y="9194180"/>
            <a:ext cx="411917" cy="8614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419600" y="9046029"/>
            <a:ext cx="340474" cy="7120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4800" y="8918554"/>
            <a:ext cx="434568" cy="9087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25390" y="8935551"/>
            <a:ext cx="434568" cy="90879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624757">
            <a:off x="10069156" y="5066918"/>
            <a:ext cx="4700677" cy="536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8196363" y="-806268"/>
            <a:ext cx="2653259" cy="228014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41195" y="-192126"/>
            <a:ext cx="1968868" cy="263540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523568" y="-192126"/>
            <a:ext cx="1968868" cy="2635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764599" y="-529892"/>
            <a:ext cx="1164398" cy="155859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5147965" y="-902918"/>
            <a:ext cx="1968868" cy="2635406"/>
          </a:xfrm>
          <a:prstGeom prst="rect">
            <a:avLst/>
          </a:prstGeom>
        </p:spPr>
      </p:pic>
      <p:pic>
        <p:nvPicPr>
          <p:cNvPr id="31" name="Picture 2" descr="C:\Users\Administrator\Downloads\ảnh\thỏ út\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" b="2437"/>
          <a:stretch/>
        </p:blipFill>
        <p:spPr bwMode="auto">
          <a:xfrm>
            <a:off x="5245573" y="3941803"/>
            <a:ext cx="7857383" cy="53260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Callout 32"/>
          <p:cNvSpPr/>
          <p:nvPr/>
        </p:nvSpPr>
        <p:spPr>
          <a:xfrm>
            <a:off x="516890" y="4662987"/>
            <a:ext cx="4376373" cy="2057400"/>
          </a:xfrm>
          <a:prstGeom prst="cloudCallout">
            <a:avLst>
              <a:gd name="adj1" fmla="val 51567"/>
              <a:gd name="adj2" fmla="val 573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 rot="21365325">
            <a:off x="942725" y="5281236"/>
            <a:ext cx="3524703" cy="9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</a:pPr>
            <a:r>
              <a:rPr lang="vi-VN" sz="4400" b="1">
                <a:solidFill>
                  <a:srgbClr val="465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Thỏ Út không vâng lời</a:t>
            </a:r>
            <a:endParaRPr lang="en-US" sz="4400" b="1">
              <a:solidFill>
                <a:srgbClr val="4654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Cloud Callout 33"/>
          <p:cNvSpPr/>
          <p:nvPr/>
        </p:nvSpPr>
        <p:spPr>
          <a:xfrm rot="243882">
            <a:off x="7013715" y="893335"/>
            <a:ext cx="4853702" cy="2057400"/>
          </a:xfrm>
          <a:prstGeom prst="cloudCallout">
            <a:avLst>
              <a:gd name="adj1" fmla="val -6165"/>
              <a:gd name="adj2" fmla="val 867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3499"/>
              </a:lnSpc>
            </a:pPr>
            <a:endParaRPr lang="en-US" b="1">
              <a:solidFill>
                <a:srgbClr val="4654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27"/>
          <p:cNvSpPr txBox="1"/>
          <p:nvPr/>
        </p:nvSpPr>
        <p:spPr>
          <a:xfrm>
            <a:off x="7434844" y="1244926"/>
            <a:ext cx="401144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4400" b="1">
                <a:solidFill>
                  <a:srgbClr val="465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Câu chuyện của thỏ út</a:t>
            </a:r>
            <a:endParaRPr lang="en-US" sz="4400" b="1">
              <a:solidFill>
                <a:srgbClr val="4654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Cloud Callout 35"/>
          <p:cNvSpPr/>
          <p:nvPr/>
        </p:nvSpPr>
        <p:spPr>
          <a:xfrm rot="685368">
            <a:off x="13225189" y="4205145"/>
            <a:ext cx="4829324" cy="2057400"/>
          </a:xfrm>
          <a:prstGeom prst="cloudCallout">
            <a:avLst>
              <a:gd name="adj1" fmla="val -33820"/>
              <a:gd name="adj2" fmla="val 876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27"/>
          <p:cNvSpPr txBox="1"/>
          <p:nvPr/>
        </p:nvSpPr>
        <p:spPr>
          <a:xfrm rot="520519">
            <a:off x="13815934" y="4823553"/>
            <a:ext cx="395521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vi-VN" sz="4400" b="1">
                <a:solidFill>
                  <a:srgbClr val="465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Chuyện nhà thỏ</a:t>
            </a:r>
            <a:endParaRPr lang="en-US" sz="4400" b="1">
              <a:solidFill>
                <a:srgbClr val="46546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/>
      <p:bldP spid="34" grpId="0" animBg="1"/>
      <p:bldP spid="35" grpId="0"/>
      <p:bldP spid="36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353498" y="1109586"/>
            <a:ext cx="1074225" cy="2751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43239" y="1028700"/>
            <a:ext cx="1270547" cy="119272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696636" y="1496672"/>
            <a:ext cx="575829" cy="5405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-1303326">
            <a:off x="16332422" y="1037719"/>
            <a:ext cx="1251332" cy="117468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6683471" y="6495459"/>
            <a:ext cx="575829" cy="5405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1189324">
            <a:off x="7160623" y="6495459"/>
            <a:ext cx="507324" cy="476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007533" y="5815673"/>
            <a:ext cx="6272934" cy="2404201"/>
            <a:chOff x="0" y="0"/>
            <a:chExt cx="8363912" cy="32056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209800"/>
              <a:ext cx="8363912" cy="299580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362835" y="0"/>
              <a:ext cx="1638242" cy="41960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0" y="8353312"/>
            <a:ext cx="2787299" cy="19336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500701" y="8353312"/>
            <a:ext cx="2787299" cy="19336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897519" y="992063"/>
            <a:ext cx="992262" cy="93148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346751" y="3292052"/>
            <a:ext cx="11594498" cy="142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59"/>
              </a:lnSpc>
            </a:pPr>
            <a:r>
              <a:rPr lang="en-US" sz="8799">
                <a:solidFill>
                  <a:srgbClr val="FDFEFF"/>
                </a:solidFill>
                <a:latin typeface="Bryndan Write Bold"/>
              </a:rPr>
              <a:t>And the winner is...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38644" y="1603509"/>
            <a:ext cx="7610712" cy="60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699" spc="295">
                <a:solidFill>
                  <a:srgbClr val="FDFEFF"/>
                </a:solidFill>
                <a:latin typeface="Bryndan Write"/>
              </a:rPr>
              <a:t>Thank You For Playing!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01322" y="6408173"/>
            <a:ext cx="2485355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 spc="559">
                <a:solidFill>
                  <a:srgbClr val="465462"/>
                </a:solidFill>
                <a:latin typeface="Bryndan Write"/>
              </a:rPr>
              <a:t>Drew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962011">
            <a:off x="3311747" y="2292237"/>
            <a:ext cx="723856" cy="67952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6430771" y="992063"/>
            <a:ext cx="992262" cy="93148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962011">
            <a:off x="14260292" y="2292237"/>
            <a:ext cx="723856" cy="67952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1327216" y="6483078"/>
            <a:ext cx="516511" cy="4848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 rot="744337">
            <a:off x="16172516" y="6483078"/>
            <a:ext cx="516511" cy="4848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429000" y="2327869"/>
            <a:ext cx="11887200" cy="4621083"/>
            <a:chOff x="1703515" y="1292142"/>
            <a:chExt cx="8722358" cy="484968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03515" y="1292142"/>
              <a:ext cx="8722358" cy="4849683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2038990" y="1606960"/>
              <a:ext cx="7971904" cy="39244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8800" b="1">
                  <a:solidFill>
                    <a:srgbClr val="465462"/>
                  </a:solidFill>
                  <a:latin typeface="Times New Roman" pitchFamily="18" charset="0"/>
                  <a:cs typeface="Times New Roman" pitchFamily="18" charset="0"/>
                </a:rPr>
                <a:t>Truyện: </a:t>
              </a:r>
            </a:p>
            <a:p>
              <a:pPr algn="ctr"/>
              <a:r>
                <a:rPr lang="en-US" sz="96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Cây rau của thỏ út</a:t>
              </a:r>
            </a:p>
            <a:p>
              <a:pPr algn="ctr"/>
              <a:endParaRPr lang="en-US" sz="5900">
                <a:solidFill>
                  <a:srgbClr val="465462"/>
                </a:solidFill>
                <a:latin typeface="Bryndan Write Bold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39140" y="2504192"/>
            <a:ext cx="2748661" cy="9345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581644" y="3273519"/>
            <a:ext cx="3164183" cy="10758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77313" y="-879913"/>
            <a:ext cx="2653259" cy="228014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 flipV="1">
            <a:off x="2197747" y="-342900"/>
            <a:ext cx="3857042" cy="13113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V="1">
            <a:off x="13632740" y="-134189"/>
            <a:ext cx="3857042" cy="13113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760074" y="8585962"/>
            <a:ext cx="560470" cy="11720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59368" y="8585962"/>
            <a:ext cx="560470" cy="11720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767311" y="8918554"/>
            <a:ext cx="560470" cy="11720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98179" y="8734113"/>
            <a:ext cx="560470" cy="11720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17995" y="9194180"/>
            <a:ext cx="411917" cy="86142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419600" y="9046029"/>
            <a:ext cx="340474" cy="7120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24800" y="8918554"/>
            <a:ext cx="434568" cy="90879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125390" y="8935551"/>
            <a:ext cx="434568" cy="90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pic>
        <p:nvPicPr>
          <p:cNvPr id="2050" name="Picture 2" descr="C:\Users\Administrator\Downloads\ảnh\thỏ út\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2494"/>
            <a:ext cx="18745200" cy="105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pic>
        <p:nvPicPr>
          <p:cNvPr id="3074" name="Picture 2" descr="C:\Users\Administrator\Downloads\ảnh\thỏ út\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0501"/>
            <a:ext cx="18933305" cy="1074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9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pic>
        <p:nvPicPr>
          <p:cNvPr id="4098" name="Picture 2" descr="C:\Users\Administrator\Downloads\ảnh\thỏ út\3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9" b="8178"/>
          <a:stretch/>
        </p:blipFill>
        <p:spPr bwMode="auto">
          <a:xfrm>
            <a:off x="-228600" y="-655697"/>
            <a:ext cx="18745199" cy="1151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0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pic>
        <p:nvPicPr>
          <p:cNvPr id="5122" name="Picture 2" descr="C:\Users\Administrator\Downloads\ảnh\thỏ út\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8897599" cy="107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581642" y="2032548"/>
            <a:ext cx="3164183" cy="10758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2712309" y="-655697"/>
            <a:ext cx="3857042" cy="13113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/>
          <a:srcRect l="8284" r="42840" b="50500"/>
          <a:stretch>
            <a:fillRect/>
          </a:stretch>
        </p:blipFill>
        <p:spPr>
          <a:xfrm>
            <a:off x="14495888" y="84229"/>
            <a:ext cx="4208817" cy="17956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80529" y="1559289"/>
            <a:ext cx="2783872" cy="946517"/>
          </a:xfrm>
          <a:prstGeom prst="rect">
            <a:avLst/>
          </a:prstGeom>
        </p:spPr>
      </p:pic>
      <p:pic>
        <p:nvPicPr>
          <p:cNvPr id="6146" name="Picture 2" descr="C:\Users\Administrator\Downloads\ảnh\thỏ út\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663"/>
            <a:ext cx="18704706" cy="105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48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89" t="8464" r="967" b="864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62998" y="2084819"/>
            <a:ext cx="11548031" cy="44106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58802" y="1786637"/>
            <a:ext cx="2328380" cy="5963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8196363" y="-844323"/>
            <a:ext cx="2653259" cy="228014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589" y="9645257"/>
            <a:ext cx="11408768" cy="6417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18649" y="9645257"/>
            <a:ext cx="11408768" cy="6417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7466266" y="9251956"/>
            <a:ext cx="460741" cy="6300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3699752" y="9333873"/>
            <a:ext cx="445251" cy="6088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1478434" y="9276812"/>
            <a:ext cx="445251" cy="6088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14211950" y="9005120"/>
            <a:ext cx="460741" cy="6300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57060">
            <a:off x="251078" y="9280487"/>
            <a:ext cx="460741" cy="6300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04721" flipH="1">
            <a:off x="17285377" y="9352933"/>
            <a:ext cx="445251" cy="60889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304202" y="934989"/>
            <a:ext cx="1270547" cy="1192726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341220" y="2435066"/>
            <a:ext cx="10791585" cy="3025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>
                <a:solidFill>
                  <a:srgbClr val="4654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>
              <a:lnSpc>
                <a:spcPct val="130000"/>
              </a:lnSpc>
            </a:pPr>
            <a:r>
              <a:rPr lang="en-US" sz="8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T</a:t>
            </a:r>
            <a:r>
              <a:rPr lang="vi-VN" sz="8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HÔNG MINH</a:t>
            </a:r>
            <a:endParaRPr lang="en-US" sz="88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4935200" y="1084504"/>
            <a:ext cx="575829" cy="54055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-1303326">
            <a:off x="16332422" y="1037719"/>
            <a:ext cx="1251332" cy="117468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6683471" y="6495459"/>
            <a:ext cx="575829" cy="540559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1189324">
            <a:off x="8016201" y="6797893"/>
            <a:ext cx="507324" cy="476250"/>
          </a:xfrm>
          <a:prstGeom prst="rect">
            <a:avLst/>
          </a:prstGeom>
        </p:spPr>
      </p:pic>
      <p:pic>
        <p:nvPicPr>
          <p:cNvPr id="32" name="Picture 2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286835" y="5147731"/>
            <a:ext cx="575829" cy="540559"/>
          </a:xfrm>
          <a:prstGeom prst="rect">
            <a:avLst/>
          </a:prstGeom>
        </p:spPr>
      </p:pic>
      <p:pic>
        <p:nvPicPr>
          <p:cNvPr id="33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1189324">
            <a:off x="9841567" y="609739"/>
            <a:ext cx="507324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866</Words>
  <Application>Microsoft Office PowerPoint</Application>
  <PresentationFormat>Custom</PresentationFormat>
  <Paragraphs>123</Paragraphs>
  <Slides>22</Slides>
  <Notes>0</Notes>
  <HiddenSlides>0</HiddenSlides>
  <MMClips>45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Prompt Medium Bold</vt:lpstr>
      <vt:lpstr>Nourd Bold</vt:lpstr>
      <vt:lpstr>Calibri</vt:lpstr>
      <vt:lpstr>Didact Gothic</vt:lpstr>
      <vt:lpstr>Bryndan Write</vt:lpstr>
      <vt:lpstr>Arial</vt:lpstr>
      <vt:lpstr>Rockstone</vt:lpstr>
      <vt:lpstr>Bryndan Write Bold</vt:lpstr>
      <vt:lpstr>UVN Bai Sau Nang</vt:lpstr>
      <vt:lpstr>.VnCooper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LQVH tuần 3 tháng 1</dc:title>
  <cp:lastModifiedBy>trang vũ</cp:lastModifiedBy>
  <cp:revision>182</cp:revision>
  <dcterms:created xsi:type="dcterms:W3CDTF">2006-08-16T00:00:00Z</dcterms:created>
  <dcterms:modified xsi:type="dcterms:W3CDTF">2022-03-06T15:54:12Z</dcterms:modified>
  <dc:identifier>DAE0ran1Iyk</dc:identifier>
</cp:coreProperties>
</file>