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70" r:id="rId6"/>
    <p:sldId id="260" r:id="rId7"/>
    <p:sldId id="261" r:id="rId8"/>
    <p:sldId id="271" r:id="rId9"/>
    <p:sldId id="263" r:id="rId10"/>
    <p:sldId id="264" r:id="rId11"/>
    <p:sldId id="265" r:id="rId12"/>
    <p:sldId id="269" r:id="rId13"/>
    <p:sldId id="266" r:id="rId14"/>
  </p:sldIdLst>
  <p:sldSz cx="18288000" cy="10287000"/>
  <p:notesSz cx="6858000" cy="9144000"/>
  <p:embeddedFontLst>
    <p:embeddedFont>
      <p:font typeface=".VnAristote" panose="020B7200000000000000" pitchFamily="34" charset="0"/>
      <p:regular r:id="rId15"/>
    </p:embeddedFont>
    <p:embeddedFont>
      <p:font typeface="Bogart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harm Bold" panose="020B0604020202020204" charset="-34"/>
      <p:regular r:id="rId21"/>
    </p:embeddedFont>
    <p:embeddedFont>
      <p:font typeface="Public Sans" panose="020B0604020202020204" charset="0"/>
      <p:regular r:id="rId22"/>
    </p:embeddedFont>
    <p:embeddedFont>
      <p:font typeface="Public Sans Bold" panose="020B0604020202020204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old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9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2.png"/><Relationship Id="rId3" Type="http://schemas.openxmlformats.org/officeDocument/2006/relationships/image" Target="../media/image66.svg"/><Relationship Id="rId7" Type="http://schemas.openxmlformats.org/officeDocument/2006/relationships/image" Target="../media/image59.svg"/><Relationship Id="rId12" Type="http://schemas.openxmlformats.org/officeDocument/2006/relationships/image" Target="../media/image71.svg"/><Relationship Id="rId17" Type="http://schemas.openxmlformats.org/officeDocument/2006/relationships/image" Target="../media/image76.svg"/><Relationship Id="rId2" Type="http://schemas.openxmlformats.org/officeDocument/2006/relationships/image" Target="../media/image65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0.png"/><Relationship Id="rId5" Type="http://schemas.openxmlformats.org/officeDocument/2006/relationships/image" Target="../media/image68.svg"/><Relationship Id="rId15" Type="http://schemas.openxmlformats.org/officeDocument/2006/relationships/image" Target="../media/image74.png"/><Relationship Id="rId10" Type="http://schemas.openxmlformats.org/officeDocument/2006/relationships/image" Target="../media/image69.jpeg"/><Relationship Id="rId4" Type="http://schemas.openxmlformats.org/officeDocument/2006/relationships/image" Target="../media/image67.png"/><Relationship Id="rId9" Type="http://schemas.openxmlformats.org/officeDocument/2006/relationships/image" Target="../media/image61.svg"/><Relationship Id="rId1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72.png"/><Relationship Id="rId3" Type="http://schemas.openxmlformats.org/officeDocument/2006/relationships/image" Target="../media/image78.svg"/><Relationship Id="rId21" Type="http://schemas.openxmlformats.org/officeDocument/2006/relationships/image" Target="../media/image94.pn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10" Type="http://schemas.openxmlformats.org/officeDocument/2006/relationships/image" Target="../media/image85.png"/><Relationship Id="rId19" Type="http://schemas.openxmlformats.org/officeDocument/2006/relationships/image" Target="../media/image73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6.png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audio" Target="../media/media3.mp3"/><Relationship Id="rId16" Type="http://schemas.openxmlformats.org/officeDocument/2006/relationships/image" Target="../media/image98.png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9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80.svg"/><Relationship Id="rId1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svg"/><Relationship Id="rId12" Type="http://schemas.openxmlformats.org/officeDocument/2006/relationships/image" Target="../media/image79.png"/><Relationship Id="rId17" Type="http://schemas.openxmlformats.org/officeDocument/2006/relationships/image" Target="../media/image110.svg"/><Relationship Id="rId2" Type="http://schemas.microsoft.com/office/2007/relationships/media" Target="../media/media4.mp3"/><Relationship Id="rId16" Type="http://schemas.openxmlformats.org/officeDocument/2006/relationships/image" Target="../media/image109.png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82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3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sv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sv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3.svg"/><Relationship Id="rId5" Type="http://schemas.openxmlformats.org/officeDocument/2006/relationships/image" Target="../media/image47.svg"/><Relationship Id="rId15" Type="http://schemas.openxmlformats.org/officeDocument/2006/relationships/image" Target="../media/image54.gif"/><Relationship Id="rId10" Type="http://schemas.openxmlformats.org/officeDocument/2006/relationships/image" Target="../media/image2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4.gif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34397" y="-2706373"/>
            <a:ext cx="10209004" cy="6422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764792" y="-2706373"/>
            <a:ext cx="10209004" cy="6422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49138"/>
            <a:ext cx="3798286" cy="409619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82462" y="8358185"/>
            <a:ext cx="19052924" cy="2078095"/>
            <a:chOff x="0" y="0"/>
            <a:chExt cx="56755170" cy="6190264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56691671" cy="6126764"/>
            </a:xfrm>
            <a:custGeom>
              <a:avLst/>
              <a:gdLst/>
              <a:ahLst/>
              <a:cxnLst/>
              <a:rect l="l" t="t" r="r" b="b"/>
              <a:pathLst>
                <a:path w="56691671" h="6126764">
                  <a:moveTo>
                    <a:pt x="56598958" y="6126764"/>
                  </a:moveTo>
                  <a:lnTo>
                    <a:pt x="92710" y="6126764"/>
                  </a:lnTo>
                  <a:cubicBezTo>
                    <a:pt x="41910" y="6126764"/>
                    <a:pt x="0" y="6084854"/>
                    <a:pt x="0" y="603405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6597693" y="0"/>
                  </a:lnTo>
                  <a:cubicBezTo>
                    <a:pt x="56648493" y="0"/>
                    <a:pt x="56690400" y="41910"/>
                    <a:pt x="56690400" y="92710"/>
                  </a:cubicBezTo>
                  <a:lnTo>
                    <a:pt x="56690400" y="6032784"/>
                  </a:lnTo>
                  <a:cubicBezTo>
                    <a:pt x="56691671" y="6084854"/>
                    <a:pt x="56649758" y="6126764"/>
                    <a:pt x="56598958" y="6126764"/>
                  </a:cubicBezTo>
                  <a:close/>
                </a:path>
              </a:pathLst>
            </a:custGeom>
            <a:solidFill>
              <a:srgbClr val="D2E1D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6755171" cy="6190264"/>
            </a:xfrm>
            <a:custGeom>
              <a:avLst/>
              <a:gdLst/>
              <a:ahLst/>
              <a:cxnLst/>
              <a:rect l="l" t="t" r="r" b="b"/>
              <a:pathLst>
                <a:path w="56755171" h="6190264">
                  <a:moveTo>
                    <a:pt x="56630708" y="59690"/>
                  </a:moveTo>
                  <a:cubicBezTo>
                    <a:pt x="56666271" y="59690"/>
                    <a:pt x="56695479" y="88900"/>
                    <a:pt x="56695479" y="124460"/>
                  </a:cubicBezTo>
                  <a:lnTo>
                    <a:pt x="56695479" y="6065804"/>
                  </a:lnTo>
                  <a:cubicBezTo>
                    <a:pt x="56695479" y="6101364"/>
                    <a:pt x="56666271" y="6130574"/>
                    <a:pt x="56630708" y="6130574"/>
                  </a:cubicBezTo>
                  <a:lnTo>
                    <a:pt x="124460" y="6130574"/>
                  </a:lnTo>
                  <a:cubicBezTo>
                    <a:pt x="88900" y="6130574"/>
                    <a:pt x="59690" y="6101364"/>
                    <a:pt x="59690" y="60658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630708" y="59690"/>
                  </a:lnTo>
                  <a:moveTo>
                    <a:pt x="566307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65804"/>
                  </a:lnTo>
                  <a:cubicBezTo>
                    <a:pt x="0" y="6134384"/>
                    <a:pt x="55880" y="6190264"/>
                    <a:pt x="124460" y="6190264"/>
                  </a:cubicBezTo>
                  <a:lnTo>
                    <a:pt x="56630708" y="6190264"/>
                  </a:lnTo>
                  <a:cubicBezTo>
                    <a:pt x="56699293" y="6190264"/>
                    <a:pt x="56755171" y="6134384"/>
                    <a:pt x="56755171" y="6065804"/>
                  </a:cubicBezTo>
                  <a:lnTo>
                    <a:pt x="56755171" y="124460"/>
                  </a:lnTo>
                  <a:cubicBezTo>
                    <a:pt x="56755171" y="55880"/>
                    <a:pt x="56699293" y="0"/>
                    <a:pt x="56630708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9087" y="1670511"/>
            <a:ext cx="371041" cy="374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3257" y="1670511"/>
            <a:ext cx="371041" cy="3744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64523" y="1171036"/>
            <a:ext cx="1510354" cy="15103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83907" y="4834510"/>
            <a:ext cx="4332745" cy="54036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59826" y="4834510"/>
            <a:ext cx="4798947" cy="545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15420" y="8334818"/>
            <a:ext cx="2937517" cy="1846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133059" y="8931901"/>
            <a:ext cx="2190059" cy="13550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082963" y="8167317"/>
            <a:ext cx="2122182" cy="18277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074509" y="270744"/>
            <a:ext cx="6090381" cy="79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304928"/>
                </a:solidFill>
                <a:latin typeface="Public Sans Bold"/>
              </a:rPr>
              <a:t>ỦY BAN NHÂN DÂN QUẬN LONG BIÊN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304928"/>
                </a:solidFill>
                <a:latin typeface="Public Sans Bold"/>
              </a:rPr>
              <a:t>TRƯỜNG MẦM NON CHIM ÉN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12122" y="3680632"/>
            <a:ext cx="7663755" cy="118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LĨNH VỰC PHÁT TRIỂN NHẬN THỨC</a:t>
            </a:r>
          </a:p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HOẠT ĐỘNG KHÁM PHÁ</a:t>
            </a:r>
            <a:r>
              <a:rPr lang="en-US" sz="3428" dirty="0">
                <a:solidFill>
                  <a:srgbClr val="D18535"/>
                </a:solidFill>
                <a:latin typeface="Public Sans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3218" y="5392221"/>
            <a:ext cx="7542609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304928"/>
                </a:solidFill>
                <a:latin typeface="Charm Bold"/>
              </a:rPr>
              <a:t>Đề tài: Khám phá Lá phổi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83894" y="6947336"/>
            <a:ext cx="8288387" cy="61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0"/>
              </a:lnSpc>
            </a:pPr>
            <a:r>
              <a:rPr lang="en-US" sz="3636">
                <a:solidFill>
                  <a:srgbClr val="304928"/>
                </a:solidFill>
                <a:latin typeface="Bogart"/>
              </a:rPr>
              <a:t>Giáo viên thực hiện: Nguyễn Thu Giang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72761">
            <a:off x="15814814" y="-2331647"/>
            <a:ext cx="2735085" cy="56130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35049">
            <a:off x="-21203" y="-2524050"/>
            <a:ext cx="2735085" cy="56130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28" y="1360575"/>
            <a:ext cx="1214911" cy="12800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360575"/>
            <a:ext cx="1214911" cy="12800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9139" y="3800566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8063" y="707224"/>
            <a:ext cx="318553" cy="3214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52830" y="707224"/>
            <a:ext cx="318553" cy="3214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3800566"/>
            <a:ext cx="318553" cy="3214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30536" y="6134450"/>
            <a:ext cx="318553" cy="321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9954" y="6134450"/>
            <a:ext cx="318553" cy="321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74596" y="1045029"/>
            <a:ext cx="4978247" cy="31238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7692" y="5420124"/>
            <a:ext cx="4466540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993973" flipH="1">
            <a:off x="13001324" y="1460027"/>
            <a:ext cx="3455826" cy="27646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100761" y="6295188"/>
            <a:ext cx="3497503" cy="280237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152830" y="6675871"/>
            <a:ext cx="2183607" cy="20635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EF3E34B-2E84-0C63-32AD-ED96FE272D4D}"/>
              </a:ext>
            </a:extLst>
          </p:cNvPr>
          <p:cNvGrpSpPr/>
          <p:nvPr/>
        </p:nvGrpSpPr>
        <p:grpSpPr>
          <a:xfrm>
            <a:off x="6472989" y="2472489"/>
            <a:ext cx="5342021" cy="5342021"/>
            <a:chOff x="6472989" y="2472489"/>
            <a:chExt cx="5342021" cy="5342021"/>
          </a:xfrm>
        </p:grpSpPr>
        <p:grpSp>
          <p:nvGrpSpPr>
            <p:cNvPr id="2" name="Group 2"/>
            <p:cNvGrpSpPr/>
            <p:nvPr/>
          </p:nvGrpSpPr>
          <p:grpSpPr>
            <a:xfrm>
              <a:off x="6472989" y="2472489"/>
              <a:ext cx="5342021" cy="5342021"/>
              <a:chOff x="0" y="0"/>
              <a:chExt cx="7122695" cy="7122695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7122695" cy="7122695"/>
                <a:chOff x="0" y="0"/>
                <a:chExt cx="812800" cy="8128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8037"/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231187" y="231187"/>
                <a:ext cx="6597961" cy="6597961"/>
                <a:chOff x="0" y="0"/>
                <a:chExt cx="812800" cy="8128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</p:grpSp>
        <p:sp>
          <p:nvSpPr>
            <p:cNvPr id="24" name="TextBox 24"/>
            <p:cNvSpPr txBox="1"/>
            <p:nvPr/>
          </p:nvSpPr>
          <p:spPr>
            <a:xfrm>
              <a:off x="6472989" y="4407852"/>
              <a:ext cx="5342021" cy="1318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79"/>
                </a:lnSpc>
              </a:pP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Tác</a:t>
              </a:r>
              <a:r>
                <a:rPr lang="en-US" sz="7699" dirty="0">
                  <a:solidFill>
                    <a:srgbClr val="008037"/>
                  </a:solidFill>
                  <a:latin typeface="Roboto Bold"/>
                </a:rPr>
                <a:t> </a:t>
              </a: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nhân</a:t>
              </a:r>
              <a:endParaRPr lang="en-US" sz="7699" dirty="0">
                <a:solidFill>
                  <a:srgbClr val="008037"/>
                </a:solidFill>
                <a:latin typeface="Robo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4171" y="9258300"/>
            <a:ext cx="2083624" cy="1988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097639">
            <a:off x="11182860" y="-1553495"/>
            <a:ext cx="2083624" cy="19889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4729">
            <a:off x="16405397" y="9739395"/>
            <a:ext cx="2083624" cy="19889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774" y="420251"/>
            <a:ext cx="901357" cy="909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74266">
            <a:off x="17669969" y="3385158"/>
            <a:ext cx="922227" cy="930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74266">
            <a:off x="11903704" y="9963087"/>
            <a:ext cx="641937" cy="6478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376" y="9148055"/>
            <a:ext cx="710857" cy="7173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74266">
            <a:off x="6374787" y="-323913"/>
            <a:ext cx="641937" cy="647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96528" y="875065"/>
            <a:ext cx="710857" cy="7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4162" y="2506286"/>
            <a:ext cx="4949827" cy="27899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4780" y="6179040"/>
            <a:ext cx="3363010" cy="33503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75792" y="2306315"/>
            <a:ext cx="1909727" cy="335039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10992" y="5896853"/>
            <a:ext cx="41148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7027" y="1827617"/>
            <a:ext cx="4114800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993973" flipH="1" flipV="1">
            <a:off x="15669992" y="7467275"/>
            <a:ext cx="1532714" cy="12261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672336" y="6137957"/>
            <a:ext cx="1965996" cy="40224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C4488C-5AE4-9E11-BBEB-51281211EA48}"/>
              </a:ext>
            </a:extLst>
          </p:cNvPr>
          <p:cNvGrpSpPr/>
          <p:nvPr/>
        </p:nvGrpSpPr>
        <p:grpSpPr>
          <a:xfrm>
            <a:off x="2343223" y="-638320"/>
            <a:ext cx="14834797" cy="3924735"/>
            <a:chOff x="2343223" y="-638320"/>
            <a:chExt cx="14834797" cy="3924735"/>
          </a:xfrm>
        </p:grpSpPr>
        <p:grpSp>
          <p:nvGrpSpPr>
            <p:cNvPr id="3" name="Group 3"/>
            <p:cNvGrpSpPr/>
            <p:nvPr/>
          </p:nvGrpSpPr>
          <p:grpSpPr>
            <a:xfrm>
              <a:off x="2343223" y="-417796"/>
              <a:ext cx="13225836" cy="3303095"/>
              <a:chOff x="0" y="-263300"/>
              <a:chExt cx="3483348" cy="8699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483348" cy="390914"/>
              </a:xfrm>
              <a:custGeom>
                <a:avLst/>
                <a:gdLst/>
                <a:ahLst/>
                <a:cxnLst/>
                <a:rect l="l" t="t" r="r" b="b"/>
                <a:pathLst>
                  <a:path w="3483348" h="390914">
                    <a:moveTo>
                      <a:pt x="29854" y="0"/>
                    </a:moveTo>
                    <a:lnTo>
                      <a:pt x="3453494" y="0"/>
                    </a:lnTo>
                    <a:cubicBezTo>
                      <a:pt x="3461412" y="0"/>
                      <a:pt x="3469005" y="3145"/>
                      <a:pt x="3474604" y="8744"/>
                    </a:cubicBezTo>
                    <a:cubicBezTo>
                      <a:pt x="3480203" y="14343"/>
                      <a:pt x="3483348" y="21936"/>
                      <a:pt x="3483348" y="29854"/>
                    </a:cubicBezTo>
                    <a:lnTo>
                      <a:pt x="3483348" y="361061"/>
                    </a:lnTo>
                    <a:cubicBezTo>
                      <a:pt x="3483348" y="368979"/>
                      <a:pt x="3480203" y="376572"/>
                      <a:pt x="3474604" y="382170"/>
                    </a:cubicBezTo>
                    <a:cubicBezTo>
                      <a:pt x="3469005" y="387769"/>
                      <a:pt x="3461412" y="390914"/>
                      <a:pt x="3453494" y="390914"/>
                    </a:cubicBezTo>
                    <a:lnTo>
                      <a:pt x="29854" y="390914"/>
                    </a:lnTo>
                    <a:cubicBezTo>
                      <a:pt x="21936" y="390914"/>
                      <a:pt x="14343" y="387769"/>
                      <a:pt x="8744" y="382170"/>
                    </a:cubicBezTo>
                    <a:cubicBezTo>
                      <a:pt x="3145" y="376572"/>
                      <a:pt x="0" y="368979"/>
                      <a:pt x="0" y="361061"/>
                    </a:cubicBezTo>
                    <a:lnTo>
                      <a:pt x="0" y="29854"/>
                    </a:lnTo>
                    <a:cubicBezTo>
                      <a:pt x="0" y="21936"/>
                      <a:pt x="3145" y="14343"/>
                      <a:pt x="8744" y="8744"/>
                    </a:cubicBezTo>
                    <a:cubicBezTo>
                      <a:pt x="14343" y="3145"/>
                      <a:pt x="21936" y="0"/>
                      <a:pt x="29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2D4725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9103" y="-263300"/>
                <a:ext cx="3464245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849"/>
                  </a:lnSpc>
                </a:pP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Để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có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một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lá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phổi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khoẻ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mạnh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chúng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ta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cần</a:t>
                </a:r>
                <a:r>
                  <a:rPr lang="en-US" sz="4499" dirty="0">
                    <a:solidFill>
                      <a:srgbClr val="FFFFFF"/>
                    </a:solidFill>
                    <a:latin typeface="Roboto Bold"/>
                  </a:rPr>
                  <a:t>: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06121D-BDA8-1588-AC29-501FE451A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3233" y="-638320"/>
              <a:ext cx="2774787" cy="39247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601" y="770207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BF87F4-355B-61AB-4FC1-001B065603CD}"/>
              </a:ext>
            </a:extLst>
          </p:cNvPr>
          <p:cNvSpPr txBox="1"/>
          <p:nvPr/>
        </p:nvSpPr>
        <p:spPr>
          <a:xfrm>
            <a:off x="3515277" y="3000418"/>
            <a:ext cx="1079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6D0D5-4E82-6A61-9D30-9408D1B65B8F}"/>
              </a:ext>
            </a:extLst>
          </p:cNvPr>
          <p:cNvSpPr txBox="1"/>
          <p:nvPr/>
        </p:nvSpPr>
        <p:spPr>
          <a:xfrm>
            <a:off x="3689463" y="4310018"/>
            <a:ext cx="10448553" cy="1744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Làm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mô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hình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0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EB940744-7D7C-1B89-BA2E-BAC4D208B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9507" y="311635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CD2B6-849C-1176-5521-DE6F745B6B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8" y="6963011"/>
            <a:ext cx="2996487" cy="4238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72E110-EBF4-687F-7A11-F9A78C3ED1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975" y="4209002"/>
            <a:ext cx="2774787" cy="3924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16D3E-46CF-F161-B58B-944E6DB58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28" y="640831"/>
            <a:ext cx="3336455" cy="4719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51129-1372-405A-AEDD-5E379BEA5A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5484">
            <a:off x="6041580" y="3545188"/>
            <a:ext cx="6628970" cy="9376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FC941E-C8DF-0557-06C2-72008D6533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47" y="271333"/>
            <a:ext cx="1749534" cy="2474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9D7641-433C-0D36-F8D8-B7FCA5E36B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99">
            <a:off x="48752" y="-401501"/>
            <a:ext cx="2042178" cy="28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83026" y="7169718"/>
            <a:ext cx="3865775" cy="41771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56550">
            <a:off x="-5916783" y="856953"/>
            <a:ext cx="9189084" cy="720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35104" y="7169718"/>
            <a:ext cx="3414581" cy="3477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107207" flipV="1">
            <a:off x="14889628" y="406226"/>
            <a:ext cx="9189084" cy="7200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430" y="7169718"/>
            <a:ext cx="2591465" cy="3915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6212" y="4006676"/>
            <a:ext cx="547826" cy="5528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74266">
            <a:off x="1382159" y="1133615"/>
            <a:ext cx="547826" cy="552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552846" y="4283102"/>
            <a:ext cx="547826" cy="552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74266">
            <a:off x="16170812" y="1133615"/>
            <a:ext cx="547826" cy="5528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56713" y="8714627"/>
            <a:ext cx="1362784" cy="17151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686321" y="8714627"/>
            <a:ext cx="1362784" cy="171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8063E3-2121-92DE-E51E-4A33572EE4C5}"/>
              </a:ext>
            </a:extLst>
          </p:cNvPr>
          <p:cNvSpPr txBox="1"/>
          <p:nvPr/>
        </p:nvSpPr>
        <p:spPr>
          <a:xfrm>
            <a:off x="27203" y="1603149"/>
            <a:ext cx="182677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Thank you </a:t>
            </a:r>
          </a:p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for coming to B6 class</a:t>
            </a:r>
          </a:p>
        </p:txBody>
      </p:sp>
      <p:pic>
        <p:nvPicPr>
          <p:cNvPr id="14" name="Chiến binh xanh chống dịch">
            <a:hlinkClick r:id="" action="ppaction://media"/>
            <a:extLst>
              <a:ext uri="{FF2B5EF4-FFF2-40B4-BE49-F238E27FC236}">
                <a16:creationId xmlns:a16="http://schemas.microsoft.com/office/drawing/2014/main" id="{564AC4EC-2A76-052C-175D-5DD6C703A9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3" end="12977.4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31841" y="-227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16" y="457200"/>
            <a:ext cx="17132968" cy="9372600"/>
            <a:chOff x="0" y="0"/>
            <a:chExt cx="4512387" cy="246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2387" cy="2468504"/>
            </a:xfrm>
            <a:custGeom>
              <a:avLst/>
              <a:gdLst/>
              <a:ahLst/>
              <a:cxnLst/>
              <a:rect l="l" t="t" r="r" b="b"/>
              <a:pathLst>
                <a:path w="4512387" h="2468504">
                  <a:moveTo>
                    <a:pt x="23046" y="0"/>
                  </a:moveTo>
                  <a:lnTo>
                    <a:pt x="4489341" y="0"/>
                  </a:lnTo>
                  <a:cubicBezTo>
                    <a:pt x="4502069" y="0"/>
                    <a:pt x="4512387" y="10318"/>
                    <a:pt x="4512387" y="23046"/>
                  </a:cubicBezTo>
                  <a:lnTo>
                    <a:pt x="4512387" y="2445458"/>
                  </a:lnTo>
                  <a:cubicBezTo>
                    <a:pt x="4512387" y="2451570"/>
                    <a:pt x="4509958" y="2457432"/>
                    <a:pt x="4505637" y="2461754"/>
                  </a:cubicBezTo>
                  <a:cubicBezTo>
                    <a:pt x="4501315" y="2466076"/>
                    <a:pt x="4495453" y="2468504"/>
                    <a:pt x="4489341" y="2468504"/>
                  </a:cubicBezTo>
                  <a:lnTo>
                    <a:pt x="23046" y="2468504"/>
                  </a:lnTo>
                  <a:cubicBezTo>
                    <a:pt x="10318" y="2468504"/>
                    <a:pt x="0" y="2458186"/>
                    <a:pt x="0" y="2445458"/>
                  </a:cubicBezTo>
                  <a:lnTo>
                    <a:pt x="0" y="23046"/>
                  </a:lnTo>
                  <a:cubicBezTo>
                    <a:pt x="0" y="16933"/>
                    <a:pt x="2428" y="11072"/>
                    <a:pt x="6750" y="6750"/>
                  </a:cubicBezTo>
                  <a:cubicBezTo>
                    <a:pt x="11072" y="2428"/>
                    <a:pt x="16933" y="0"/>
                    <a:pt x="23046" y="0"/>
                  </a:cubicBezTo>
                  <a:close/>
                </a:path>
              </a:pathLst>
            </a:custGeom>
            <a:solidFill>
              <a:srgbClr val="FFFCF0"/>
            </a:solidFill>
            <a:ln w="5715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2163" y="-268333"/>
            <a:ext cx="4861726" cy="1451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33026" y="786436"/>
            <a:ext cx="4861726" cy="14510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C5F2043-D933-A14C-4FC2-C6F00B40C400}"/>
              </a:ext>
            </a:extLst>
          </p:cNvPr>
          <p:cNvGrpSpPr/>
          <p:nvPr/>
        </p:nvGrpSpPr>
        <p:grpSpPr>
          <a:xfrm>
            <a:off x="2814319" y="-565484"/>
            <a:ext cx="12112332" cy="5980464"/>
            <a:chOff x="2814319" y="-565484"/>
            <a:chExt cx="12112332" cy="598046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814319" y="-565484"/>
              <a:ext cx="12112332" cy="5980464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2814319" y="1557643"/>
              <a:ext cx="11970622" cy="2329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đố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? </a:t>
              </a:r>
            </a:p>
            <a:p>
              <a:pPr algn="ctr">
                <a:lnSpc>
                  <a:spcPts val="6248"/>
                </a:lnSpc>
              </a:pP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"Hai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bên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hai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màu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hồng</a:t>
              </a:r>
              <a:endParaRPr lang="en-US" sz="4000" dirty="0">
                <a:solidFill>
                  <a:srgbClr val="000000"/>
                </a:solidFill>
                <a:latin typeface="Roboto"/>
              </a:endParaRPr>
            </a:p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đưa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đẩy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phập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phồng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ngơi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</a:t>
              </a:r>
            </a:p>
          </p:txBody>
        </p:sp>
      </p:grpSp>
      <p:pic>
        <p:nvPicPr>
          <p:cNvPr id="1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5CF8E02-6343-5577-441F-DF5311EFC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5797" r="9636" b="13752"/>
          <a:stretch/>
        </p:blipFill>
        <p:spPr>
          <a:xfrm>
            <a:off x="15080317" y="976527"/>
            <a:ext cx="2369483" cy="2109574"/>
          </a:xfrm>
          <a:prstGeom prst="rect">
            <a:avLst/>
          </a:prstGeom>
        </p:spPr>
      </p:pic>
      <p:grpSp>
        <p:nvGrpSpPr>
          <p:cNvPr id="18" name="phổi">
            <a:extLst>
              <a:ext uri="{FF2B5EF4-FFF2-40B4-BE49-F238E27FC236}">
                <a16:creationId xmlns:a16="http://schemas.microsoft.com/office/drawing/2014/main" id="{6027E285-B1F5-AEB9-0EE1-2A510AF6A33F}"/>
              </a:ext>
            </a:extLst>
          </p:cNvPr>
          <p:cNvGrpSpPr/>
          <p:nvPr/>
        </p:nvGrpSpPr>
        <p:grpSpPr>
          <a:xfrm>
            <a:off x="7739178" y="6295238"/>
            <a:ext cx="2976813" cy="2925369"/>
            <a:chOff x="7655593" y="5733611"/>
            <a:chExt cx="2976813" cy="292536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71396" y="5733611"/>
              <a:ext cx="2745206" cy="22164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13C1C3-7598-F78C-5168-0B3CEB8B539B}"/>
                </a:ext>
              </a:extLst>
            </p:cNvPr>
            <p:cNvSpPr txBox="1"/>
            <p:nvPr/>
          </p:nvSpPr>
          <p:spPr>
            <a:xfrm>
              <a:off x="7655593" y="8012649"/>
              <a:ext cx="2976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endParaRPr lang="en-US" sz="36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4D03E26E-ECA0-F4C2-0D58-E3B0C7163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2" y="1951676"/>
            <a:ext cx="2825416" cy="2699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1084" y="171450"/>
            <a:ext cx="18975054" cy="9695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66190">
            <a:off x="-668049" y="-1509963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8600" y="200025"/>
            <a:ext cx="18711118" cy="9560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23545" y="1628274"/>
            <a:ext cx="10270629" cy="135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66"/>
              </a:lnSpc>
            </a:pPr>
            <a:r>
              <a:rPr lang="en-US" sz="8118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3557" y="3344628"/>
            <a:ext cx="10448553" cy="1734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Tìm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hiểu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71815" y="5705753"/>
            <a:ext cx="4144369" cy="33460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66190">
            <a:off x="-1033931" y="-1053179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3FA90-08B0-DF9B-666C-7B519571565F}"/>
              </a:ext>
            </a:extLst>
          </p:cNvPr>
          <p:cNvSpPr txBox="1"/>
          <p:nvPr/>
        </p:nvSpPr>
        <p:spPr>
          <a:xfrm>
            <a:off x="4000500" y="4211724"/>
            <a:ext cx="1028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HÌNH LÁ PHỔI</a:t>
            </a:r>
          </a:p>
        </p:txBody>
      </p:sp>
    </p:spTree>
    <p:extLst>
      <p:ext uri="{BB962C8B-B14F-4D97-AF65-F5344CB8AC3E}">
        <p14:creationId xmlns:p14="http://schemas.microsoft.com/office/powerpoint/2010/main" val="6772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36DE6-F302-7E14-2CCA-FBD5C727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2" y="-190500"/>
            <a:ext cx="8056055" cy="11394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A6A5F-69B1-5C27-8259-D4B3483B6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29"/>
          <a:stretch/>
        </p:blipFill>
        <p:spPr>
          <a:xfrm>
            <a:off x="5115973" y="-190501"/>
            <a:ext cx="3647028" cy="11394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B79A8-A28D-3507-BE2F-BC5907231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0824"/>
          <a:stretch/>
        </p:blipFill>
        <p:spPr>
          <a:xfrm>
            <a:off x="9230772" y="5600699"/>
            <a:ext cx="3941255" cy="560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21854-9D33-D07C-510C-66EA12FFE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7850" y1="56050" x2="67044" y2="78400"/>
                        <a14:backgroundMark x1="50566" y1="63850" x2="56153" y2="76750"/>
                        <a14:backgroundMark x1="56153" y1="76750" x2="60184" y2="81850"/>
                        <a14:backgroundMark x1="60184" y1="81850" x2="69095" y2="82800"/>
                        <a14:backgroundMark x1="69095" y1="82800" x2="75106" y2="82300"/>
                        <a14:backgroundMark x1="75106" y1="82300" x2="75177" y2="76100"/>
                        <a14:backgroundMark x1="75177" y1="76100" x2="65205" y2="58650"/>
                        <a14:backgroundMark x1="65205" y1="58650" x2="59264" y2="53700"/>
                        <a14:backgroundMark x1="59264" y1="53700" x2="51909" y2="63500"/>
                        <a14:backgroundMark x1="51909" y1="63500" x2="50778" y2="63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2" r="27168"/>
          <a:stretch/>
        </p:blipFill>
        <p:spPr>
          <a:xfrm>
            <a:off x="8757714" y="-190502"/>
            <a:ext cx="2209800" cy="113947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F255BE-AC60-F6DE-15AF-FC5DFBB28DD8}"/>
              </a:ext>
            </a:extLst>
          </p:cNvPr>
          <p:cNvSpPr/>
          <p:nvPr/>
        </p:nvSpPr>
        <p:spPr>
          <a:xfrm rot="2114949">
            <a:off x="4626734" y="5780673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9D9BD9-C734-3F77-AE09-39D43E1538A0}"/>
              </a:ext>
            </a:extLst>
          </p:cNvPr>
          <p:cNvSpPr/>
          <p:nvPr/>
        </p:nvSpPr>
        <p:spPr>
          <a:xfrm rot="19485051" flipH="1">
            <a:off x="10075032" y="5780674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32495-107A-2136-554D-9A1F6C215503}"/>
              </a:ext>
            </a:extLst>
          </p:cNvPr>
          <p:cNvSpPr/>
          <p:nvPr/>
        </p:nvSpPr>
        <p:spPr>
          <a:xfrm>
            <a:off x="2411512" y="3543300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25FE7-158E-8AEC-C614-7210EA217DE5}"/>
              </a:ext>
            </a:extLst>
          </p:cNvPr>
          <p:cNvSpPr/>
          <p:nvPr/>
        </p:nvSpPr>
        <p:spPr>
          <a:xfrm>
            <a:off x="12622540" y="3342408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53B8BD-52CE-F695-AD28-9AAEE598E1C7}"/>
              </a:ext>
            </a:extLst>
          </p:cNvPr>
          <p:cNvSpPr/>
          <p:nvPr/>
        </p:nvSpPr>
        <p:spPr>
          <a:xfrm rot="20681000" flipH="1">
            <a:off x="9223262" y="4554426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FFD416-F9F1-4161-0DE5-EB1EB7AD9975}"/>
              </a:ext>
            </a:extLst>
          </p:cNvPr>
          <p:cNvSpPr/>
          <p:nvPr/>
        </p:nvSpPr>
        <p:spPr>
          <a:xfrm>
            <a:off x="13510280" y="3709299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FFFCF0"/>
            </a:solidFill>
            <a:ln w="3810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1670">
            <a:off x="13253512" y="8056941"/>
            <a:ext cx="6442724" cy="6586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97244">
            <a:off x="-2899398" y="7824372"/>
            <a:ext cx="6442724" cy="6586428"/>
          </a:xfrm>
          <a:prstGeom prst="rect">
            <a:avLst/>
          </a:prstGeom>
        </p:spPr>
      </p:pic>
      <p:pic>
        <p:nvPicPr>
          <p:cNvPr id="13" name="mặt cườ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9000" y="5214651"/>
            <a:ext cx="3358833" cy="1922932"/>
          </a:xfrm>
          <a:prstGeom prst="rect">
            <a:avLst/>
          </a:prstGeom>
        </p:spPr>
      </p:pic>
      <p:pic>
        <p:nvPicPr>
          <p:cNvPr id="14" name="mế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7425" y="5301829"/>
            <a:ext cx="2409975" cy="1720120"/>
          </a:xfrm>
          <a:prstGeom prst="rect">
            <a:avLst/>
          </a:prstGeom>
        </p:spPr>
      </p:pic>
      <p:sp>
        <p:nvSpPr>
          <p:cNvPr id="15" name="câu hỏi"/>
          <p:cNvSpPr txBox="1"/>
          <p:nvPr/>
        </p:nvSpPr>
        <p:spPr>
          <a:xfrm>
            <a:off x="1624263" y="2015757"/>
            <a:ext cx="15039474" cy="156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>
                <a:solidFill>
                  <a:srgbClr val="006600"/>
                </a:solidFill>
                <a:latin typeface="Roboto Bold"/>
              </a:rPr>
              <a:t>Theo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các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bé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chúng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ta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hít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vào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thì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phình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đúng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hhay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sai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?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988327AF-84E9-A6B0-ECD9-0A53B0968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97" y="3644572"/>
            <a:ext cx="4417339" cy="4220388"/>
          </a:xfrm>
          <a:prstGeom prst="rect">
            <a:avLst/>
          </a:prstGeom>
        </p:spPr>
      </p:pic>
      <p:pic>
        <p:nvPicPr>
          <p:cNvPr id="23" name="đúng">
            <a:extLst>
              <a:ext uri="{FF2B5EF4-FFF2-40B4-BE49-F238E27FC236}">
                <a16:creationId xmlns:a16="http://schemas.microsoft.com/office/drawing/2014/main" id="{320ACA61-69F1-BDC7-2029-BB09D34856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341" y="4877153"/>
            <a:ext cx="4289592" cy="428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8160">
            <a:off x="5864407" y="-595237"/>
            <a:ext cx="1518797" cy="1535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33158">
            <a:off x="-129174" y="8914647"/>
            <a:ext cx="1518797" cy="15355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42630" y="-1690948"/>
            <a:ext cx="6417543" cy="50290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D2E1D0"/>
            </a:solidFill>
            <a:ln w="38100">
              <a:solidFill>
                <a:srgbClr val="30492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00343" y="7520179"/>
            <a:ext cx="6417543" cy="5029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55468" y="-350262"/>
            <a:ext cx="2750465" cy="23275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204855"/>
            <a:ext cx="16002000" cy="77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Vậy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thở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sẽ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như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thế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nào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?</a:t>
            </a:r>
          </a:p>
        </p:txBody>
      </p:sp>
      <p:grpSp>
        <p:nvGrpSpPr>
          <p:cNvPr id="17" name="Lá phổi to">
            <a:extLst>
              <a:ext uri="{FF2B5EF4-FFF2-40B4-BE49-F238E27FC236}">
                <a16:creationId xmlns:a16="http://schemas.microsoft.com/office/drawing/2014/main" id="{77DD96EB-6C0C-5DBF-3C19-6EF26F686149}"/>
              </a:ext>
            </a:extLst>
          </p:cNvPr>
          <p:cNvGrpSpPr/>
          <p:nvPr/>
        </p:nvGrpSpPr>
        <p:grpSpPr>
          <a:xfrm>
            <a:off x="1252961" y="3095689"/>
            <a:ext cx="4521951" cy="4948835"/>
            <a:chOff x="1252961" y="3095689"/>
            <a:chExt cx="4521951" cy="494883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52961" y="3095689"/>
              <a:ext cx="4521951" cy="365094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C2F7DC-F616-73A9-467C-F649E95C07A6}"/>
                </a:ext>
              </a:extLst>
            </p:cNvPr>
            <p:cNvSpPr/>
            <p:nvPr/>
          </p:nvSpPr>
          <p:spPr>
            <a:xfrm>
              <a:off x="1465039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phình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to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ra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lá phổi xẹp">
            <a:extLst>
              <a:ext uri="{FF2B5EF4-FFF2-40B4-BE49-F238E27FC236}">
                <a16:creationId xmlns:a16="http://schemas.microsoft.com/office/drawing/2014/main" id="{67905235-F936-B422-9284-EECDF6A7012B}"/>
              </a:ext>
            </a:extLst>
          </p:cNvPr>
          <p:cNvGrpSpPr/>
          <p:nvPr/>
        </p:nvGrpSpPr>
        <p:grpSpPr>
          <a:xfrm>
            <a:off x="6623805" y="3894506"/>
            <a:ext cx="4097793" cy="4150018"/>
            <a:chOff x="6623805" y="3894506"/>
            <a:chExt cx="4097793" cy="415001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70495" y="3894506"/>
              <a:ext cx="2298260" cy="18555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BCEF46-7372-432C-246A-FBEB340B312C}"/>
                </a:ext>
              </a:extLst>
            </p:cNvPr>
            <p:cNvSpPr/>
            <p:nvPr/>
          </p:nvSpPr>
          <p:spPr>
            <a:xfrm>
              <a:off x="6623805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xẹp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lại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lá phổi xanh">
            <a:extLst>
              <a:ext uri="{FF2B5EF4-FFF2-40B4-BE49-F238E27FC236}">
                <a16:creationId xmlns:a16="http://schemas.microsoft.com/office/drawing/2014/main" id="{2DCF08C0-3ABF-D49E-176E-92CD5E32C9D8}"/>
              </a:ext>
            </a:extLst>
          </p:cNvPr>
          <p:cNvGrpSpPr/>
          <p:nvPr/>
        </p:nvGrpSpPr>
        <p:grpSpPr>
          <a:xfrm>
            <a:off x="11782571" y="3476055"/>
            <a:ext cx="4717772" cy="4568469"/>
            <a:chOff x="11782571" y="3476055"/>
            <a:chExt cx="4717772" cy="456846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502830" y="3476055"/>
              <a:ext cx="3152638" cy="254538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9A0272-D8E6-C870-DE78-41B6AF8C6A1C}"/>
                </a:ext>
              </a:extLst>
            </p:cNvPr>
            <p:cNvSpPr/>
            <p:nvPr/>
          </p:nvSpPr>
          <p:spPr>
            <a:xfrm>
              <a:off x="11782571" y="7172742"/>
              <a:ext cx="4717772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xanh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đúng">
            <a:extLst>
              <a:ext uri="{FF2B5EF4-FFF2-40B4-BE49-F238E27FC236}">
                <a16:creationId xmlns:a16="http://schemas.microsoft.com/office/drawing/2014/main" id="{1449147D-750E-C13E-EA1F-5C99242A8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8" y="934347"/>
            <a:ext cx="2990850" cy="2857500"/>
          </a:xfrm>
          <a:prstGeom prst="rect">
            <a:avLst/>
          </a:prstGeom>
        </p:spPr>
      </p:pic>
      <p:pic>
        <p:nvPicPr>
          <p:cNvPr id="23" name="sai 1">
            <a:extLst>
              <a:ext uri="{FF2B5EF4-FFF2-40B4-BE49-F238E27FC236}">
                <a16:creationId xmlns:a16="http://schemas.microsoft.com/office/drawing/2014/main" id="{6F134476-FFE0-5F47-933B-0D0F471411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81" y="1378474"/>
            <a:ext cx="3465831" cy="4158997"/>
          </a:xfrm>
          <a:prstGeom prst="rect">
            <a:avLst/>
          </a:prstGeom>
        </p:spPr>
      </p:pic>
      <p:pic>
        <p:nvPicPr>
          <p:cNvPr id="24" name="sai 2">
            <a:extLst>
              <a:ext uri="{FF2B5EF4-FFF2-40B4-BE49-F238E27FC236}">
                <a16:creationId xmlns:a16="http://schemas.microsoft.com/office/drawing/2014/main" id="{CDFD6318-65EE-DB04-23A0-C84A11A626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144" y="1378473"/>
            <a:ext cx="3465831" cy="415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ử thách 2">
            <a:hlinkClick r:id="" action="ppaction://media"/>
            <a:extLst>
              <a:ext uri="{FF2B5EF4-FFF2-40B4-BE49-F238E27FC236}">
                <a16:creationId xmlns:a16="http://schemas.microsoft.com/office/drawing/2014/main" id="{6374BA0C-3CE4-C266-3A4A-B0566C8A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125" y="687354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A16D24-2BC0-C32C-4118-8AA19B8E1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7742"/>
          <a:stretch/>
        </p:blipFill>
        <p:spPr>
          <a:xfrm>
            <a:off x="1204082" y="1122597"/>
            <a:ext cx="7022333" cy="7951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48ACA-495D-0808-7309-0FB5AFFAD48F}"/>
              </a:ext>
            </a:extLst>
          </p:cNvPr>
          <p:cNvSpPr txBox="1"/>
          <p:nvPr/>
        </p:nvSpPr>
        <p:spPr>
          <a:xfrm>
            <a:off x="9479394" y="1728383"/>
            <a:ext cx="71724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oxy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trì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nín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thở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ngừng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thìsẽ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203</Words>
  <Application>Microsoft Office PowerPoint</Application>
  <PresentationFormat>Custom</PresentationFormat>
  <Paragraphs>28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Public Sans Bold</vt:lpstr>
      <vt:lpstr>Public Sans</vt:lpstr>
      <vt:lpstr>Calibri</vt:lpstr>
      <vt:lpstr>Charm Bold</vt:lpstr>
      <vt:lpstr>.VnAristote</vt:lpstr>
      <vt:lpstr>Roboto Bold</vt:lpstr>
      <vt:lpstr>Bogart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cp:lastModifiedBy>Tin Hoc Sang Tao</cp:lastModifiedBy>
  <cp:revision>8</cp:revision>
  <dcterms:created xsi:type="dcterms:W3CDTF">2006-08-16T00:00:00Z</dcterms:created>
  <dcterms:modified xsi:type="dcterms:W3CDTF">2023-03-04T05:09:55Z</dcterms:modified>
  <dc:identifier>DAFOUuY8PyM</dc:identifier>
</cp:coreProperties>
</file>